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7" r:id="rId2"/>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0" d="100"/>
          <a:sy n="80" d="100"/>
        </p:scale>
        <p:origin x="3066"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56FC1C-9302-45A0-872B-406494EE9303}" type="datetimeFigureOut">
              <a:rPr lang="en-GB" smtClean="0"/>
              <a:t>07/09/2022</a:t>
            </a:fld>
            <a:endParaRPr lang="en-GB"/>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414F2E-29D1-46C3-AA9F-E4C2F4360D30}" type="slidenum">
              <a:rPr lang="en-GB" smtClean="0"/>
              <a:t>‹#›</a:t>
            </a:fld>
            <a:endParaRPr lang="en-GB"/>
          </a:p>
        </p:txBody>
      </p:sp>
    </p:spTree>
    <p:extLst>
      <p:ext uri="{BB962C8B-B14F-4D97-AF65-F5344CB8AC3E}">
        <p14:creationId xmlns:p14="http://schemas.microsoft.com/office/powerpoint/2010/main" val="3159968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Colours (RGB):</a:t>
            </a:r>
          </a:p>
          <a:p>
            <a:r>
              <a:rPr lang="en-GB" dirty="0"/>
              <a:t>Blue Text = 0 130 155</a:t>
            </a:r>
          </a:p>
          <a:p>
            <a:r>
              <a:rPr lang="en-GB" dirty="0"/>
              <a:t>Turquoise Background = 170 219 207 </a:t>
            </a:r>
          </a:p>
        </p:txBody>
      </p:sp>
      <p:sp>
        <p:nvSpPr>
          <p:cNvPr id="4" name="Slide Number Placeholder 3"/>
          <p:cNvSpPr>
            <a:spLocks noGrp="1"/>
          </p:cNvSpPr>
          <p:nvPr>
            <p:ph type="sldNum" sz="quarter" idx="5"/>
          </p:nvPr>
        </p:nvSpPr>
        <p:spPr/>
        <p:txBody>
          <a:bodyPr/>
          <a:lstStyle/>
          <a:p>
            <a:fld id="{D76D8B8E-35BA-4D08-8047-4742922282C6}" type="slidenum">
              <a:rPr lang="en-GB" smtClean="0"/>
              <a:t>1</a:t>
            </a:fld>
            <a:endParaRPr lang="en-GB"/>
          </a:p>
        </p:txBody>
      </p:sp>
    </p:spTree>
    <p:extLst>
      <p:ext uri="{BB962C8B-B14F-4D97-AF65-F5344CB8AC3E}">
        <p14:creationId xmlns:p14="http://schemas.microsoft.com/office/powerpoint/2010/main" val="1916935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1D6FD65-EFF3-48D0-81A6-E28941AD0CE1}" type="datetimeFigureOut">
              <a:rPr lang="en-GB" smtClean="0"/>
              <a:t>07/09/2022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89ECC7-A140-4039-9FD6-D6B9482C51E8}" type="slidenum">
              <a:rPr lang="en-GB" smtClean="0"/>
              <a:t>‹#›</a:t>
            </a:fld>
            <a:endParaRPr lang="en-GB"/>
          </a:p>
        </p:txBody>
      </p:sp>
    </p:spTree>
    <p:extLst>
      <p:ext uri="{BB962C8B-B14F-4D97-AF65-F5344CB8AC3E}">
        <p14:creationId xmlns:p14="http://schemas.microsoft.com/office/powerpoint/2010/main" val="2782026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D6FD65-EFF3-48D0-81A6-E28941AD0CE1}" type="datetimeFigureOut">
              <a:rPr lang="en-GB" smtClean="0"/>
              <a:t>07/09/2022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89ECC7-A140-4039-9FD6-D6B9482C51E8}" type="slidenum">
              <a:rPr lang="en-GB" smtClean="0"/>
              <a:t>‹#›</a:t>
            </a:fld>
            <a:endParaRPr lang="en-GB"/>
          </a:p>
        </p:txBody>
      </p:sp>
    </p:spTree>
    <p:extLst>
      <p:ext uri="{BB962C8B-B14F-4D97-AF65-F5344CB8AC3E}">
        <p14:creationId xmlns:p14="http://schemas.microsoft.com/office/powerpoint/2010/main" val="3992997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D6FD65-EFF3-48D0-81A6-E28941AD0CE1}" type="datetimeFigureOut">
              <a:rPr lang="en-GB" smtClean="0"/>
              <a:t>07/09/2022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89ECC7-A140-4039-9FD6-D6B9482C51E8}" type="slidenum">
              <a:rPr lang="en-GB" smtClean="0"/>
              <a:t>‹#›</a:t>
            </a:fld>
            <a:endParaRPr lang="en-GB"/>
          </a:p>
        </p:txBody>
      </p:sp>
    </p:spTree>
    <p:extLst>
      <p:ext uri="{BB962C8B-B14F-4D97-AF65-F5344CB8AC3E}">
        <p14:creationId xmlns:p14="http://schemas.microsoft.com/office/powerpoint/2010/main" val="593053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D6FD65-EFF3-48D0-81A6-E28941AD0CE1}" type="datetimeFigureOut">
              <a:rPr lang="en-GB" smtClean="0"/>
              <a:t>07/09/2022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89ECC7-A140-4039-9FD6-D6B9482C51E8}" type="slidenum">
              <a:rPr lang="en-GB" smtClean="0"/>
              <a:t>‹#›</a:t>
            </a:fld>
            <a:endParaRPr lang="en-GB"/>
          </a:p>
        </p:txBody>
      </p:sp>
    </p:spTree>
    <p:extLst>
      <p:ext uri="{BB962C8B-B14F-4D97-AF65-F5344CB8AC3E}">
        <p14:creationId xmlns:p14="http://schemas.microsoft.com/office/powerpoint/2010/main" val="1536974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1D6FD65-EFF3-48D0-81A6-E28941AD0CE1}" type="datetimeFigureOut">
              <a:rPr lang="en-GB" smtClean="0"/>
              <a:t>07/09/2022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89ECC7-A140-4039-9FD6-D6B9482C51E8}" type="slidenum">
              <a:rPr lang="en-GB" smtClean="0"/>
              <a:t>‹#›</a:t>
            </a:fld>
            <a:endParaRPr lang="en-GB"/>
          </a:p>
        </p:txBody>
      </p:sp>
    </p:spTree>
    <p:extLst>
      <p:ext uri="{BB962C8B-B14F-4D97-AF65-F5344CB8AC3E}">
        <p14:creationId xmlns:p14="http://schemas.microsoft.com/office/powerpoint/2010/main" val="554413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1D6FD65-EFF3-48D0-81A6-E28941AD0CE1}" type="datetimeFigureOut">
              <a:rPr lang="en-GB" smtClean="0"/>
              <a:t>07/09/2022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89ECC7-A140-4039-9FD6-D6B9482C51E8}" type="slidenum">
              <a:rPr lang="en-GB" smtClean="0"/>
              <a:t>‹#›</a:t>
            </a:fld>
            <a:endParaRPr lang="en-GB"/>
          </a:p>
        </p:txBody>
      </p:sp>
    </p:spTree>
    <p:extLst>
      <p:ext uri="{BB962C8B-B14F-4D97-AF65-F5344CB8AC3E}">
        <p14:creationId xmlns:p14="http://schemas.microsoft.com/office/powerpoint/2010/main" val="3135893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1D6FD65-EFF3-48D0-81A6-E28941AD0CE1}" type="datetimeFigureOut">
              <a:rPr lang="en-GB" smtClean="0"/>
              <a:t>07/09/2022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89ECC7-A140-4039-9FD6-D6B9482C51E8}" type="slidenum">
              <a:rPr lang="en-GB" smtClean="0"/>
              <a:t>‹#›</a:t>
            </a:fld>
            <a:endParaRPr lang="en-GB"/>
          </a:p>
        </p:txBody>
      </p:sp>
    </p:spTree>
    <p:extLst>
      <p:ext uri="{BB962C8B-B14F-4D97-AF65-F5344CB8AC3E}">
        <p14:creationId xmlns:p14="http://schemas.microsoft.com/office/powerpoint/2010/main" val="3158551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1D6FD65-EFF3-48D0-81A6-E28941AD0CE1}" type="datetimeFigureOut">
              <a:rPr lang="en-GB" smtClean="0"/>
              <a:t>07/09/2022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89ECC7-A140-4039-9FD6-D6B9482C51E8}" type="slidenum">
              <a:rPr lang="en-GB" smtClean="0"/>
              <a:t>‹#›</a:t>
            </a:fld>
            <a:endParaRPr lang="en-GB"/>
          </a:p>
        </p:txBody>
      </p:sp>
    </p:spTree>
    <p:extLst>
      <p:ext uri="{BB962C8B-B14F-4D97-AF65-F5344CB8AC3E}">
        <p14:creationId xmlns:p14="http://schemas.microsoft.com/office/powerpoint/2010/main" val="23227375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D6FD65-EFF3-48D0-81A6-E28941AD0CE1}" type="datetimeFigureOut">
              <a:rPr lang="en-GB" smtClean="0"/>
              <a:t>07/09/2022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89ECC7-A140-4039-9FD6-D6B9482C51E8}" type="slidenum">
              <a:rPr lang="en-GB" smtClean="0"/>
              <a:t>‹#›</a:t>
            </a:fld>
            <a:endParaRPr lang="en-GB"/>
          </a:p>
        </p:txBody>
      </p:sp>
    </p:spTree>
    <p:extLst>
      <p:ext uri="{BB962C8B-B14F-4D97-AF65-F5344CB8AC3E}">
        <p14:creationId xmlns:p14="http://schemas.microsoft.com/office/powerpoint/2010/main" val="3396862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1D6FD65-EFF3-48D0-81A6-E28941AD0CE1}" type="datetimeFigureOut">
              <a:rPr lang="en-GB" smtClean="0"/>
              <a:t>07/09/2022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89ECC7-A140-4039-9FD6-D6B9482C51E8}" type="slidenum">
              <a:rPr lang="en-GB" smtClean="0"/>
              <a:t>‹#›</a:t>
            </a:fld>
            <a:endParaRPr lang="en-GB"/>
          </a:p>
        </p:txBody>
      </p:sp>
    </p:spTree>
    <p:extLst>
      <p:ext uri="{BB962C8B-B14F-4D97-AF65-F5344CB8AC3E}">
        <p14:creationId xmlns:p14="http://schemas.microsoft.com/office/powerpoint/2010/main" val="2486178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1D6FD65-EFF3-48D0-81A6-E28941AD0CE1}" type="datetimeFigureOut">
              <a:rPr lang="en-GB" smtClean="0"/>
              <a:t>07/09/2022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89ECC7-A140-4039-9FD6-D6B9482C51E8}" type="slidenum">
              <a:rPr lang="en-GB" smtClean="0"/>
              <a:t>‹#›</a:t>
            </a:fld>
            <a:endParaRPr lang="en-GB"/>
          </a:p>
        </p:txBody>
      </p:sp>
    </p:spTree>
    <p:extLst>
      <p:ext uri="{BB962C8B-B14F-4D97-AF65-F5344CB8AC3E}">
        <p14:creationId xmlns:p14="http://schemas.microsoft.com/office/powerpoint/2010/main" val="4586884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1D6FD65-EFF3-48D0-81A6-E28941AD0CE1}" type="datetimeFigureOut">
              <a:rPr lang="en-GB" smtClean="0"/>
              <a:t>07/09/2022</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1B89ECC7-A140-4039-9FD6-D6B9482C51E8}" type="slidenum">
              <a:rPr lang="en-GB" smtClean="0"/>
              <a:t>‹#›</a:t>
            </a:fld>
            <a:endParaRPr lang="en-GB"/>
          </a:p>
        </p:txBody>
      </p:sp>
    </p:spTree>
    <p:extLst>
      <p:ext uri="{BB962C8B-B14F-4D97-AF65-F5344CB8AC3E}">
        <p14:creationId xmlns:p14="http://schemas.microsoft.com/office/powerpoint/2010/main" val="38276736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A9988C48-FF49-4634-B0AB-BB4646331A31}"/>
              </a:ext>
            </a:extLst>
          </p:cNvPr>
          <p:cNvSpPr/>
          <p:nvPr/>
        </p:nvSpPr>
        <p:spPr>
          <a:xfrm>
            <a:off x="1" y="344536"/>
            <a:ext cx="6858000" cy="513446"/>
          </a:xfrm>
          <a:prstGeom prst="rect">
            <a:avLst/>
          </a:prstGeom>
          <a:solidFill>
            <a:srgbClr val="AADB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33"/>
          </a:p>
        </p:txBody>
      </p:sp>
      <p:pic>
        <p:nvPicPr>
          <p:cNvPr id="14" name="Picture 13">
            <a:extLst>
              <a:ext uri="{FF2B5EF4-FFF2-40B4-BE49-F238E27FC236}">
                <a16:creationId xmlns:a16="http://schemas.microsoft.com/office/drawing/2014/main" id="{ADDD1679-3203-4CAB-B216-B9F6C523A8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945" y="9054551"/>
            <a:ext cx="2333635" cy="611442"/>
          </a:xfrm>
          <a:prstGeom prst="rect">
            <a:avLst/>
          </a:prstGeom>
        </p:spPr>
      </p:pic>
      <p:sp>
        <p:nvSpPr>
          <p:cNvPr id="16" name="TextBox 15">
            <a:extLst>
              <a:ext uri="{FF2B5EF4-FFF2-40B4-BE49-F238E27FC236}">
                <a16:creationId xmlns:a16="http://schemas.microsoft.com/office/drawing/2014/main" id="{CE3C7B59-C4ED-4782-8948-56A8E8750CE9}"/>
              </a:ext>
            </a:extLst>
          </p:cNvPr>
          <p:cNvSpPr txBox="1"/>
          <p:nvPr/>
        </p:nvSpPr>
        <p:spPr>
          <a:xfrm>
            <a:off x="167707" y="363682"/>
            <a:ext cx="4974439" cy="483209"/>
          </a:xfrm>
          <a:prstGeom prst="rect">
            <a:avLst/>
          </a:prstGeom>
          <a:noFill/>
        </p:spPr>
        <p:txBody>
          <a:bodyPr wrap="none" rtlCol="0">
            <a:spAutoFit/>
          </a:bodyPr>
          <a:lstStyle/>
          <a:p>
            <a:r>
              <a:rPr lang="en-GB" sz="2540" b="1" dirty="0">
                <a:solidFill>
                  <a:srgbClr val="00829B"/>
                </a:solidFill>
                <a:latin typeface="Arial" panose="020B0604020202020204" pitchFamily="34" charset="0"/>
                <a:cs typeface="Arial" panose="020B0604020202020204" pitchFamily="34" charset="0"/>
              </a:rPr>
              <a:t>How to </a:t>
            </a:r>
            <a:r>
              <a:rPr lang="en-GB" sz="2540" b="1" dirty="0" err="1">
                <a:solidFill>
                  <a:srgbClr val="00829B"/>
                </a:solidFill>
                <a:latin typeface="Arial" panose="020B0604020202020204" pitchFamily="34" charset="0"/>
                <a:cs typeface="Arial" panose="020B0604020202020204" pitchFamily="34" charset="0"/>
              </a:rPr>
              <a:t>retube</a:t>
            </a:r>
            <a:r>
              <a:rPr lang="en-GB" sz="2540" b="1" dirty="0">
                <a:solidFill>
                  <a:srgbClr val="00829B"/>
                </a:solidFill>
                <a:latin typeface="Arial" panose="020B0604020202020204" pitchFamily="34" charset="0"/>
                <a:cs typeface="Arial" panose="020B0604020202020204" pitchFamily="34" charset="0"/>
              </a:rPr>
              <a:t> your hearing aid</a:t>
            </a:r>
          </a:p>
        </p:txBody>
      </p:sp>
      <p:grpSp>
        <p:nvGrpSpPr>
          <p:cNvPr id="7" name="Group 6">
            <a:extLst>
              <a:ext uri="{FF2B5EF4-FFF2-40B4-BE49-F238E27FC236}">
                <a16:creationId xmlns:a16="http://schemas.microsoft.com/office/drawing/2014/main" id="{2C69D921-BAD0-4E67-A15D-0578AB7DADE3}"/>
              </a:ext>
            </a:extLst>
          </p:cNvPr>
          <p:cNvGrpSpPr/>
          <p:nvPr/>
        </p:nvGrpSpPr>
        <p:grpSpPr>
          <a:xfrm>
            <a:off x="5943398" y="264878"/>
            <a:ext cx="728717" cy="698185"/>
            <a:chOff x="6467742" y="669"/>
            <a:chExt cx="803732" cy="770175"/>
          </a:xfrm>
        </p:grpSpPr>
        <p:sp>
          <p:nvSpPr>
            <p:cNvPr id="8" name="Shape 3506">
              <a:extLst>
                <a:ext uri="{FF2B5EF4-FFF2-40B4-BE49-F238E27FC236}">
                  <a16:creationId xmlns:a16="http://schemas.microsoft.com/office/drawing/2014/main" id="{D8292472-DF82-4033-9803-627E50BD15DA}"/>
                </a:ext>
              </a:extLst>
            </p:cNvPr>
            <p:cNvSpPr/>
            <p:nvPr/>
          </p:nvSpPr>
          <p:spPr>
            <a:xfrm>
              <a:off x="6650566" y="293472"/>
              <a:ext cx="126505" cy="152921"/>
            </a:xfrm>
            <a:custGeom>
              <a:avLst/>
              <a:gdLst/>
              <a:ahLst/>
              <a:cxnLst/>
              <a:rect l="0" t="0" r="0" b="0"/>
              <a:pathLst>
                <a:path w="126505" h="152921">
                  <a:moveTo>
                    <a:pt x="124320" y="126492"/>
                  </a:moveTo>
                  <a:cubicBezTo>
                    <a:pt x="96685" y="152921"/>
                    <a:pt x="52857" y="151943"/>
                    <a:pt x="26429" y="124308"/>
                  </a:cubicBezTo>
                  <a:cubicBezTo>
                    <a:pt x="0" y="96698"/>
                    <a:pt x="978" y="52870"/>
                    <a:pt x="28613" y="26429"/>
                  </a:cubicBezTo>
                  <a:cubicBezTo>
                    <a:pt x="56249" y="0"/>
                    <a:pt x="100076" y="978"/>
                    <a:pt x="126505" y="28613"/>
                  </a:cubicBezTo>
                </a:path>
              </a:pathLst>
            </a:custGeom>
            <a:ln w="34163" cap="rnd">
              <a:miter lim="100000"/>
            </a:ln>
          </p:spPr>
          <p:style>
            <a:lnRef idx="1">
              <a:srgbClr val="008099"/>
            </a:lnRef>
            <a:fillRef idx="0">
              <a:srgbClr val="000000">
                <a:alpha val="0"/>
              </a:srgbClr>
            </a:fillRef>
            <a:effectRef idx="0">
              <a:scrgbClr r="0" g="0" b="0"/>
            </a:effectRef>
            <a:fontRef idx="none"/>
          </p:style>
          <p:txBody>
            <a:bodyPr/>
            <a:lstStyle/>
            <a:p>
              <a:endParaRPr lang="en-GB" sz="1633"/>
            </a:p>
          </p:txBody>
        </p:sp>
        <p:sp>
          <p:nvSpPr>
            <p:cNvPr id="9" name="Rectangle 8">
              <a:extLst>
                <a:ext uri="{FF2B5EF4-FFF2-40B4-BE49-F238E27FC236}">
                  <a16:creationId xmlns:a16="http://schemas.microsoft.com/office/drawing/2014/main" id="{296D8B9D-DC44-4701-A4E7-324547042433}"/>
                </a:ext>
              </a:extLst>
            </p:cNvPr>
            <p:cNvSpPr/>
            <p:nvPr/>
          </p:nvSpPr>
          <p:spPr>
            <a:xfrm>
              <a:off x="6906439" y="227961"/>
              <a:ext cx="332252" cy="371655"/>
            </a:xfrm>
            <a:prstGeom prst="rect">
              <a:avLst/>
            </a:prstGeom>
            <a:ln>
              <a:noFill/>
            </a:ln>
          </p:spPr>
          <p:txBody>
            <a:bodyPr vert="horz" lIns="0" tIns="0" rIns="0" bIns="0" rtlCol="0">
              <a:noAutofit/>
            </a:bodyPr>
            <a:lstStyle/>
            <a:p>
              <a:pPr>
                <a:lnSpc>
                  <a:spcPct val="107000"/>
                </a:lnSpc>
                <a:spcAft>
                  <a:spcPts val="726"/>
                </a:spcAft>
              </a:pPr>
              <a:r>
                <a:rPr lang="en-GB" sz="1814" dirty="0">
                  <a:solidFill>
                    <a:srgbClr val="008099"/>
                  </a:solidFill>
                  <a:latin typeface="Calibri" panose="020F0502020204030204" pitchFamily="34" charset="0"/>
                  <a:ea typeface="Calibri" panose="020F0502020204030204" pitchFamily="34" charset="0"/>
                  <a:cs typeface="Calibri" panose="020F0502020204030204" pitchFamily="34" charset="0"/>
                </a:rPr>
                <a:t>AT</a:t>
              </a:r>
              <a:endParaRPr lang="en-GB" sz="998" dirty="0">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angle 9">
              <a:extLst>
                <a:ext uri="{FF2B5EF4-FFF2-40B4-BE49-F238E27FC236}">
                  <a16:creationId xmlns:a16="http://schemas.microsoft.com/office/drawing/2014/main" id="{DB0ECBC1-B440-4BEE-9FCA-9249FD41AF1B}"/>
                </a:ext>
              </a:extLst>
            </p:cNvPr>
            <p:cNvSpPr/>
            <p:nvPr/>
          </p:nvSpPr>
          <p:spPr>
            <a:xfrm>
              <a:off x="6792213" y="229068"/>
              <a:ext cx="206996" cy="367443"/>
            </a:xfrm>
            <a:prstGeom prst="rect">
              <a:avLst/>
            </a:prstGeom>
            <a:ln>
              <a:noFill/>
            </a:ln>
          </p:spPr>
          <p:txBody>
            <a:bodyPr vert="horz" lIns="0" tIns="0" rIns="0" bIns="0" rtlCol="0">
              <a:noAutofit/>
            </a:bodyPr>
            <a:lstStyle/>
            <a:p>
              <a:pPr>
                <a:lnSpc>
                  <a:spcPct val="107000"/>
                </a:lnSpc>
                <a:spcAft>
                  <a:spcPts val="726"/>
                </a:spcAft>
              </a:pPr>
              <a:r>
                <a:rPr lang="en-GB" sz="1769" dirty="0">
                  <a:solidFill>
                    <a:srgbClr val="008099"/>
                  </a:solidFill>
                  <a:latin typeface="Calibri" panose="020F0502020204030204" pitchFamily="34" charset="0"/>
                  <a:ea typeface="Calibri" panose="020F0502020204030204" pitchFamily="34" charset="0"/>
                  <a:cs typeface="Calibri" panose="020F0502020204030204" pitchFamily="34" charset="0"/>
                </a:rPr>
                <a:t>V</a:t>
              </a:r>
              <a:endParaRPr lang="en-GB" sz="998" dirty="0">
                <a:latin typeface="Calibri" panose="020F0502020204030204" pitchFamily="34" charset="0"/>
                <a:ea typeface="Calibri" panose="020F0502020204030204" pitchFamily="34" charset="0"/>
                <a:cs typeface="Times New Roman" panose="02020603050405020304" pitchFamily="18" charset="0"/>
              </a:endParaRPr>
            </a:p>
          </p:txBody>
        </p:sp>
        <p:sp>
          <p:nvSpPr>
            <p:cNvPr id="11" name="Rectangle 10">
              <a:extLst>
                <a:ext uri="{FF2B5EF4-FFF2-40B4-BE49-F238E27FC236}">
                  <a16:creationId xmlns:a16="http://schemas.microsoft.com/office/drawing/2014/main" id="{90DCC40B-5BDB-4DE0-AFEB-548D5DDB6014}"/>
                </a:ext>
              </a:extLst>
            </p:cNvPr>
            <p:cNvSpPr/>
            <p:nvPr/>
          </p:nvSpPr>
          <p:spPr>
            <a:xfrm rot="-4176197">
              <a:off x="6547417" y="198343"/>
              <a:ext cx="59140"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C</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12">
              <a:extLst>
                <a:ext uri="{FF2B5EF4-FFF2-40B4-BE49-F238E27FC236}">
                  <a16:creationId xmlns:a16="http://schemas.microsoft.com/office/drawing/2014/main" id="{C3CBB4F8-E6DC-4E71-B9A9-5DD602D96BCB}"/>
                </a:ext>
              </a:extLst>
            </p:cNvPr>
            <p:cNvSpPr/>
            <p:nvPr/>
          </p:nvSpPr>
          <p:spPr>
            <a:xfrm rot="-3694458">
              <a:off x="6566094" y="158860"/>
              <a:ext cx="59906"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A</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15" name="Rectangle 14">
              <a:extLst>
                <a:ext uri="{FF2B5EF4-FFF2-40B4-BE49-F238E27FC236}">
                  <a16:creationId xmlns:a16="http://schemas.microsoft.com/office/drawing/2014/main" id="{B79F787D-2E9C-4D65-9064-B7DD6E218A98}"/>
                </a:ext>
              </a:extLst>
            </p:cNvPr>
            <p:cNvSpPr/>
            <p:nvPr/>
          </p:nvSpPr>
          <p:spPr>
            <a:xfrm rot="-3245932">
              <a:off x="6592122" y="125516"/>
              <a:ext cx="51929" cy="113525"/>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R</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19" name="Rectangle 18">
              <a:extLst>
                <a:ext uri="{FF2B5EF4-FFF2-40B4-BE49-F238E27FC236}">
                  <a16:creationId xmlns:a16="http://schemas.microsoft.com/office/drawing/2014/main" id="{C5A12FC1-0FA8-420D-959C-078E1376D360}"/>
                </a:ext>
              </a:extLst>
            </p:cNvPr>
            <p:cNvSpPr/>
            <p:nvPr/>
          </p:nvSpPr>
          <p:spPr>
            <a:xfrm rot="-2792883">
              <a:off x="6615326" y="93221"/>
              <a:ext cx="61518"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D</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20" name="Rectangle 19">
              <a:extLst>
                <a:ext uri="{FF2B5EF4-FFF2-40B4-BE49-F238E27FC236}">
                  <a16:creationId xmlns:a16="http://schemas.microsoft.com/office/drawing/2014/main" id="{4B9A5DAA-545B-4614-A217-D309D246D19B}"/>
                </a:ext>
              </a:extLst>
            </p:cNvPr>
            <p:cNvSpPr/>
            <p:nvPr/>
          </p:nvSpPr>
          <p:spPr>
            <a:xfrm rot="-2475820">
              <a:off x="6651416" y="76491"/>
              <a:ext cx="25542" cy="113522"/>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I</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21" name="Rectangle 20">
              <a:extLst>
                <a:ext uri="{FF2B5EF4-FFF2-40B4-BE49-F238E27FC236}">
                  <a16:creationId xmlns:a16="http://schemas.microsoft.com/office/drawing/2014/main" id="{0439441F-EC57-44E7-A447-2B33AF7F4F41}"/>
                </a:ext>
              </a:extLst>
            </p:cNvPr>
            <p:cNvSpPr/>
            <p:nvPr/>
          </p:nvSpPr>
          <p:spPr>
            <a:xfrm rot="-2197174">
              <a:off x="6663129" y="59090"/>
              <a:ext cx="46330"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F</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22" name="Rectangle 21">
              <a:extLst>
                <a:ext uri="{FF2B5EF4-FFF2-40B4-BE49-F238E27FC236}">
                  <a16:creationId xmlns:a16="http://schemas.microsoft.com/office/drawing/2014/main" id="{850B9CB1-293A-4695-8705-F0981D44E30F}"/>
                </a:ext>
              </a:extLst>
            </p:cNvPr>
            <p:cNvSpPr/>
            <p:nvPr/>
          </p:nvSpPr>
          <p:spPr>
            <a:xfrm rot="-1854969">
              <a:off x="6689454" y="42175"/>
              <a:ext cx="46330" cy="113523"/>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F</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23" name="Rectangle 22">
              <a:extLst>
                <a:ext uri="{FF2B5EF4-FFF2-40B4-BE49-F238E27FC236}">
                  <a16:creationId xmlns:a16="http://schemas.microsoft.com/office/drawing/2014/main" id="{5E68E479-0471-4C24-945E-EA50A68895A6}"/>
                </a:ext>
              </a:extLst>
            </p:cNvPr>
            <p:cNvSpPr/>
            <p:nvPr/>
          </p:nvSpPr>
          <p:spPr>
            <a:xfrm rot="-1591973">
              <a:off x="6720401" y="32433"/>
              <a:ext cx="21325"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 </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24" name="Rectangle 23">
              <a:extLst>
                <a:ext uri="{FF2B5EF4-FFF2-40B4-BE49-F238E27FC236}">
                  <a16:creationId xmlns:a16="http://schemas.microsoft.com/office/drawing/2014/main" id="{1CF21F26-07E4-40E1-B678-F3D56EF1407A}"/>
                </a:ext>
              </a:extLst>
            </p:cNvPr>
            <p:cNvSpPr/>
            <p:nvPr/>
          </p:nvSpPr>
          <p:spPr>
            <a:xfrm rot="-1256886">
              <a:off x="6733536" y="18707"/>
              <a:ext cx="59907" cy="113525"/>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A</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25" name="Rectangle 24">
              <a:extLst>
                <a:ext uri="{FF2B5EF4-FFF2-40B4-BE49-F238E27FC236}">
                  <a16:creationId xmlns:a16="http://schemas.microsoft.com/office/drawing/2014/main" id="{59AF6D2A-8658-4ECF-9E54-1A071830B582}"/>
                </a:ext>
              </a:extLst>
            </p:cNvPr>
            <p:cNvSpPr/>
            <p:nvPr/>
          </p:nvSpPr>
          <p:spPr>
            <a:xfrm rot="-796052">
              <a:off x="6772478" y="7294"/>
              <a:ext cx="63129"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U</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26" name="Rectangle 25">
              <a:extLst>
                <a:ext uri="{FF2B5EF4-FFF2-40B4-BE49-F238E27FC236}">
                  <a16:creationId xmlns:a16="http://schemas.microsoft.com/office/drawing/2014/main" id="{06776390-1BDA-449E-9E7F-077EB12EC954}"/>
                </a:ext>
              </a:extLst>
            </p:cNvPr>
            <p:cNvSpPr/>
            <p:nvPr/>
          </p:nvSpPr>
          <p:spPr>
            <a:xfrm rot="-330945">
              <a:off x="6815038" y="1453"/>
              <a:ext cx="61521" cy="113523"/>
            </a:xfrm>
            <a:prstGeom prst="rect">
              <a:avLst/>
            </a:prstGeom>
            <a:ln>
              <a:noFill/>
            </a:ln>
          </p:spPr>
          <p:txBody>
            <a:bodyPr vert="horz" lIns="0" tIns="0" rIns="0" bIns="0" rtlCol="0">
              <a:noAutofit/>
            </a:bodyPr>
            <a:lstStyle/>
            <a:p>
              <a:pPr>
                <a:lnSpc>
                  <a:spcPct val="107000"/>
                </a:lnSpc>
                <a:spcAft>
                  <a:spcPts val="726"/>
                </a:spcAft>
              </a:pPr>
              <a:r>
                <a:rPr lang="en-GB" sz="499" b="1" dirty="0">
                  <a:solidFill>
                    <a:srgbClr val="008099"/>
                  </a:solidFill>
                  <a:latin typeface="Gill Sans MT" panose="020B0502020104020203" pitchFamily="34" charset="0"/>
                  <a:ea typeface="Gill Sans MT" panose="020B0502020104020203" pitchFamily="34" charset="0"/>
                  <a:cs typeface="Gill Sans MT" panose="020B0502020104020203" pitchFamily="34" charset="0"/>
                </a:rPr>
                <a:t>D</a:t>
              </a:r>
              <a:endParaRPr lang="en-GB" sz="998" dirty="0">
                <a:latin typeface="Calibri" panose="020F0502020204030204" pitchFamily="34" charset="0"/>
                <a:ea typeface="Calibri" panose="020F0502020204030204" pitchFamily="34" charset="0"/>
                <a:cs typeface="Times New Roman" panose="02020603050405020304" pitchFamily="18" charset="0"/>
              </a:endParaRPr>
            </a:p>
          </p:txBody>
        </p:sp>
        <p:sp>
          <p:nvSpPr>
            <p:cNvPr id="27" name="Rectangle 26">
              <a:extLst>
                <a:ext uri="{FF2B5EF4-FFF2-40B4-BE49-F238E27FC236}">
                  <a16:creationId xmlns:a16="http://schemas.microsoft.com/office/drawing/2014/main" id="{C3343A82-E882-4B2E-84EC-5FB888144BD9}"/>
                </a:ext>
              </a:extLst>
            </p:cNvPr>
            <p:cNvSpPr/>
            <p:nvPr/>
          </p:nvSpPr>
          <p:spPr>
            <a:xfrm rot="-55718">
              <a:off x="6858704" y="669"/>
              <a:ext cx="25543" cy="113525"/>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I</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28" name="Rectangle 27">
              <a:extLst>
                <a:ext uri="{FF2B5EF4-FFF2-40B4-BE49-F238E27FC236}">
                  <a16:creationId xmlns:a16="http://schemas.microsoft.com/office/drawing/2014/main" id="{CD4CB11D-0C8C-4F07-AB5C-4C28C951BBDF}"/>
                </a:ext>
              </a:extLst>
            </p:cNvPr>
            <p:cNvSpPr/>
            <p:nvPr/>
          </p:nvSpPr>
          <p:spPr>
            <a:xfrm rot="322124">
              <a:off x="6873197" y="2891"/>
              <a:ext cx="67118" cy="113523"/>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O</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29" name="Rectangle 28">
              <a:extLst>
                <a:ext uri="{FF2B5EF4-FFF2-40B4-BE49-F238E27FC236}">
                  <a16:creationId xmlns:a16="http://schemas.microsoft.com/office/drawing/2014/main" id="{7CB5CD88-D45A-41E8-B30F-D6ACB24F0F17}"/>
                </a:ext>
              </a:extLst>
            </p:cNvPr>
            <p:cNvSpPr/>
            <p:nvPr/>
          </p:nvSpPr>
          <p:spPr>
            <a:xfrm rot="756367">
              <a:off x="6919648" y="9562"/>
              <a:ext cx="47174"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L</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30" name="Rectangle 29">
              <a:extLst>
                <a:ext uri="{FF2B5EF4-FFF2-40B4-BE49-F238E27FC236}">
                  <a16:creationId xmlns:a16="http://schemas.microsoft.com/office/drawing/2014/main" id="{3E5A5C10-6044-4CDE-93C6-FDF70C6603E6}"/>
                </a:ext>
              </a:extLst>
            </p:cNvPr>
            <p:cNvSpPr/>
            <p:nvPr/>
          </p:nvSpPr>
          <p:spPr>
            <a:xfrm rot="1166880">
              <a:off x="6947558" y="21323"/>
              <a:ext cx="67118" cy="113525"/>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O</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31" name="Rectangle 30">
              <a:extLst>
                <a:ext uri="{FF2B5EF4-FFF2-40B4-BE49-F238E27FC236}">
                  <a16:creationId xmlns:a16="http://schemas.microsoft.com/office/drawing/2014/main" id="{B4F34D36-98C1-4928-A985-810951CFD8AA}"/>
                </a:ext>
              </a:extLst>
            </p:cNvPr>
            <p:cNvSpPr/>
            <p:nvPr/>
          </p:nvSpPr>
          <p:spPr>
            <a:xfrm rot="1654709">
              <a:off x="6989525" y="39792"/>
              <a:ext cx="62361" cy="113523"/>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G</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32" name="Rectangle 31">
              <a:extLst>
                <a:ext uri="{FF2B5EF4-FFF2-40B4-BE49-F238E27FC236}">
                  <a16:creationId xmlns:a16="http://schemas.microsoft.com/office/drawing/2014/main" id="{588FFBF7-7F99-4985-B683-EA4B2C0DF611}"/>
                </a:ext>
              </a:extLst>
            </p:cNvPr>
            <p:cNvSpPr/>
            <p:nvPr/>
          </p:nvSpPr>
          <p:spPr>
            <a:xfrm rot="2072258">
              <a:off x="7024871" y="59681"/>
              <a:ext cx="54309"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Y</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33" name="Rectangle 32">
              <a:extLst>
                <a:ext uri="{FF2B5EF4-FFF2-40B4-BE49-F238E27FC236}">
                  <a16:creationId xmlns:a16="http://schemas.microsoft.com/office/drawing/2014/main" id="{1FC1E50A-B583-4370-BD8D-A2B8619D2BFC}"/>
                </a:ext>
              </a:extLst>
            </p:cNvPr>
            <p:cNvSpPr/>
            <p:nvPr/>
          </p:nvSpPr>
          <p:spPr>
            <a:xfrm rot="2444379">
              <a:off x="7064829" y="78417"/>
              <a:ext cx="21324"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 </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34" name="Rectangle 33">
              <a:extLst>
                <a:ext uri="{FF2B5EF4-FFF2-40B4-BE49-F238E27FC236}">
                  <a16:creationId xmlns:a16="http://schemas.microsoft.com/office/drawing/2014/main" id="{6086E319-5BE9-436D-93D4-250458B15E61}"/>
                </a:ext>
              </a:extLst>
            </p:cNvPr>
            <p:cNvSpPr/>
            <p:nvPr/>
          </p:nvSpPr>
          <p:spPr>
            <a:xfrm rot="2710277">
              <a:off x="7068594" y="98169"/>
              <a:ext cx="55151" cy="113526"/>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T</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35" name="Rectangle 34">
              <a:extLst>
                <a:ext uri="{FF2B5EF4-FFF2-40B4-BE49-F238E27FC236}">
                  <a16:creationId xmlns:a16="http://schemas.microsoft.com/office/drawing/2014/main" id="{292CFC73-1911-49CA-A42B-885A08768CEF}"/>
                </a:ext>
              </a:extLst>
            </p:cNvPr>
            <p:cNvSpPr/>
            <p:nvPr/>
          </p:nvSpPr>
          <p:spPr>
            <a:xfrm rot="3110902">
              <a:off x="7095088" y="125618"/>
              <a:ext cx="48706" cy="113523"/>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E</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36" name="Rectangle 35">
              <a:extLst>
                <a:ext uri="{FF2B5EF4-FFF2-40B4-BE49-F238E27FC236}">
                  <a16:creationId xmlns:a16="http://schemas.microsoft.com/office/drawing/2014/main" id="{D4184109-8362-4DD3-A9F8-E9126237BBEA}"/>
                </a:ext>
              </a:extLst>
            </p:cNvPr>
            <p:cNvSpPr/>
            <p:nvPr/>
          </p:nvSpPr>
          <p:spPr>
            <a:xfrm rot="3545030">
              <a:off x="7112078" y="159946"/>
              <a:ext cx="59909"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A</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37" name="Rectangle 36">
              <a:extLst>
                <a:ext uri="{FF2B5EF4-FFF2-40B4-BE49-F238E27FC236}">
                  <a16:creationId xmlns:a16="http://schemas.microsoft.com/office/drawing/2014/main" id="{B256B18B-A364-466F-A806-AA3CD0EB3C47}"/>
                </a:ext>
              </a:extLst>
            </p:cNvPr>
            <p:cNvSpPr/>
            <p:nvPr/>
          </p:nvSpPr>
          <p:spPr>
            <a:xfrm rot="4062647">
              <a:off x="7128537" y="203425"/>
              <a:ext cx="67886" cy="113525"/>
            </a:xfrm>
            <a:prstGeom prst="rect">
              <a:avLst/>
            </a:prstGeom>
            <a:ln>
              <a:noFill/>
            </a:ln>
          </p:spPr>
          <p:txBody>
            <a:bodyPr vert="horz" lIns="0" tIns="0" rIns="0" bIns="0" rtlCol="0">
              <a:noAutofit/>
            </a:bodyPr>
            <a:lstStyle/>
            <a:p>
              <a:pPr>
                <a:lnSpc>
                  <a:spcPct val="107000"/>
                </a:lnSpc>
                <a:spcAft>
                  <a:spcPts val="726"/>
                </a:spcAft>
              </a:pPr>
              <a:r>
                <a:rPr lang="en-GB" sz="499" b="1" dirty="0">
                  <a:solidFill>
                    <a:srgbClr val="008099"/>
                  </a:solidFill>
                  <a:latin typeface="Gill Sans MT" panose="020B0502020104020203" pitchFamily="34" charset="0"/>
                  <a:ea typeface="Gill Sans MT" panose="020B0502020104020203" pitchFamily="34" charset="0"/>
                  <a:cs typeface="Gill Sans MT" panose="020B0502020104020203" pitchFamily="34" charset="0"/>
                </a:rPr>
                <a:t>M</a:t>
              </a:r>
              <a:endParaRPr lang="en-GB" sz="998" dirty="0">
                <a:latin typeface="Calibri" panose="020F0502020204030204" pitchFamily="34" charset="0"/>
                <a:ea typeface="Calibri" panose="020F0502020204030204" pitchFamily="34" charset="0"/>
                <a:cs typeface="Times New Roman" panose="02020603050405020304" pitchFamily="18" charset="0"/>
              </a:endParaRPr>
            </a:p>
          </p:txBody>
        </p:sp>
        <p:sp>
          <p:nvSpPr>
            <p:cNvPr id="38" name="Rectangle 37">
              <a:extLst>
                <a:ext uri="{FF2B5EF4-FFF2-40B4-BE49-F238E27FC236}">
                  <a16:creationId xmlns:a16="http://schemas.microsoft.com/office/drawing/2014/main" id="{1E78B917-512A-42D3-A4F0-A9EA34EB76F5}"/>
                </a:ext>
              </a:extLst>
            </p:cNvPr>
            <p:cNvSpPr/>
            <p:nvPr/>
          </p:nvSpPr>
          <p:spPr>
            <a:xfrm rot="5113138">
              <a:off x="6496928" y="347941"/>
              <a:ext cx="55151"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T</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39" name="Rectangle 38">
              <a:extLst>
                <a:ext uri="{FF2B5EF4-FFF2-40B4-BE49-F238E27FC236}">
                  <a16:creationId xmlns:a16="http://schemas.microsoft.com/office/drawing/2014/main" id="{1D143195-FF2C-41BD-AC21-804C98A1D360}"/>
                </a:ext>
              </a:extLst>
            </p:cNvPr>
            <p:cNvSpPr/>
            <p:nvPr/>
          </p:nvSpPr>
          <p:spPr>
            <a:xfrm rot="4809883">
              <a:off x="6515585" y="374542"/>
              <a:ext cx="25543" cy="113525"/>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I</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40" name="Rectangle 39">
              <a:extLst>
                <a:ext uri="{FF2B5EF4-FFF2-40B4-BE49-F238E27FC236}">
                  <a16:creationId xmlns:a16="http://schemas.microsoft.com/office/drawing/2014/main" id="{D12AC27A-71F5-4FB6-80CA-0E8703940044}"/>
                </a:ext>
              </a:extLst>
            </p:cNvPr>
            <p:cNvSpPr/>
            <p:nvPr/>
          </p:nvSpPr>
          <p:spPr>
            <a:xfrm rot="4458115">
              <a:off x="6503923" y="413842"/>
              <a:ext cx="67887" cy="113523"/>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M</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41" name="Rectangle 40">
              <a:extLst>
                <a:ext uri="{FF2B5EF4-FFF2-40B4-BE49-F238E27FC236}">
                  <a16:creationId xmlns:a16="http://schemas.microsoft.com/office/drawing/2014/main" id="{D73DA80D-3EBE-47BA-999C-53A22218C080}"/>
                </a:ext>
              </a:extLst>
            </p:cNvPr>
            <p:cNvSpPr/>
            <p:nvPr/>
          </p:nvSpPr>
          <p:spPr>
            <a:xfrm rot="4120677">
              <a:off x="6536585" y="440134"/>
              <a:ext cx="21323"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 </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42" name="Rectangle 41">
              <a:extLst>
                <a:ext uri="{FF2B5EF4-FFF2-40B4-BE49-F238E27FC236}">
                  <a16:creationId xmlns:a16="http://schemas.microsoft.com/office/drawing/2014/main" id="{B5CF8B8C-8E1C-4BF2-BB1F-FEAC99AB5A5F}"/>
                </a:ext>
              </a:extLst>
            </p:cNvPr>
            <p:cNvSpPr/>
            <p:nvPr/>
          </p:nvSpPr>
          <p:spPr>
            <a:xfrm rot="3870763">
              <a:off x="6529460" y="467321"/>
              <a:ext cx="59906" cy="113522"/>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A</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43" name="Rectangle 42">
              <a:extLst>
                <a:ext uri="{FF2B5EF4-FFF2-40B4-BE49-F238E27FC236}">
                  <a16:creationId xmlns:a16="http://schemas.microsoft.com/office/drawing/2014/main" id="{43573D53-483D-431B-91B0-2C39491CF2AB}"/>
                </a:ext>
              </a:extLst>
            </p:cNvPr>
            <p:cNvSpPr/>
            <p:nvPr/>
          </p:nvSpPr>
          <p:spPr>
            <a:xfrm rot="3360098">
              <a:off x="6543113" y="514347"/>
              <a:ext cx="89517" cy="113522"/>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W</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44" name="Rectangle 43">
              <a:extLst>
                <a:ext uri="{FF2B5EF4-FFF2-40B4-BE49-F238E27FC236}">
                  <a16:creationId xmlns:a16="http://schemas.microsoft.com/office/drawing/2014/main" id="{3A9F404E-9802-4576-923D-F0FDF30708E1}"/>
                </a:ext>
              </a:extLst>
            </p:cNvPr>
            <p:cNvSpPr/>
            <p:nvPr/>
          </p:nvSpPr>
          <p:spPr>
            <a:xfrm rot="2779390">
              <a:off x="6592959" y="556343"/>
              <a:ext cx="61518"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D</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45" name="Rectangle 44">
              <a:extLst>
                <a:ext uri="{FF2B5EF4-FFF2-40B4-BE49-F238E27FC236}">
                  <a16:creationId xmlns:a16="http://schemas.microsoft.com/office/drawing/2014/main" id="{418714D7-8271-4F2C-869E-03972C33B46A}"/>
                </a:ext>
              </a:extLst>
            </p:cNvPr>
            <p:cNvSpPr/>
            <p:nvPr/>
          </p:nvSpPr>
          <p:spPr>
            <a:xfrm rot="2454626">
              <a:off x="6631869" y="575577"/>
              <a:ext cx="25545"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I</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46" name="Rectangle 45">
              <a:extLst>
                <a:ext uri="{FF2B5EF4-FFF2-40B4-BE49-F238E27FC236}">
                  <a16:creationId xmlns:a16="http://schemas.microsoft.com/office/drawing/2014/main" id="{FC0F9450-FD1D-4B26-BBB4-8E4F8A7B2A63}"/>
                </a:ext>
              </a:extLst>
            </p:cNvPr>
            <p:cNvSpPr/>
            <p:nvPr/>
          </p:nvSpPr>
          <p:spPr>
            <a:xfrm rot="2108966">
              <a:off x="6643013" y="599819"/>
              <a:ext cx="67119" cy="113523"/>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O</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47" name="Rectangle 46">
              <a:extLst>
                <a:ext uri="{FF2B5EF4-FFF2-40B4-BE49-F238E27FC236}">
                  <a16:creationId xmlns:a16="http://schemas.microsoft.com/office/drawing/2014/main" id="{184FE044-A10C-4C8B-A935-3AE21631F6FA}"/>
                </a:ext>
              </a:extLst>
            </p:cNvPr>
            <p:cNvSpPr/>
            <p:nvPr/>
          </p:nvSpPr>
          <p:spPr>
            <a:xfrm rot="1682714">
              <a:off x="6687863" y="620243"/>
              <a:ext cx="47172" cy="113523"/>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L</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48" name="Rectangle 47">
              <a:extLst>
                <a:ext uri="{FF2B5EF4-FFF2-40B4-BE49-F238E27FC236}">
                  <a16:creationId xmlns:a16="http://schemas.microsoft.com/office/drawing/2014/main" id="{981B1007-5D17-4935-AFD1-49A9043D3727}"/>
                </a:ext>
              </a:extLst>
            </p:cNvPr>
            <p:cNvSpPr/>
            <p:nvPr/>
          </p:nvSpPr>
          <p:spPr>
            <a:xfrm rot="1322240">
              <a:off x="6720244" y="635040"/>
              <a:ext cx="48708" cy="113523"/>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E</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49" name="Rectangle 48">
              <a:extLst>
                <a:ext uri="{FF2B5EF4-FFF2-40B4-BE49-F238E27FC236}">
                  <a16:creationId xmlns:a16="http://schemas.microsoft.com/office/drawing/2014/main" id="{F91ABF07-0E81-4A38-ADE6-F0DB36CA8C35}"/>
                </a:ext>
              </a:extLst>
            </p:cNvPr>
            <p:cNvSpPr/>
            <p:nvPr/>
          </p:nvSpPr>
          <p:spPr>
            <a:xfrm rot="904511">
              <a:off x="6754800" y="648055"/>
              <a:ext cx="62361"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G</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50" name="Rectangle 49">
              <a:extLst>
                <a:ext uri="{FF2B5EF4-FFF2-40B4-BE49-F238E27FC236}">
                  <a16:creationId xmlns:a16="http://schemas.microsoft.com/office/drawing/2014/main" id="{71A323AC-C3AC-4D63-818B-52A033D3AF18}"/>
                </a:ext>
              </a:extLst>
            </p:cNvPr>
            <p:cNvSpPr/>
            <p:nvPr/>
          </p:nvSpPr>
          <p:spPr>
            <a:xfrm rot="588721">
              <a:off x="6801298" y="653295"/>
              <a:ext cx="21324"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 </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51" name="Rectangle 50">
              <a:extLst>
                <a:ext uri="{FF2B5EF4-FFF2-40B4-BE49-F238E27FC236}">
                  <a16:creationId xmlns:a16="http://schemas.microsoft.com/office/drawing/2014/main" id="{B86ACC51-8C8D-4B0D-903E-8ECC73CDF7A1}"/>
                </a:ext>
              </a:extLst>
            </p:cNvPr>
            <p:cNvSpPr/>
            <p:nvPr/>
          </p:nvSpPr>
          <p:spPr>
            <a:xfrm rot="286176">
              <a:off x="6817323" y="657319"/>
              <a:ext cx="59138" cy="113525"/>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C</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52" name="Rectangle 51">
              <a:extLst>
                <a:ext uri="{FF2B5EF4-FFF2-40B4-BE49-F238E27FC236}">
                  <a16:creationId xmlns:a16="http://schemas.microsoft.com/office/drawing/2014/main" id="{F81CF71E-BE91-4A16-88AC-182EEB6B7458}"/>
                </a:ext>
              </a:extLst>
            </p:cNvPr>
            <p:cNvSpPr/>
            <p:nvPr/>
          </p:nvSpPr>
          <p:spPr>
            <a:xfrm rot="-150997">
              <a:off x="6861685" y="657255"/>
              <a:ext cx="59906" cy="113523"/>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A</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53" name="Rectangle 52">
              <a:extLst>
                <a:ext uri="{FF2B5EF4-FFF2-40B4-BE49-F238E27FC236}">
                  <a16:creationId xmlns:a16="http://schemas.microsoft.com/office/drawing/2014/main" id="{A279D113-EA80-4006-AEC5-94468B32134E}"/>
                </a:ext>
              </a:extLst>
            </p:cNvPr>
            <p:cNvSpPr/>
            <p:nvPr/>
          </p:nvSpPr>
          <p:spPr>
            <a:xfrm rot="-555032">
              <a:off x="6906416" y="652432"/>
              <a:ext cx="48708"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E</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54" name="Rectangle 53">
              <a:extLst>
                <a:ext uri="{FF2B5EF4-FFF2-40B4-BE49-F238E27FC236}">
                  <a16:creationId xmlns:a16="http://schemas.microsoft.com/office/drawing/2014/main" id="{1A5BF7A2-D32B-482E-9B79-FE998953EAFF}"/>
                </a:ext>
              </a:extLst>
            </p:cNvPr>
            <p:cNvSpPr/>
            <p:nvPr/>
          </p:nvSpPr>
          <p:spPr>
            <a:xfrm rot="-933233">
              <a:off x="6941995" y="643555"/>
              <a:ext cx="51930"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R</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55" name="Rectangle 54">
              <a:extLst>
                <a:ext uri="{FF2B5EF4-FFF2-40B4-BE49-F238E27FC236}">
                  <a16:creationId xmlns:a16="http://schemas.microsoft.com/office/drawing/2014/main" id="{5ABE42E1-F37C-4E05-932C-15BD9CB3B879}"/>
                </a:ext>
              </a:extLst>
            </p:cNvPr>
            <p:cNvSpPr/>
            <p:nvPr/>
          </p:nvSpPr>
          <p:spPr>
            <a:xfrm rot="-1359142">
              <a:off x="6978204" y="628429"/>
              <a:ext cx="61518" cy="113522"/>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D</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56" name="Rectangle 55">
              <a:extLst>
                <a:ext uri="{FF2B5EF4-FFF2-40B4-BE49-F238E27FC236}">
                  <a16:creationId xmlns:a16="http://schemas.microsoft.com/office/drawing/2014/main" id="{2674E4AB-1D2E-49D3-B7F7-04285678C3E0}"/>
                </a:ext>
              </a:extLst>
            </p:cNvPr>
            <p:cNvSpPr/>
            <p:nvPr/>
          </p:nvSpPr>
          <p:spPr>
            <a:xfrm rot="-1736776">
              <a:off x="7014713" y="611645"/>
              <a:ext cx="54306" cy="113525"/>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Y</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57" name="Rectangle 56">
              <a:extLst>
                <a:ext uri="{FF2B5EF4-FFF2-40B4-BE49-F238E27FC236}">
                  <a16:creationId xmlns:a16="http://schemas.microsoft.com/office/drawing/2014/main" id="{FEA47FE5-68F3-4723-AB94-997F5C4677D3}"/>
                </a:ext>
              </a:extLst>
            </p:cNvPr>
            <p:cNvSpPr/>
            <p:nvPr/>
          </p:nvSpPr>
          <p:spPr>
            <a:xfrm rot="-2179096">
              <a:off x="7048873" y="586361"/>
              <a:ext cx="61518" cy="113523"/>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D</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58" name="Rectangle 57">
              <a:extLst>
                <a:ext uri="{FF2B5EF4-FFF2-40B4-BE49-F238E27FC236}">
                  <a16:creationId xmlns:a16="http://schemas.microsoft.com/office/drawing/2014/main" id="{8FC4FB53-DEB6-4DD5-8C53-3617364A270C}"/>
                </a:ext>
              </a:extLst>
            </p:cNvPr>
            <p:cNvSpPr/>
            <p:nvPr/>
          </p:nvSpPr>
          <p:spPr>
            <a:xfrm rot="-2635280">
              <a:off x="7083491" y="555862"/>
              <a:ext cx="61519"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D</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59" name="Rectangle 58">
              <a:extLst>
                <a:ext uri="{FF2B5EF4-FFF2-40B4-BE49-F238E27FC236}">
                  <a16:creationId xmlns:a16="http://schemas.microsoft.com/office/drawing/2014/main" id="{DE1227E3-1B4E-46FA-9E7D-1DC2D6DD4DD9}"/>
                </a:ext>
              </a:extLst>
            </p:cNvPr>
            <p:cNvSpPr/>
            <p:nvPr/>
          </p:nvSpPr>
          <p:spPr>
            <a:xfrm rot="-2944675">
              <a:off x="7121384" y="536436"/>
              <a:ext cx="21325"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 </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60" name="Rectangle 59">
              <a:extLst>
                <a:ext uri="{FF2B5EF4-FFF2-40B4-BE49-F238E27FC236}">
                  <a16:creationId xmlns:a16="http://schemas.microsoft.com/office/drawing/2014/main" id="{24BF4D46-6573-4A36-B082-A37D1A57F9EE}"/>
                </a:ext>
              </a:extLst>
            </p:cNvPr>
            <p:cNvSpPr/>
            <p:nvPr/>
          </p:nvSpPr>
          <p:spPr>
            <a:xfrm rot="-3191894">
              <a:off x="7120499" y="513020"/>
              <a:ext cx="59904"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A</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61" name="Rectangle 60">
              <a:extLst>
                <a:ext uri="{FF2B5EF4-FFF2-40B4-BE49-F238E27FC236}">
                  <a16:creationId xmlns:a16="http://schemas.microsoft.com/office/drawing/2014/main" id="{D52E6265-0BD5-415E-AAFD-8B1B29A95925}"/>
                </a:ext>
              </a:extLst>
            </p:cNvPr>
            <p:cNvSpPr/>
            <p:nvPr/>
          </p:nvSpPr>
          <p:spPr>
            <a:xfrm rot="-3494513">
              <a:off x="7154148" y="491569"/>
              <a:ext cx="20786"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62" name="Rectangle 61">
              <a:extLst>
                <a:ext uri="{FF2B5EF4-FFF2-40B4-BE49-F238E27FC236}">
                  <a16:creationId xmlns:a16="http://schemas.microsoft.com/office/drawing/2014/main" id="{B7173EB8-E6E7-4FDA-ADF8-01CDBE1F442B}"/>
                </a:ext>
              </a:extLst>
            </p:cNvPr>
            <p:cNvSpPr/>
            <p:nvPr/>
          </p:nvSpPr>
          <p:spPr>
            <a:xfrm rot="-3769431">
              <a:off x="7153756" y="463972"/>
              <a:ext cx="51930"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R</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63" name="Rectangle 62">
              <a:extLst>
                <a:ext uri="{FF2B5EF4-FFF2-40B4-BE49-F238E27FC236}">
                  <a16:creationId xmlns:a16="http://schemas.microsoft.com/office/drawing/2014/main" id="{12A61439-1F93-4D85-B1D7-7D551538A5F2}"/>
                </a:ext>
              </a:extLst>
            </p:cNvPr>
            <p:cNvSpPr/>
            <p:nvPr/>
          </p:nvSpPr>
          <p:spPr>
            <a:xfrm rot="-4046762">
              <a:off x="7178803" y="442070"/>
              <a:ext cx="21326"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 </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64" name="Rectangle 63">
              <a:extLst>
                <a:ext uri="{FF2B5EF4-FFF2-40B4-BE49-F238E27FC236}">
                  <a16:creationId xmlns:a16="http://schemas.microsoft.com/office/drawing/2014/main" id="{B51D8475-3E04-46F8-A5C3-DE5D369997B9}"/>
                </a:ext>
              </a:extLst>
            </p:cNvPr>
            <p:cNvSpPr/>
            <p:nvPr/>
          </p:nvSpPr>
          <p:spPr>
            <a:xfrm rot="-4304149">
              <a:off x="7176048" y="414964"/>
              <a:ext cx="46331" cy="113521"/>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F</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65" name="Rectangle 64">
              <a:extLst>
                <a:ext uri="{FF2B5EF4-FFF2-40B4-BE49-F238E27FC236}">
                  <a16:creationId xmlns:a16="http://schemas.microsoft.com/office/drawing/2014/main" id="{AF006638-E3E8-4385-81A7-D64661CA2CBC}"/>
                </a:ext>
              </a:extLst>
            </p:cNvPr>
            <p:cNvSpPr/>
            <p:nvPr/>
          </p:nvSpPr>
          <p:spPr>
            <a:xfrm rot="-4674473">
              <a:off x="7182484" y="378428"/>
              <a:ext cx="51931" cy="113522"/>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R</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66" name="Rectangle 65">
              <a:extLst>
                <a:ext uri="{FF2B5EF4-FFF2-40B4-BE49-F238E27FC236}">
                  <a16:creationId xmlns:a16="http://schemas.microsoft.com/office/drawing/2014/main" id="{AA6BA57E-ACEC-4167-8A46-397F48FCD253}"/>
                </a:ext>
              </a:extLst>
            </p:cNvPr>
            <p:cNvSpPr/>
            <p:nvPr/>
          </p:nvSpPr>
          <p:spPr>
            <a:xfrm rot="-5109718">
              <a:off x="7180673" y="333174"/>
              <a:ext cx="67117" cy="113525"/>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O</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67" name="Rectangle 66">
              <a:extLst>
                <a:ext uri="{FF2B5EF4-FFF2-40B4-BE49-F238E27FC236}">
                  <a16:creationId xmlns:a16="http://schemas.microsoft.com/office/drawing/2014/main" id="{A5BBF7EA-39F6-41C1-85C1-2DAE97C0222F}"/>
                </a:ext>
              </a:extLst>
            </p:cNvPr>
            <p:cNvSpPr/>
            <p:nvPr/>
          </p:nvSpPr>
          <p:spPr>
            <a:xfrm rot="-5455718">
              <a:off x="7204050" y="305505"/>
              <a:ext cx="21324"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 </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68" name="Rectangle 67">
              <a:extLst>
                <a:ext uri="{FF2B5EF4-FFF2-40B4-BE49-F238E27FC236}">
                  <a16:creationId xmlns:a16="http://schemas.microsoft.com/office/drawing/2014/main" id="{A5DACECB-2AA7-447F-B62F-680FE513FD5B}"/>
                </a:ext>
              </a:extLst>
            </p:cNvPr>
            <p:cNvSpPr/>
            <p:nvPr/>
          </p:nvSpPr>
          <p:spPr>
            <a:xfrm rot="-5598524">
              <a:off x="7203373" y="288948"/>
              <a:ext cx="21325" cy="113524"/>
            </a:xfrm>
            <a:prstGeom prst="rect">
              <a:avLst/>
            </a:prstGeom>
            <a:ln>
              <a:noFill/>
            </a:ln>
          </p:spPr>
          <p:txBody>
            <a:bodyPr vert="horz" lIns="0" tIns="0" rIns="0" bIns="0" rtlCol="0">
              <a:noAutofit/>
            </a:bodyPr>
            <a:lstStyle/>
            <a:p>
              <a:pPr>
                <a:lnSpc>
                  <a:spcPct val="107000"/>
                </a:lnSpc>
                <a:spcAft>
                  <a:spcPts val="726"/>
                </a:spcAft>
              </a:pPr>
              <a:r>
                <a:rPr lang="en-GB" sz="499"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 </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69" name="Rectangle 68">
              <a:extLst>
                <a:ext uri="{FF2B5EF4-FFF2-40B4-BE49-F238E27FC236}">
                  <a16:creationId xmlns:a16="http://schemas.microsoft.com/office/drawing/2014/main" id="{83B5D0D5-2778-40C9-A709-5F0A9D15F6F8}"/>
                </a:ext>
              </a:extLst>
            </p:cNvPr>
            <p:cNvSpPr/>
            <p:nvPr/>
          </p:nvSpPr>
          <p:spPr>
            <a:xfrm rot="3945083">
              <a:off x="6579077" y="474342"/>
              <a:ext cx="34718" cy="46944"/>
            </a:xfrm>
            <a:prstGeom prst="rect">
              <a:avLst/>
            </a:prstGeom>
            <a:ln>
              <a:noFill/>
            </a:ln>
          </p:spPr>
          <p:txBody>
            <a:bodyPr vert="horz" lIns="0" tIns="0" rIns="0" bIns="0" rtlCol="0">
              <a:noAutofit/>
            </a:bodyPr>
            <a:lstStyle/>
            <a:p>
              <a:pPr>
                <a:lnSpc>
                  <a:spcPct val="107000"/>
                </a:lnSpc>
                <a:spcAft>
                  <a:spcPts val="726"/>
                </a:spcAft>
              </a:pPr>
              <a:r>
                <a:rPr lang="en-GB" sz="181" b="1">
                  <a:solidFill>
                    <a:srgbClr val="008099"/>
                  </a:solidFill>
                  <a:latin typeface="Gill Sans MT" panose="020B0502020104020203" pitchFamily="34" charset="0"/>
                  <a:ea typeface="Gill Sans MT" panose="020B0502020104020203" pitchFamily="34" charset="0"/>
                  <a:cs typeface="Gill Sans MT" panose="020B0502020104020203" pitchFamily="34" charset="0"/>
                </a:rPr>
                <a:t>^</a:t>
              </a:r>
              <a:endParaRPr lang="en-GB" sz="998">
                <a:latin typeface="Calibri" panose="020F0502020204030204" pitchFamily="34" charset="0"/>
                <a:ea typeface="Calibri" panose="020F0502020204030204" pitchFamily="34" charset="0"/>
                <a:cs typeface="Times New Roman" panose="02020603050405020304" pitchFamily="18" charset="0"/>
              </a:endParaRPr>
            </a:p>
          </p:txBody>
        </p:sp>
        <p:sp>
          <p:nvSpPr>
            <p:cNvPr id="70" name="Shape 3561">
              <a:extLst>
                <a:ext uri="{FF2B5EF4-FFF2-40B4-BE49-F238E27FC236}">
                  <a16:creationId xmlns:a16="http://schemas.microsoft.com/office/drawing/2014/main" id="{508AD00D-80EC-416C-9087-A506DE3CF3EC}"/>
                </a:ext>
              </a:extLst>
            </p:cNvPr>
            <p:cNvSpPr/>
            <p:nvPr/>
          </p:nvSpPr>
          <p:spPr>
            <a:xfrm>
              <a:off x="6585199" y="237966"/>
              <a:ext cx="244132" cy="346964"/>
            </a:xfrm>
            <a:custGeom>
              <a:avLst/>
              <a:gdLst/>
              <a:ahLst/>
              <a:cxnLst/>
              <a:rect l="0" t="0" r="0" b="0"/>
              <a:pathLst>
                <a:path w="244132" h="346964">
                  <a:moveTo>
                    <a:pt x="201829" y="22987"/>
                  </a:moveTo>
                  <a:cubicBezTo>
                    <a:pt x="170803" y="4737"/>
                    <a:pt x="139154" y="0"/>
                    <a:pt x="102439" y="11265"/>
                  </a:cubicBezTo>
                  <a:cubicBezTo>
                    <a:pt x="36856" y="31382"/>
                    <a:pt x="0" y="100863"/>
                    <a:pt x="20117" y="166434"/>
                  </a:cubicBezTo>
                  <a:cubicBezTo>
                    <a:pt x="32931" y="208204"/>
                    <a:pt x="61747" y="237084"/>
                    <a:pt x="102159" y="252425"/>
                  </a:cubicBezTo>
                  <a:cubicBezTo>
                    <a:pt x="114097" y="256959"/>
                    <a:pt x="127660" y="263741"/>
                    <a:pt x="135967" y="273825"/>
                  </a:cubicBezTo>
                  <a:cubicBezTo>
                    <a:pt x="146380" y="286449"/>
                    <a:pt x="153074" y="302158"/>
                    <a:pt x="162700" y="315443"/>
                  </a:cubicBezTo>
                  <a:cubicBezTo>
                    <a:pt x="185522" y="346964"/>
                    <a:pt x="233388" y="336106"/>
                    <a:pt x="244132" y="305245"/>
                  </a:cubicBezTo>
                </a:path>
              </a:pathLst>
            </a:custGeom>
            <a:ln w="28397" cap="rnd">
              <a:round/>
            </a:ln>
          </p:spPr>
          <p:style>
            <a:lnRef idx="1">
              <a:srgbClr val="008099"/>
            </a:lnRef>
            <a:fillRef idx="0">
              <a:srgbClr val="000000">
                <a:alpha val="0"/>
              </a:srgbClr>
            </a:fillRef>
            <a:effectRef idx="0">
              <a:scrgbClr r="0" g="0" b="0"/>
            </a:effectRef>
            <a:fontRef idx="none"/>
          </p:style>
          <p:txBody>
            <a:bodyPr/>
            <a:lstStyle/>
            <a:p>
              <a:endParaRPr lang="en-GB" sz="1633"/>
            </a:p>
          </p:txBody>
        </p:sp>
      </p:grpSp>
      <p:sp>
        <p:nvSpPr>
          <p:cNvPr id="2" name="TextBox 1">
            <a:extLst>
              <a:ext uri="{FF2B5EF4-FFF2-40B4-BE49-F238E27FC236}">
                <a16:creationId xmlns:a16="http://schemas.microsoft.com/office/drawing/2014/main" id="{DAAFDD09-0410-425C-988F-1B744B6337A2}"/>
              </a:ext>
            </a:extLst>
          </p:cNvPr>
          <p:cNvSpPr txBox="1"/>
          <p:nvPr/>
        </p:nvSpPr>
        <p:spPr>
          <a:xfrm>
            <a:off x="3699505" y="8083278"/>
            <a:ext cx="3003553" cy="1768433"/>
          </a:xfrm>
          <a:prstGeom prst="rect">
            <a:avLst/>
          </a:prstGeom>
          <a:noFill/>
        </p:spPr>
        <p:txBody>
          <a:bodyPr wrap="square" rtlCol="0">
            <a:spAutoFit/>
          </a:bodyPr>
          <a:lstStyle/>
          <a:p>
            <a:pPr algn="r"/>
            <a:r>
              <a:rPr lang="en-GB" sz="1089" dirty="0">
                <a:latin typeface="Arial" panose="020B0604020202020204" pitchFamily="34" charset="0"/>
                <a:cs typeface="Arial" panose="020B0604020202020204" pitchFamily="34" charset="0"/>
              </a:rPr>
              <a:t>Audiology Clinic</a:t>
            </a:r>
          </a:p>
          <a:p>
            <a:pPr algn="r"/>
            <a:r>
              <a:rPr lang="en-GB" sz="1089" dirty="0">
                <a:latin typeface="Arial" panose="020B0604020202020204" pitchFamily="34" charset="0"/>
                <a:cs typeface="Arial" panose="020B0604020202020204" pitchFamily="34" charset="0"/>
              </a:rPr>
              <a:t>Clinic 9, Outpatients</a:t>
            </a:r>
          </a:p>
          <a:p>
            <a:pPr algn="r"/>
            <a:r>
              <a:rPr lang="en-GB" sz="1089" dirty="0">
                <a:latin typeface="Arial" panose="020B0604020202020204" pitchFamily="34" charset="0"/>
                <a:cs typeface="Arial" panose="020B0604020202020204" pitchFamily="34" charset="0"/>
              </a:rPr>
              <a:t>University Hospital of Wales</a:t>
            </a:r>
          </a:p>
          <a:p>
            <a:pPr algn="r"/>
            <a:r>
              <a:rPr lang="en-GB" sz="1089" dirty="0">
                <a:latin typeface="Arial" panose="020B0604020202020204" pitchFamily="34" charset="0"/>
                <a:cs typeface="Arial" panose="020B0604020202020204" pitchFamily="34" charset="0"/>
              </a:rPr>
              <a:t>Heath Park Way</a:t>
            </a:r>
          </a:p>
          <a:p>
            <a:pPr algn="r"/>
            <a:r>
              <a:rPr lang="en-GB" sz="1089" dirty="0">
                <a:latin typeface="Arial" panose="020B0604020202020204" pitchFamily="34" charset="0"/>
                <a:cs typeface="Arial" panose="020B0604020202020204" pitchFamily="34" charset="0"/>
              </a:rPr>
              <a:t>Cardiff</a:t>
            </a:r>
          </a:p>
          <a:p>
            <a:pPr algn="r"/>
            <a:r>
              <a:rPr lang="en-GB" sz="1089" dirty="0">
                <a:latin typeface="Arial" panose="020B0604020202020204" pitchFamily="34" charset="0"/>
                <a:cs typeface="Arial" panose="020B0604020202020204" pitchFamily="34" charset="0"/>
              </a:rPr>
              <a:t>CF14 4xw</a:t>
            </a:r>
          </a:p>
          <a:p>
            <a:pPr algn="r"/>
            <a:r>
              <a:rPr lang="en-GB" sz="1089" dirty="0">
                <a:latin typeface="Arial" panose="020B0604020202020204" pitchFamily="34" charset="0"/>
                <a:cs typeface="Arial" panose="020B0604020202020204" pitchFamily="34" charset="0"/>
              </a:rPr>
              <a:t>Tel: 029 218 43179</a:t>
            </a:r>
          </a:p>
          <a:p>
            <a:pPr algn="r"/>
            <a:r>
              <a:rPr lang="en-GB" sz="1089" dirty="0">
                <a:latin typeface="Arial" panose="020B0604020202020204" pitchFamily="34" charset="0"/>
                <a:cs typeface="Arial" panose="020B0604020202020204" pitchFamily="34" charset="0"/>
              </a:rPr>
              <a:t>Mobile (Text Only): 07805 670 359</a:t>
            </a:r>
          </a:p>
          <a:p>
            <a:pPr algn="r"/>
            <a:r>
              <a:rPr lang="en-GB" sz="1089" dirty="0">
                <a:latin typeface="Arial" panose="020B0604020202020204" pitchFamily="34" charset="0"/>
                <a:cs typeface="Arial" panose="020B0604020202020204" pitchFamily="34" charset="0"/>
              </a:rPr>
              <a:t>Email: Audiology.Helpline.CAV@Wales.nhs.uk </a:t>
            </a:r>
          </a:p>
        </p:txBody>
      </p:sp>
      <p:sp>
        <p:nvSpPr>
          <p:cNvPr id="3" name="TextBox 2">
            <a:extLst>
              <a:ext uri="{FF2B5EF4-FFF2-40B4-BE49-F238E27FC236}">
                <a16:creationId xmlns:a16="http://schemas.microsoft.com/office/drawing/2014/main" id="{88113992-43EE-476F-B5B2-3C3323BAABFA}"/>
              </a:ext>
            </a:extLst>
          </p:cNvPr>
          <p:cNvSpPr txBox="1"/>
          <p:nvPr/>
        </p:nvSpPr>
        <p:spPr>
          <a:xfrm>
            <a:off x="167707" y="7530018"/>
            <a:ext cx="2812999" cy="1433085"/>
          </a:xfrm>
          <a:prstGeom prst="rect">
            <a:avLst/>
          </a:prstGeom>
          <a:noFill/>
        </p:spPr>
        <p:txBody>
          <a:bodyPr wrap="square" rtlCol="0">
            <a:spAutoFit/>
          </a:bodyPr>
          <a:lstStyle/>
          <a:p>
            <a:r>
              <a:rPr lang="en-GB" sz="1452" dirty="0">
                <a:latin typeface="Arial" panose="020B0604020202020204" pitchFamily="34" charset="0"/>
                <a:cs typeface="Arial" panose="020B0604020202020204" pitchFamily="34" charset="0"/>
              </a:rPr>
              <a:t>For a video guide, visit the Betsi Cadwaladr University Health Board Audiology Department website where they have a number of videos, or scan the QR code.</a:t>
            </a:r>
          </a:p>
        </p:txBody>
      </p:sp>
      <p:sp>
        <p:nvSpPr>
          <p:cNvPr id="72" name="TextBox 71">
            <a:extLst>
              <a:ext uri="{FF2B5EF4-FFF2-40B4-BE49-F238E27FC236}">
                <a16:creationId xmlns:a16="http://schemas.microsoft.com/office/drawing/2014/main" id="{73E5E5B6-E44A-44D8-95AA-0CEDA602E1F8}"/>
              </a:ext>
            </a:extLst>
          </p:cNvPr>
          <p:cNvSpPr txBox="1"/>
          <p:nvPr/>
        </p:nvSpPr>
        <p:spPr>
          <a:xfrm>
            <a:off x="154945" y="882985"/>
            <a:ext cx="857927" cy="371512"/>
          </a:xfrm>
          <a:prstGeom prst="rect">
            <a:avLst/>
          </a:prstGeom>
          <a:noFill/>
        </p:spPr>
        <p:txBody>
          <a:bodyPr wrap="none" rtlCol="0">
            <a:spAutoFit/>
          </a:bodyPr>
          <a:lstStyle/>
          <a:p>
            <a:r>
              <a:rPr lang="en-GB" sz="1814" dirty="0">
                <a:latin typeface="Arial" panose="020B0604020202020204" pitchFamily="34" charset="0"/>
                <a:cs typeface="Arial" panose="020B0604020202020204" pitchFamily="34" charset="0"/>
              </a:rPr>
              <a:t>Step 1</a:t>
            </a:r>
          </a:p>
        </p:txBody>
      </p:sp>
      <p:sp>
        <p:nvSpPr>
          <p:cNvPr id="74" name="TextBox 73">
            <a:extLst>
              <a:ext uri="{FF2B5EF4-FFF2-40B4-BE49-F238E27FC236}">
                <a16:creationId xmlns:a16="http://schemas.microsoft.com/office/drawing/2014/main" id="{2A6F40BA-57ED-416F-A813-8BFDB334E1C5}"/>
              </a:ext>
            </a:extLst>
          </p:cNvPr>
          <p:cNvSpPr txBox="1"/>
          <p:nvPr/>
        </p:nvSpPr>
        <p:spPr>
          <a:xfrm>
            <a:off x="117557" y="2499888"/>
            <a:ext cx="3400671" cy="539250"/>
          </a:xfrm>
          <a:prstGeom prst="rect">
            <a:avLst/>
          </a:prstGeom>
          <a:noFill/>
        </p:spPr>
        <p:txBody>
          <a:bodyPr wrap="square" rtlCol="0">
            <a:spAutoFit/>
          </a:bodyPr>
          <a:lstStyle/>
          <a:p>
            <a:r>
              <a:rPr lang="en-GB" sz="1452" dirty="0">
                <a:latin typeface="Arial" panose="020B0604020202020204" pitchFamily="34" charset="0"/>
                <a:cs typeface="Arial" panose="020B0604020202020204" pitchFamily="34" charset="0"/>
              </a:rPr>
              <a:t>Pull the old tubing out of the ear mould. Save the old tubing for step 5.</a:t>
            </a:r>
          </a:p>
        </p:txBody>
      </p:sp>
      <p:sp>
        <p:nvSpPr>
          <p:cNvPr id="77" name="TextBox 76">
            <a:extLst>
              <a:ext uri="{FF2B5EF4-FFF2-40B4-BE49-F238E27FC236}">
                <a16:creationId xmlns:a16="http://schemas.microsoft.com/office/drawing/2014/main" id="{2A6F40BA-57ED-416F-A813-8BFDB334E1C5}"/>
              </a:ext>
            </a:extLst>
          </p:cNvPr>
          <p:cNvSpPr txBox="1"/>
          <p:nvPr/>
        </p:nvSpPr>
        <p:spPr>
          <a:xfrm>
            <a:off x="143957" y="6012811"/>
            <a:ext cx="3181134" cy="1209627"/>
          </a:xfrm>
          <a:prstGeom prst="rect">
            <a:avLst/>
          </a:prstGeom>
          <a:noFill/>
        </p:spPr>
        <p:txBody>
          <a:bodyPr wrap="square" rtlCol="0">
            <a:spAutoFit/>
          </a:bodyPr>
          <a:lstStyle/>
          <a:p>
            <a:r>
              <a:rPr lang="en-GB" sz="1452" dirty="0">
                <a:latin typeface="Arial" panose="020B0604020202020204" pitchFamily="34" charset="0"/>
                <a:cs typeface="Arial" panose="020B0604020202020204" pitchFamily="34" charset="0"/>
              </a:rPr>
              <a:t>Measure the new tubing against the old tubing. Cut the end to the same length. The tubing can now be attached to the hearing aid. Throw the old tubing away in the bin.</a:t>
            </a:r>
          </a:p>
        </p:txBody>
      </p:sp>
      <p:sp>
        <p:nvSpPr>
          <p:cNvPr id="78" name="TextBox 77">
            <a:extLst>
              <a:ext uri="{FF2B5EF4-FFF2-40B4-BE49-F238E27FC236}">
                <a16:creationId xmlns:a16="http://schemas.microsoft.com/office/drawing/2014/main" id="{73E5E5B6-E44A-44D8-95AA-0CEDA602E1F8}"/>
              </a:ext>
            </a:extLst>
          </p:cNvPr>
          <p:cNvSpPr txBox="1"/>
          <p:nvPr/>
        </p:nvSpPr>
        <p:spPr>
          <a:xfrm>
            <a:off x="131195" y="5687097"/>
            <a:ext cx="857927" cy="371512"/>
          </a:xfrm>
          <a:prstGeom prst="rect">
            <a:avLst/>
          </a:prstGeom>
          <a:noFill/>
        </p:spPr>
        <p:txBody>
          <a:bodyPr wrap="none" rtlCol="0">
            <a:spAutoFit/>
          </a:bodyPr>
          <a:lstStyle/>
          <a:p>
            <a:r>
              <a:rPr lang="en-GB" sz="1814" dirty="0">
                <a:latin typeface="Arial" panose="020B0604020202020204" pitchFamily="34" charset="0"/>
                <a:cs typeface="Arial" panose="020B0604020202020204" pitchFamily="34" charset="0"/>
              </a:rPr>
              <a:t>Step 5</a:t>
            </a:r>
          </a:p>
        </p:txBody>
      </p:sp>
      <p:sp>
        <p:nvSpPr>
          <p:cNvPr id="80" name="TextBox 79">
            <a:extLst>
              <a:ext uri="{FF2B5EF4-FFF2-40B4-BE49-F238E27FC236}">
                <a16:creationId xmlns:a16="http://schemas.microsoft.com/office/drawing/2014/main" id="{73E5E5B6-E44A-44D8-95AA-0CEDA602E1F8}"/>
              </a:ext>
            </a:extLst>
          </p:cNvPr>
          <p:cNvSpPr txBox="1"/>
          <p:nvPr/>
        </p:nvSpPr>
        <p:spPr>
          <a:xfrm>
            <a:off x="3713986" y="903230"/>
            <a:ext cx="857927" cy="371512"/>
          </a:xfrm>
          <a:prstGeom prst="rect">
            <a:avLst/>
          </a:prstGeom>
          <a:noFill/>
        </p:spPr>
        <p:txBody>
          <a:bodyPr wrap="none" rtlCol="0">
            <a:spAutoFit/>
          </a:bodyPr>
          <a:lstStyle/>
          <a:p>
            <a:r>
              <a:rPr lang="en-GB" sz="1814" dirty="0">
                <a:latin typeface="Arial" panose="020B0604020202020204" pitchFamily="34" charset="0"/>
                <a:cs typeface="Arial" panose="020B0604020202020204" pitchFamily="34" charset="0"/>
              </a:rPr>
              <a:t>Step 2</a:t>
            </a:r>
          </a:p>
        </p:txBody>
      </p:sp>
      <p:sp>
        <p:nvSpPr>
          <p:cNvPr id="81" name="TextBox 80">
            <a:extLst>
              <a:ext uri="{FF2B5EF4-FFF2-40B4-BE49-F238E27FC236}">
                <a16:creationId xmlns:a16="http://schemas.microsoft.com/office/drawing/2014/main" id="{2A6F40BA-57ED-416F-A813-8BFDB334E1C5}"/>
              </a:ext>
            </a:extLst>
          </p:cNvPr>
          <p:cNvSpPr txBox="1"/>
          <p:nvPr/>
        </p:nvSpPr>
        <p:spPr>
          <a:xfrm>
            <a:off x="3699505" y="2542449"/>
            <a:ext cx="3050139" cy="315792"/>
          </a:xfrm>
          <a:prstGeom prst="rect">
            <a:avLst/>
          </a:prstGeom>
          <a:noFill/>
        </p:spPr>
        <p:txBody>
          <a:bodyPr wrap="square" rtlCol="0">
            <a:spAutoFit/>
          </a:bodyPr>
          <a:lstStyle/>
          <a:p>
            <a:r>
              <a:rPr lang="en-GB" sz="1452" dirty="0">
                <a:latin typeface="Arial" panose="020B0604020202020204" pitchFamily="34" charset="0"/>
                <a:cs typeface="Arial" panose="020B0604020202020204" pitchFamily="34" charset="0"/>
              </a:rPr>
              <a:t>Taper 5cm (2 inches) of the tubing. </a:t>
            </a:r>
          </a:p>
        </p:txBody>
      </p:sp>
      <p:sp>
        <p:nvSpPr>
          <p:cNvPr id="82" name="TextBox 81">
            <a:extLst>
              <a:ext uri="{FF2B5EF4-FFF2-40B4-BE49-F238E27FC236}">
                <a16:creationId xmlns:a16="http://schemas.microsoft.com/office/drawing/2014/main" id="{2A6F40BA-57ED-416F-A813-8BFDB334E1C5}"/>
              </a:ext>
            </a:extLst>
          </p:cNvPr>
          <p:cNvSpPr txBox="1"/>
          <p:nvPr/>
        </p:nvSpPr>
        <p:spPr>
          <a:xfrm>
            <a:off x="117557" y="4838362"/>
            <a:ext cx="3400671" cy="762709"/>
          </a:xfrm>
          <a:prstGeom prst="rect">
            <a:avLst/>
          </a:prstGeom>
          <a:noFill/>
        </p:spPr>
        <p:txBody>
          <a:bodyPr wrap="square" rtlCol="0">
            <a:spAutoFit/>
          </a:bodyPr>
          <a:lstStyle/>
          <a:p>
            <a:r>
              <a:rPr lang="en-GB" sz="1452" dirty="0">
                <a:latin typeface="Arial" panose="020B0604020202020204" pitchFamily="34" charset="0"/>
                <a:cs typeface="Arial" panose="020B0604020202020204" pitchFamily="34" charset="0"/>
              </a:rPr>
              <a:t>Thread the tapered end through the ear mould, pulling the tube until the bend reaches the mould.</a:t>
            </a:r>
          </a:p>
        </p:txBody>
      </p:sp>
      <p:sp>
        <p:nvSpPr>
          <p:cNvPr id="83" name="TextBox 82">
            <a:extLst>
              <a:ext uri="{FF2B5EF4-FFF2-40B4-BE49-F238E27FC236}">
                <a16:creationId xmlns:a16="http://schemas.microsoft.com/office/drawing/2014/main" id="{73E5E5B6-E44A-44D8-95AA-0CEDA602E1F8}"/>
              </a:ext>
            </a:extLst>
          </p:cNvPr>
          <p:cNvSpPr txBox="1"/>
          <p:nvPr/>
        </p:nvSpPr>
        <p:spPr>
          <a:xfrm>
            <a:off x="136319" y="3205411"/>
            <a:ext cx="857927" cy="371512"/>
          </a:xfrm>
          <a:prstGeom prst="rect">
            <a:avLst/>
          </a:prstGeom>
          <a:noFill/>
        </p:spPr>
        <p:txBody>
          <a:bodyPr wrap="none" rtlCol="0">
            <a:spAutoFit/>
          </a:bodyPr>
          <a:lstStyle/>
          <a:p>
            <a:r>
              <a:rPr lang="en-GB" sz="1814" dirty="0">
                <a:latin typeface="Arial" panose="020B0604020202020204" pitchFamily="34" charset="0"/>
                <a:cs typeface="Arial" panose="020B0604020202020204" pitchFamily="34" charset="0"/>
              </a:rPr>
              <a:t>Step 3</a:t>
            </a:r>
          </a:p>
        </p:txBody>
      </p:sp>
      <p:cxnSp>
        <p:nvCxnSpPr>
          <p:cNvPr id="85" name="Straight Connector 84">
            <a:extLst>
              <a:ext uri="{FF2B5EF4-FFF2-40B4-BE49-F238E27FC236}">
                <a16:creationId xmlns:a16="http://schemas.microsoft.com/office/drawing/2014/main" id="{AD446281-ACDB-4639-A340-AB3E6192F278}"/>
              </a:ext>
            </a:extLst>
          </p:cNvPr>
          <p:cNvCxnSpPr/>
          <p:nvPr/>
        </p:nvCxnSpPr>
        <p:spPr>
          <a:xfrm flipV="1">
            <a:off x="1" y="3147896"/>
            <a:ext cx="6857999" cy="12654"/>
          </a:xfrm>
          <a:prstGeom prst="line">
            <a:avLst/>
          </a:prstGeom>
          <a:ln>
            <a:solidFill>
              <a:srgbClr val="AADBCF"/>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AD446281-ACDB-4639-A340-AB3E6192F278}"/>
              </a:ext>
            </a:extLst>
          </p:cNvPr>
          <p:cNvCxnSpPr/>
          <p:nvPr/>
        </p:nvCxnSpPr>
        <p:spPr>
          <a:xfrm flipV="1">
            <a:off x="1" y="5643630"/>
            <a:ext cx="6857999" cy="22550"/>
          </a:xfrm>
          <a:prstGeom prst="line">
            <a:avLst/>
          </a:prstGeom>
          <a:ln>
            <a:solidFill>
              <a:srgbClr val="AADBCF"/>
            </a:solidFill>
          </a:ln>
        </p:spPr>
        <p:style>
          <a:lnRef idx="1">
            <a:schemeClr val="accent1"/>
          </a:lnRef>
          <a:fillRef idx="0">
            <a:schemeClr val="accent1"/>
          </a:fillRef>
          <a:effectRef idx="0">
            <a:schemeClr val="accent1"/>
          </a:effectRef>
          <a:fontRef idx="minor">
            <a:schemeClr val="tx1"/>
          </a:fontRef>
        </p:style>
      </p:cxnSp>
      <p:sp>
        <p:nvSpPr>
          <p:cNvPr id="88" name="TextBox 87">
            <a:extLst>
              <a:ext uri="{FF2B5EF4-FFF2-40B4-BE49-F238E27FC236}">
                <a16:creationId xmlns:a16="http://schemas.microsoft.com/office/drawing/2014/main" id="{73E5E5B6-E44A-44D8-95AA-0CEDA602E1F8}"/>
              </a:ext>
            </a:extLst>
          </p:cNvPr>
          <p:cNvSpPr txBox="1"/>
          <p:nvPr/>
        </p:nvSpPr>
        <p:spPr>
          <a:xfrm>
            <a:off x="3789214" y="3191912"/>
            <a:ext cx="857927" cy="371512"/>
          </a:xfrm>
          <a:prstGeom prst="rect">
            <a:avLst/>
          </a:prstGeom>
          <a:noFill/>
        </p:spPr>
        <p:txBody>
          <a:bodyPr wrap="none" rtlCol="0">
            <a:spAutoFit/>
          </a:bodyPr>
          <a:lstStyle/>
          <a:p>
            <a:r>
              <a:rPr lang="en-GB" sz="1814" dirty="0">
                <a:latin typeface="Arial" panose="020B0604020202020204" pitchFamily="34" charset="0"/>
                <a:cs typeface="Arial" panose="020B0604020202020204" pitchFamily="34" charset="0"/>
              </a:rPr>
              <a:t>Step 4</a:t>
            </a:r>
          </a:p>
        </p:txBody>
      </p:sp>
      <p:sp>
        <p:nvSpPr>
          <p:cNvPr id="89" name="TextBox 88">
            <a:extLst>
              <a:ext uri="{FF2B5EF4-FFF2-40B4-BE49-F238E27FC236}">
                <a16:creationId xmlns:a16="http://schemas.microsoft.com/office/drawing/2014/main" id="{2A6F40BA-57ED-416F-A813-8BFDB334E1C5}"/>
              </a:ext>
            </a:extLst>
          </p:cNvPr>
          <p:cNvSpPr txBox="1"/>
          <p:nvPr/>
        </p:nvSpPr>
        <p:spPr>
          <a:xfrm>
            <a:off x="3713986" y="4824062"/>
            <a:ext cx="3076503" cy="539250"/>
          </a:xfrm>
          <a:prstGeom prst="rect">
            <a:avLst/>
          </a:prstGeom>
          <a:noFill/>
        </p:spPr>
        <p:txBody>
          <a:bodyPr wrap="square" rtlCol="0">
            <a:spAutoFit/>
          </a:bodyPr>
          <a:lstStyle/>
          <a:p>
            <a:r>
              <a:rPr lang="en-GB" sz="1452" dirty="0">
                <a:latin typeface="Arial" panose="020B0604020202020204" pitchFamily="34" charset="0"/>
                <a:cs typeface="Arial" panose="020B0604020202020204" pitchFamily="34" charset="0"/>
              </a:rPr>
              <a:t>Cut the tapered tubing as close as possible to the </a:t>
            </a:r>
            <a:r>
              <a:rPr lang="en-GB" sz="1452" dirty="0" err="1">
                <a:latin typeface="Arial" panose="020B0604020202020204" pitchFamily="34" charset="0"/>
                <a:cs typeface="Arial" panose="020B0604020202020204" pitchFamily="34" charset="0"/>
              </a:rPr>
              <a:t>earmould</a:t>
            </a:r>
            <a:r>
              <a:rPr lang="en-GB" sz="1452" dirty="0">
                <a:latin typeface="Arial" panose="020B0604020202020204" pitchFamily="34" charset="0"/>
                <a:cs typeface="Arial" panose="020B0604020202020204" pitchFamily="34" charset="0"/>
              </a:rPr>
              <a:t>.</a:t>
            </a:r>
          </a:p>
        </p:txBody>
      </p:sp>
      <p:sp>
        <p:nvSpPr>
          <p:cNvPr id="91" name="AutoShape 2" descr="data:image/png;base64,%20iVBORw0KGgoAAAANSUhEUgAAAGYAAABdCAYAAABXYhMMAAAAAXNSR0IArs4c6QAAAARnQU1BAACxjwv8YQUAAAAJcEhZcwAADsMAAA7DAcdvqGQAABs/SURBVHhe7Z13cJTV3sd/aYSS0GtIIFIUKYrSpChtENugIgiWUV/bOHPVGef+4Xt1xnnn6qv/6Lyj41Wv4sWxjliwIiiIVAWC1IAEkwCBhJKQ3tt7Pr/dEx6W3WzJBoKb7/iQLc8+zzm/76+fs2tUo4G0o80h2v23HW0MIVkMn6hraBTzn7lClL7QbnhnA7E0NIhU1jZIXb15bk3AKSZzjsK8xvs9OsdKjPu1oInh5OLKetmVUyGFFXUSa64UxVXbyWmCytb8U1BWLyvTi6WovMHIySU7yDL/KXGWBMTWtXOM/N+iFOmXEKuvBU1MvTGTPbnV8sPuAokryZK6qgoZOWqUdOve3dyBO0EQZ0YuSVFG6gj+4IkqeWrZUSk9VS0Sh2yiJC4+ShIMCTXGksoNcQoj055d42TbP0fKkN4d9aWgiamrb5RthyvUYm4cUivpu7dLVXWtkjNsSKrExMapBTVx49aKiIF7zkx7X16VzHv9T8k0fyEmsVsHWXhdL7knKU627D4t/9xcLFViTMmgb2KsbH1mhAzuFa/PQwr+0eaucbHRkpySJLNnz5EJ48fL4UPZsuyzL2Tfvn1SVVkhjcZm0RoGGFGH+Ye/gMcuBTX/msf19bVy9FShZJeUyNCuMRKDT1Nwlp7ZhJCzMgytob5B4jt2lJRBg2T69BkyevRo2bVrt3y5/CvJzs6W6upq41Ob7h5xaPJFMGUeV5Q1yob0atl0ulaiNXPyjZCJ8URHQ9AVV1whd955p0yYMEE2b94sK1eulMOHD0tNTY37rAiH4QKyoo3UsabmEDZiLGJjY2X48OGycOECSUpKkjVr1sq6devk1KlTUldX5z4rcgExNbXGeowoNFfygbATY9GxYye1nHvvvVuf//TTT7Jnzx4pKipSNxhZOMNAfW2j7M6qkeXZNVLbVNyci1YjxgIXN2fOHJk2bZpkZmbJL7/8IocOHdb4EwlQHbSKaPipM9PedcAQc7DSEOMmTM9xPbRodWIsBpkEYf7826VXr16SlrZNtm/fLgUFBX/55EC9g5litPlDwKeQiDY1ZLTJkvU5hJj3Pb1aSHXM9iMVsudYpdw/uafExQTP7YkTJ2Tr1q0mfayXkSNNUTVkiMTExJiA2IzTvQiRnV8jf/8sRw7lV2t54Qt1hphak+F+87ehkuquYy4IMQBXtmPHDsnLOy7dunWVyy+/XPr37/+XIqeypkEyTdVPvyzGx7yoCcvMeV/uKJLHZ/WRIReaGItjx47Jzp07paKiQsaOHasZXaShwhDz9oZTMu/K7jKkdwsq/3Bi4MCBmhzgzn799Vc5fvy4+53IAZ366rqz7eOCEwM6dOggV155pZIEOZGFRmmkC+Dhty4oMc6MjMKUuqekpNQkByfdr/61QNSgyK6qqpKysjIpLi6W/Px8OXE8T+s7Jy4IMQyOAZ08eTYBnTp1kssuu0zS09Pdr1zcQPFIcoif+fkFkpOTo03e9evXy4cffihffvmlia87JCsr05xTeVbiE3Lw3320Qu4zwT+eFaAgwED//PNP7QIQ6MeNG+d+xzWRQ4cOycaNG+W+++5zv9r24RQhc7BWcfr0aZ1PSUmJsYhSYyGntZ+YmpoqPXsa2cXHS1xcrJRWN8ib6wrkzvE9moJ/8MQYf5h2uELW7s6RxWMTZHDyAFMs+SeH2xQWFsrevXu1sTl16lQN+J6g6Fy/foPMnDlTunfv5n617YH50JzFGmwP0M4Ry4AQhJ+cnCz9+vWTPn36SOfOnfU8T5RUNchb607KgnEtIMbUQZJmLOajFVtkXGKeTLhqjAy+ZIi6oWjaph7g8gwct7VtW5rRpEqZN2+ez0Hie7/99luZOHGiDB061P1q2wFFscsCilTBcMmJiYnqhiorK/V9mrek/rSjAkFJVb2xmFOysCXEqCvLqZS9po6ZPqBUdm7fJl0SEmTYsGGaVWGeuEquyiCLiop1An/88YcMHjxIrr322rN8qSfQwt9++00nBTltCbW1tZKZmalumLQeZbz55pvVMgCiDJQMJ8JHDAVmbpU8PLWX1NXWyIaNmyQ3N1dSUlKM++kuXbp0kfLyMg14BDVX62WUiSn+LcDGmS1btshdd93lfvXCA4U5ePCgdisuvfTSsCqNN2JCz8oMnzXGr8XGddB4cNtttxkCGmX//v2SkZGh1TzrMElJA+TWW+cFRArAHSYYC8RFQGhbAKRgJZBCvXU+LLlF6bLTIWElM2dOl0WLFsncuXNlwYKFMmPGDK9xxx+4FlqJhl5oEB/JIknhr7nmGhkzZoz7ndZFq9QxkEE137VrVzl69Khxa+XudwIDn2V5gJw/nEDIjIUEg3jhD7hV9i6kpaXJpEmTNI6CIL1/SGgVYgCV/CWXXKICwA0EMxmWAIhV4eo04xJJY0kqlixZIi+//LL8+OOPUlpa6j7jXEAKyxOQMmrUKC187etkZJDbmmg1YgDCpaBC6zgCBYTgzsh6qBNaAgo9Eol//etfsmLFD1rgkta+8847mpZ7A8I/cuSIrFq1Sq3EWQRDMpkZRXCwniAYtIAYo81+NBqXNnjwYJ0cmufZD2oOfBZra8nka2pqZcOGjfLuu0t0BfXxx/9mjsfl6aef1jQXqyHJcALBsxSxZs0azTLHjx/vfscFPAGVOxbTmjEwZGIaGuql1ky8zggPAToPfDkT5MAt2c7xzz//HJALwGKIM4C2Rqg4efKEEf4queGGG+Xee+/Vwo/Clrrj7rvvluuvv177VhZkXwcOHDBkbtAxk7x4ulOe83neJyloLZcWPDHugZ4ymrZr104TP3bL7t1nDuIJ6TJFJfUI2oeloLG4EVJoCPMXcyjUevTooS2aUICCUNRSlS9cuPCc7BBXSfZIHKGSZ2xkXlg2GxexFJTKG7gWJKM01G+tgRAsxiVQV9bVXbp163bWwYQJquwjs6uTuIxPPvlEn69du1Z3yjAhtA1/7g1cH6GS1YUCXCD3JsUFKALChzAL6iUUhqSAzSHUYCzaERf9gQ4HmRp9MV9zaAlaUPlXyn9N6S32qwSBgMyINf6MjAM6GTSPtX6EQ6B3gvfz8vKMVe7SrU+k3oGCKZFsvPLKK/LYY49p7cG1IICO9ujRo8xYijS+8BruC9dEu4h9B4GAe9CWQekorlHKUEHl/5ap/J1NzNCDv6EzEE0h3rAghFvjb5cunTXLwV3grrCedes2KGlOQBqTJbML1l0wLjSZzKpnz97qrl5//XV59dVXjfspNERkKGmPPPKIPPvssxrEaawGSgog1uBqOSC2ZTg3kQqdGD9AOLbNv23bNj3QYrQM98RjYk2fPv00ThFwnRkYn+c5qW2wjUHc1d696drRZhFq6dL3ZNmyT9VFDRgwwKS6mzUe4kq5NkE/mIzRAnc7YsQIJQbXbRGMEyKJIoGqqT57f3fM/xi4HwcElqfzimvlZGmdjE3pJDHsv/EAVkI8IZDa5uasWbO04GR9guek0MnJKTqhyspy1WrIIHtDsDzH7xOAnXVEIDh1Kl/eeOMNowA5moSsWbPaWMMAWbBggfTq1dO4s2FqIYwHIRITp0+frt2GYIDVYNXUWvv27VeXzLVIJsj+rEfhHjzmLwcKyRw595gZY5ZR0i2HqmTKiH7So7Mr4Qg9xvjYvsRNSSOJDRDAuoRn/PAEQZekgGIQEuzkIBGXZ9vqgYDPffzxx+qquB4ukTE89NBDem2KQ1wWvTiApX7++efyzDPP6IJWKMDiUELcGpaISLlnXFyc1j3IxBLDX+ZHtsnz2ppqycjMkUOJk+Xv86+Q1J5xes2wuzLiyO+//67WMHnyZL+kAAIyRRuuD7eAi+G47rrrgiIFd4SQqeqxWq5JUxVLIVtEQGRTVkhYNW71xhtvlL59+7qvEhy4DkLGRaOQ3AdvYJ8TvzhQCO6HfBgbcsHCSMs7doyXxK4JEuXwPmG1GC6F61i9erU8/PDD7lf9A0FR+/znP0s1Obj//vu1xT5lypSAtBiBI2BS8k8//VSfQ+rtt9+uxH7//fcqJKwGYtBiBIOVXnXVVdrG91Wz+ANu7IcfftDrWQXDUnidg7lhtRzcl5jG+7ZwrTZW/dGnX8hv5any7F0TZXCPVrAYBsFggslugPXVTMomC67N52nuM3zDupHnn39ePvjgA02/X3jhBXnuued0XzRxioA/a9Zs7VajyZCDMHFnWLUnKcwDra4xbgZ3yGFrIOuWLEi5cU033XSTEoPQATGmd+/eaon8RUFI+UkYLCmA+8TExsi+9P3m2mdsJKzEuAJamTHRVPcrgYMBJycP1E0LCCErK0sHzTV9gfeoQyCCTeoIB4II7Fzj/fff1yL1gQcekMWLF8ktt9yitQpWiAazj82Ce5EB4g6PHMnRrgHNT77Xw0EsQmlwSSQ0nAcpxFIyM+AkLBCQdf6+43e9br3JzpwLXGHNyhgY2RRAS4MBloY7QtgIGNdGxkbL3Vu6jNvknBdffFE/99RTT8kTTzyhGspzsjK09J577lEtxirQWFwOpCBY/qIItFYggmKR5iX7FOLjO0hCQqJaP+fQJeB8rIf6CEWgwwxJEM34eY9xYVUQbaMEFuJpJcQlPl9aUizDLx0hmaWdZM74IfojDCDs6XJZWamJM4ea1i8CARNAOGgOk54/f766ArQR94Yr8AQWwXc8ESYx6cEHH1QXxetMuK6uXu644w6v6zrcD21F+1EmyKDHh8WQQvfs2UOVAkGTGUKM3YIEUXTMURi6BVgL7pQAj5vkc1wLoklguCbvA8gjwaHYZisw7nvmjBlSXdcgG/4olDkThjYR4/o3TECjEGgway8A4TAhUl2Ehs8mPiA8NJO0m+s6wYQRABkQnWLr2yGHrvHOnbvM5LcYdzVed+c4wblY9DfffKMdAmonxs7eBRSBMUAw1r9p0yZVGto6kEYmxblcA0smRYYo+mZ8DmuBCMZuszWugdvjMckRm0xuuOEGjaONdOlra/R+zv3LYY0xaCYmj5bRm7JgwBwQwMHgcVloJBNg4liKK86kqMAgiYyJa61evcYQUeW+2hngnvgMhwX3YfIffviB0fzuuhnEE5CKdbJvzfWlqVhNqyEFMA+EjsAhffHixarpLJz5AvdlTlY5sS5IpM9Hhvrkk0/Ko48+au6zWLOz3Nw8VUA+Fxsbp9ZlHjYh7HUME2JgBGWEyw0RPDk8AR0C+IupkzGRHZHmUpjxuVtuuUk/w75e/lKokR1t2fKbTtwCUnAFXJfPWiB0BIjW0m2wlmSBfyd15nNYEufzFURPi3QCzabQdSqAEyga1oDrRdkAc+cr9bbPx/XxAlgWyotirF27Tk4aT9G/X3+5bMRlZ34IyCDsxFBgTZgw0RDUSQdGz4r2O1kN9Q2vkd5u3bpNfTupMZPAX1NPsA8N9wApkIaAaZfQ98KtWX/NRKnk8dvUI/Z1G0+wWIjHQp3gXhDJ/XJyjqlL8QcED4GswXiC93CHrDNxbZILSz7eAOWx4Fx2ovL67NmzNJatXfuLUZKj0qd3H5OUnYmFLQj+9XLVoM4S7RaEdVMcZDRoGVUuE8K8+/fvp67DZVGd1ISJK2gRK4Wcjx/Gr1MPIDCeE1TJtDh4TDZlrRIlQEtJa0k2cEW4CV63pPOYlBmBYXFYa1VVtY6J17i/P+D/s7KyVdlSUpLdr7rcF+NF6VAmYhuKwRiJfyQGxC8L7sl5uGUUh9TdBBnJyMyWffnRMm1UUlOvrAXE1MoVyfFSZzQVbcUHozmYNMGfjIdATLuhsrJC3QDaQwqbmnqJZjVoPISgQQgNv3z11VfrZHBV+HgsB+FzHoGeVBiCeB3N5LoIholyTSZOWsy9sVBqEBSAe6MkrFKSqfFZ4k8grRjcE6m5VRAL5o3145ogBZAN8rX54uIitUpP9weZEA15gwalSH+ThPTo3U+2H66WCcN7tSBdNuZ2vKRODhzJl9jibNmfvkeXmQlkxBK0gmDK1wtILbEStJLMClIQEBqP4PmLIMmQcBO8j8ZbcC1IYnL00JgQvh6hI1gEjUXwPpmPVQbGwusQjfvg4D7ck9hC+o1m85fX/YH7oHR0FZyxCIXCZdE6Yi4AsjIyDipZKNK5IOss0WsyZ8YUFdtRMgqj5fL+8S2rY3KLaiU9K1f6xhRJ18QEQ8AAFSCuBC3H3MlI0HJPjQkWTgGSOHAgcFwXE+NAYMSa7777TknAEhkPGksKjKvkHOteEZ5VAG9xwxMQgAvkeiiLBcLFQ5DZkWRY95ybe0xXSbt0SXCfeQYNRoCMAeWxnoE6Zmt2mYxK6tRETAjBn5yuUQuuKVMmy5Sp0zQmIDy0hBu1BrA+BAwh+PXly5fr6ieuDfIgAEKIK8QXCMLCEABuA0tBuyGWAhTLsgVmoPCcG0TggvkLuCculdf69vXdfGVcHM3JKnhiXGPQn8NqLsV0ggGjXbifloBgTUBlgwWBE/eI/0fAFHN0lCHuo48+0vbMe++9J2+//ba89tpr6uqwXhSKOofEgjHx2UAAgZYAwGMsietYATM/xkMM8wWuQ3zEwp3W54mQ02V+KC5QbUM7vv76a9VUUsqWAoXAZVKN414o4uiv0dZ/4YX/NYF4rloItQLdY9ZbIOOLL75QN8bBdyBJEtjrRire3Fw4Hyu1qThA2Uh4GId11xCNmyJW+gKfgxSUrDmETEwwYODEiJdeekmWLl2qgwsX0FbcEmQRgFNTB8s//vHfuskCzaXGIbaw4Q+NfvPNN5vW6CGOz61YsUJfQ6hoPOdZohirbXg6gbsiO7QtGuvWOHDpvgDJjJn2TnM4L8QQaGmvEAN4jPkHam2hACJYtWRXDO0U6hzuyVYmKm8IZIcMFoY7IgiTkmNRWDU1CBU7lkTDkec2HbaAAD7LvSwgkfl5a7oCyLMW6287Vti7y76A6eJW0FCCNlrDY7StuSDYEiAkXA3pOhaB5pMksFvGrjaSVtOZwP1QQ5k80FhNpRJJzUPriLjl/F4MSkVpgIC5BhkZrx07lqtpNUroC4yBhIVr2syQX8XgC8ctzMpCAwQgBAaN1rLT/q233jov3+mnduJb0ggS7Se9JZVlfxkCpiuBQGkTMc6RIy/X8/kZSSyL8TpBrOE8XJ5NCLg2FjZw4JnOgCc412aKtu7xhfNGjBNU6KS+/LAp2upqk1S1qnsjxrH9FcHQNF2/fp0RULHWRJMnT9FvAcydO8dkd/nCNwTYUEJqTUD3jIkQgytC453E1NfXyfjx4/S5NzA/mw36w3lzZU4wMap96iDcACkrJg7QJKuRrQGIQQn4si4VO8TYYI0VUa2TNNBWomlKAYmrxRUzJjsuSCH1xh3b8eIRvC3MAQjEOq1rdO6LuKCuzBNkaqy1EHewHoTFzhiWC+hLkesTYK1GhgMIDOFFR8eYYjPTaK73L0URb6iRAJkaRStrRMQphMu4gOtaLhEyH5TNGymArnla2nYllLaSP1wQi/EE2khPjYmS45PKUqVTJ7CIhMZagqwgQgFCc2kuX3MvV2G5hIklRKmrIdPCjWHF7PniqxoQwaZEGpjstKGYZUwI2VqLP7CmVFBw2ijiNefEF28WE/admOEAbg1i8MeMDsGxVDBw4ADjPvo3CQWBIBh7BAIKXLLCYcOGGrdyQN0XSkECgDVQ26AcrA1Ro0CK60u6Udr/4jFtF85hDElJA83nh6hLs0R5A2Lm8EZieH+AoRWJsSAeIKzy8gpzuLaVsrUIIZCmEhvQPgIxscpJFkWnNyGREVHt4z4BsYTrci8IpwaBKNtWwcXS2seyeB1AFhkYJPO1koMH/zQxa4S+T13DWIKx7IuOGE8gCISIuyELwtWR4ZBxISzr+/H3xC7bKrFgqrhJgjp9NVvkQRbXQaCewZt70T0gUfDWasEdkr3l5eXqtSGXGEL9hKLw3J81X/TEOEEKSx3BYZ9zMB20ldrFUyDEECp5aicKzeZaJxYow7Jly/RnujyJdoJxoDQkL7hDWi4QRNZH7OSzEA9RngjvT5ZcYDBB3BWT5kD7sRy02lfKCjFke7wXqKvBMqnUmyMFYB3cm7gE6RSokMr+AtaJWEklbkIe1/RnDxctMaEAYZD+Ek/8uRfQ2Mh+t5PqzviMPyBwDhQEVwY5s2fPlltvvVUX6igHvvrqK12CgCSURItXLxxFFDFYDIIjefDmUjxBert8+VcqPBIGf4B4DqwHQD6PsWgKVxqqNFdRjiVL3pWVK1fJfpPlFRcWuFyyQ1ciihgERRaHq/NHDNkY259ctcdkfc6ajj+QgNi45w3ENbK3GTOmy5gxo019tE82bdyoKbipptxnRRgxwBiNIccUxs0Qg3Cp8kmlr712mi4LYGU0OpsDn4M8EgxfwPqIM8QfWjML71wkEyZNMpbVwRTvZ3pyEWcxcXExxpUUqkvzBmIJC2AUn/YbbbgiwP605gAxrHTm5Li+teANzqzRol//JEkemGTePOPLIooY/D3af/z4CU2ZcTnEHQ4eE4wJ0Pzk7tVXj1WNxrIQJu87G4+e4Bq4OwI/96Do9AYIgxjnCmaDSTI8vx8TcRZD45SVVKyC7bqkwnSQIYrVS9pAEydOkuHDL1UyECQCJ2D7WpkEEMM59P0SExOEba+esFkhhSidhOYQcTEGcsiQWPzCnbGkbJeSaVLSqrEb9RAkqTIxAy1vLi5xLUhlZdRXak18gRS6DP6WliOOGAA51BnEEDrILDVTc7C07NkNIEhTzZOZ+QIEInC60mR8ZFis1XgCQlAAfxsxQEQSY0E1j0vh8KbBWAkxAwuCSF/A3WF5rMaSubHHwHOzOq4Ol0nzM5AfEYpoYvwB10VMao4UBE4mRmqNG8NasEJbZFoQW/bs2asJhc3ymkM7Mc0AYsjEqDsQPi7LCZID6hZX93mqiU8zNbPjPAjj4BxiD9+5ZNGvOZfoRDsxfkAdw6IZX8Rl0whLDSwTsE7EohlfAWFzCd/1HDHCZQ00LEkYII1sz/543pw5s91X9Y+Ltu1/PoGIEPSvv242MeKUJJmYVGRcE51k3JYzjSaLg0BiCZka73Get2TAwtvvlYVEDP/TBYh5YHIvXfMP6gIXHRpN3Rel/5M3wDeMEXjH+I4SY+IIc0eCjfrI9WU9z20Qnuc4gVoXV9bLvze0dKGswVjM4Qr5JaNU5o7qKvGx7v9FfIRAG41GtohNRedBQrDg42XGYj7bXiiPzWjB/9WPXTKHCqplVbpr136HWHae6MOIAFNtIRfnoMEI8HR5vTw8rbf0Tghxl0w7zg/as7I2inZi2ijaiWmjaCemjaKdmDYKsrLgf46vHa0Mkf8HqDEmszsFs7IAAAAASUVORK5CYII="/>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cxnSp>
        <p:nvCxnSpPr>
          <p:cNvPr id="96" name="Straight Connector 95">
            <a:extLst>
              <a:ext uri="{FF2B5EF4-FFF2-40B4-BE49-F238E27FC236}">
                <a16:creationId xmlns:a16="http://schemas.microsoft.com/office/drawing/2014/main" id="{AD446281-ACDB-4639-A340-AB3E6192F278}"/>
              </a:ext>
            </a:extLst>
          </p:cNvPr>
          <p:cNvCxnSpPr/>
          <p:nvPr/>
        </p:nvCxnSpPr>
        <p:spPr>
          <a:xfrm>
            <a:off x="0" y="7324156"/>
            <a:ext cx="6858000" cy="14699"/>
          </a:xfrm>
          <a:prstGeom prst="line">
            <a:avLst/>
          </a:prstGeom>
          <a:ln>
            <a:solidFill>
              <a:srgbClr val="AADBCF"/>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EFDBAF28-3501-4DFF-8E91-FC92FD0B1C6B}"/>
              </a:ext>
            </a:extLst>
          </p:cNvPr>
          <p:cNvPicPr>
            <a:picLocks noChangeAspect="1"/>
          </p:cNvPicPr>
          <p:nvPr/>
        </p:nvPicPr>
        <p:blipFill rotWithShape="1">
          <a:blip r:embed="rId4"/>
          <a:srcRect l="2067" t="12473" r="2978" b="3624"/>
          <a:stretch/>
        </p:blipFill>
        <p:spPr>
          <a:xfrm>
            <a:off x="813041" y="1255045"/>
            <a:ext cx="1500615" cy="1243653"/>
          </a:xfrm>
          <a:prstGeom prst="rect">
            <a:avLst/>
          </a:prstGeom>
          <a:ln w="12700">
            <a:solidFill>
              <a:schemeClr val="tx1"/>
            </a:solidFill>
          </a:ln>
        </p:spPr>
      </p:pic>
      <p:pic>
        <p:nvPicPr>
          <p:cNvPr id="5" name="Picture 4">
            <a:extLst>
              <a:ext uri="{FF2B5EF4-FFF2-40B4-BE49-F238E27FC236}">
                <a16:creationId xmlns:a16="http://schemas.microsoft.com/office/drawing/2014/main" id="{55377486-4605-42F3-9A7A-1F001BBA0A36}"/>
              </a:ext>
            </a:extLst>
          </p:cNvPr>
          <p:cNvPicPr>
            <a:picLocks noChangeAspect="1"/>
          </p:cNvPicPr>
          <p:nvPr/>
        </p:nvPicPr>
        <p:blipFill rotWithShape="1">
          <a:blip r:embed="rId5"/>
          <a:srcRect l="6788" t="14190" r="4262" b="4479"/>
          <a:stretch/>
        </p:blipFill>
        <p:spPr>
          <a:xfrm>
            <a:off x="4450973" y="1287066"/>
            <a:ext cx="1500615" cy="1255498"/>
          </a:xfrm>
          <a:prstGeom prst="rect">
            <a:avLst/>
          </a:prstGeom>
          <a:ln w="12700">
            <a:solidFill>
              <a:schemeClr val="tx1"/>
            </a:solidFill>
          </a:ln>
        </p:spPr>
      </p:pic>
      <p:pic>
        <p:nvPicPr>
          <p:cNvPr id="6" name="Picture 5">
            <a:extLst>
              <a:ext uri="{FF2B5EF4-FFF2-40B4-BE49-F238E27FC236}">
                <a16:creationId xmlns:a16="http://schemas.microsoft.com/office/drawing/2014/main" id="{C66A49DD-0604-476C-A0E8-CDF3249D84AC}"/>
              </a:ext>
            </a:extLst>
          </p:cNvPr>
          <p:cNvPicPr>
            <a:picLocks noChangeAspect="1"/>
          </p:cNvPicPr>
          <p:nvPr/>
        </p:nvPicPr>
        <p:blipFill rotWithShape="1">
          <a:blip r:embed="rId6"/>
          <a:srcRect l="2109" t="13823" r="3356" b="3535"/>
          <a:stretch/>
        </p:blipFill>
        <p:spPr>
          <a:xfrm>
            <a:off x="834252" y="3558053"/>
            <a:ext cx="1479404" cy="1276849"/>
          </a:xfrm>
          <a:prstGeom prst="rect">
            <a:avLst/>
          </a:prstGeom>
          <a:ln w="12700">
            <a:solidFill>
              <a:schemeClr val="tx1"/>
            </a:solidFill>
          </a:ln>
        </p:spPr>
      </p:pic>
      <p:pic>
        <p:nvPicPr>
          <p:cNvPr id="12" name="Picture 11">
            <a:extLst>
              <a:ext uri="{FF2B5EF4-FFF2-40B4-BE49-F238E27FC236}">
                <a16:creationId xmlns:a16="http://schemas.microsoft.com/office/drawing/2014/main" id="{054A462F-1F89-4FD1-8368-ED9C96CCC613}"/>
              </a:ext>
            </a:extLst>
          </p:cNvPr>
          <p:cNvPicPr>
            <a:picLocks noChangeAspect="1"/>
          </p:cNvPicPr>
          <p:nvPr/>
        </p:nvPicPr>
        <p:blipFill rotWithShape="1">
          <a:blip r:embed="rId7"/>
          <a:srcRect l="2244" t="13804" r="2833" b="2682"/>
          <a:stretch/>
        </p:blipFill>
        <p:spPr>
          <a:xfrm>
            <a:off x="4450973" y="3587992"/>
            <a:ext cx="1503564" cy="1250370"/>
          </a:xfrm>
          <a:prstGeom prst="rect">
            <a:avLst/>
          </a:prstGeom>
          <a:ln w="12700">
            <a:solidFill>
              <a:schemeClr val="tx1"/>
            </a:solidFill>
          </a:ln>
        </p:spPr>
      </p:pic>
      <p:pic>
        <p:nvPicPr>
          <p:cNvPr id="76" name="Picture 75">
            <a:extLst>
              <a:ext uri="{FF2B5EF4-FFF2-40B4-BE49-F238E27FC236}">
                <a16:creationId xmlns:a16="http://schemas.microsoft.com/office/drawing/2014/main" id="{5A2B3F96-0642-4001-A153-F52F20295F8E}"/>
              </a:ext>
            </a:extLst>
          </p:cNvPr>
          <p:cNvPicPr>
            <a:picLocks noChangeAspect="1"/>
          </p:cNvPicPr>
          <p:nvPr/>
        </p:nvPicPr>
        <p:blipFill rotWithShape="1">
          <a:blip r:embed="rId8"/>
          <a:srcRect t="15162" r="3100" b="4557"/>
          <a:stretch/>
        </p:blipFill>
        <p:spPr>
          <a:xfrm>
            <a:off x="4447669" y="5892288"/>
            <a:ext cx="1493659" cy="1244279"/>
          </a:xfrm>
          <a:prstGeom prst="rect">
            <a:avLst/>
          </a:prstGeom>
          <a:ln w="12700">
            <a:solidFill>
              <a:schemeClr val="tx1"/>
            </a:solidFill>
          </a:ln>
        </p:spPr>
      </p:pic>
      <p:pic>
        <p:nvPicPr>
          <p:cNvPr id="18" name="Picture 17">
            <a:extLst>
              <a:ext uri="{FF2B5EF4-FFF2-40B4-BE49-F238E27FC236}">
                <a16:creationId xmlns:a16="http://schemas.microsoft.com/office/drawing/2014/main" id="{628C507F-3D8E-4B33-ABE6-9AE7F853A29C}"/>
              </a:ext>
            </a:extLst>
          </p:cNvPr>
          <p:cNvPicPr>
            <a:picLocks noChangeAspect="1"/>
          </p:cNvPicPr>
          <p:nvPr/>
        </p:nvPicPr>
        <p:blipFill rotWithShape="1">
          <a:blip r:embed="rId9"/>
          <a:srcRect l="66665" t="25385" r="25020" b="59203"/>
          <a:stretch/>
        </p:blipFill>
        <p:spPr>
          <a:xfrm>
            <a:off x="3011491" y="7487462"/>
            <a:ext cx="1513032" cy="1577437"/>
          </a:xfrm>
          <a:prstGeom prst="rect">
            <a:avLst/>
          </a:prstGeom>
        </p:spPr>
      </p:pic>
      <p:sp>
        <p:nvSpPr>
          <p:cNvPr id="95" name="Rectangle 94">
            <a:extLst>
              <a:ext uri="{FF2B5EF4-FFF2-40B4-BE49-F238E27FC236}">
                <a16:creationId xmlns:a16="http://schemas.microsoft.com/office/drawing/2014/main" id="{90E66353-00C7-4028-A34F-D8510D635BF8}"/>
              </a:ext>
            </a:extLst>
          </p:cNvPr>
          <p:cNvSpPr/>
          <p:nvPr/>
        </p:nvSpPr>
        <p:spPr>
          <a:xfrm>
            <a:off x="200209" y="7466399"/>
            <a:ext cx="4415270" cy="1569657"/>
          </a:xfrm>
          <a:prstGeom prst="rect">
            <a:avLst/>
          </a:prstGeom>
          <a:noFill/>
          <a:ln>
            <a:solidFill>
              <a:srgbClr val="AADBC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0071469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50</TotalTime>
  <Words>256</Words>
  <Application>Microsoft Office PowerPoint</Application>
  <PresentationFormat>A4 Paper (210x297 mm)</PresentationFormat>
  <Paragraphs>81</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Gill Sans MT</vt:lpstr>
      <vt:lpstr>Times New Roman</vt:lpstr>
      <vt:lpstr>Office Theme</vt:lpstr>
      <vt:lpstr>PowerPoint Presentation</vt:lpstr>
    </vt:vector>
  </TitlesOfParts>
  <Company>Cardiff and Vale University Health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Rhea Dala (Cardiff and Vale UHB - Audiology)</dc:creator>
  <cp:lastModifiedBy>Ryan Kay (Cardiff and Vale UHB - Audiology)</cp:lastModifiedBy>
  <cp:revision>10</cp:revision>
  <dcterms:created xsi:type="dcterms:W3CDTF">2022-07-25T08:55:03Z</dcterms:created>
  <dcterms:modified xsi:type="dcterms:W3CDTF">2022-09-07T09:31:35Z</dcterms:modified>
</cp:coreProperties>
</file>