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9"/>
  </p:notesMasterIdLst>
  <p:sldIdLst>
    <p:sldId id="300" r:id="rId2"/>
    <p:sldId id="313" r:id="rId3"/>
    <p:sldId id="315" r:id="rId4"/>
    <p:sldId id="318" r:id="rId5"/>
    <p:sldId id="328" r:id="rId6"/>
    <p:sldId id="316" r:id="rId7"/>
    <p:sldId id="317" r:id="rId8"/>
    <p:sldId id="319" r:id="rId9"/>
    <p:sldId id="310" r:id="rId10"/>
    <p:sldId id="309" r:id="rId11"/>
    <p:sldId id="337" r:id="rId12"/>
    <p:sldId id="320" r:id="rId13"/>
    <p:sldId id="321" r:id="rId14"/>
    <p:sldId id="322" r:id="rId15"/>
    <p:sldId id="343" r:id="rId16"/>
    <p:sldId id="323" r:id="rId17"/>
    <p:sldId id="324" r:id="rId18"/>
    <p:sldId id="325" r:id="rId19"/>
    <p:sldId id="349" r:id="rId20"/>
    <p:sldId id="348" r:id="rId21"/>
    <p:sldId id="350" r:id="rId22"/>
    <p:sldId id="326" r:id="rId23"/>
    <p:sldId id="344" r:id="rId24"/>
    <p:sldId id="345" r:id="rId25"/>
    <p:sldId id="346" r:id="rId26"/>
    <p:sldId id="347" r:id="rId27"/>
    <p:sldId id="351" r:id="rId28"/>
  </p:sldIdLst>
  <p:sldSz cx="12801600" cy="9601200" type="A3"/>
  <p:notesSz cx="6797675" cy="9874250"/>
  <p:defaultTextStyle>
    <a:defPPr>
      <a:defRPr lang="en-US"/>
    </a:defPPr>
    <a:lvl1pPr marL="0" algn="l" defTabSz="640080" rtl="0" eaLnBrk="1" latinLnBrk="0" hangingPunct="1">
      <a:defRPr sz="2520" kern="1200">
        <a:solidFill>
          <a:schemeClr val="tx1"/>
        </a:solidFill>
        <a:latin typeface="+mn-lt"/>
        <a:ea typeface="+mn-ea"/>
        <a:cs typeface="+mn-cs"/>
      </a:defRPr>
    </a:lvl1pPr>
    <a:lvl2pPr marL="640080" algn="l" defTabSz="640080" rtl="0" eaLnBrk="1" latinLnBrk="0" hangingPunct="1">
      <a:defRPr sz="2520" kern="1200">
        <a:solidFill>
          <a:schemeClr val="tx1"/>
        </a:solidFill>
        <a:latin typeface="+mn-lt"/>
        <a:ea typeface="+mn-ea"/>
        <a:cs typeface="+mn-cs"/>
      </a:defRPr>
    </a:lvl2pPr>
    <a:lvl3pPr marL="1280160" algn="l" defTabSz="640080" rtl="0" eaLnBrk="1" latinLnBrk="0" hangingPunct="1">
      <a:defRPr sz="2520" kern="1200">
        <a:solidFill>
          <a:schemeClr val="tx1"/>
        </a:solidFill>
        <a:latin typeface="+mn-lt"/>
        <a:ea typeface="+mn-ea"/>
        <a:cs typeface="+mn-cs"/>
      </a:defRPr>
    </a:lvl3pPr>
    <a:lvl4pPr marL="1920240" algn="l" defTabSz="640080" rtl="0" eaLnBrk="1" latinLnBrk="0" hangingPunct="1">
      <a:defRPr sz="2520" kern="1200">
        <a:solidFill>
          <a:schemeClr val="tx1"/>
        </a:solidFill>
        <a:latin typeface="+mn-lt"/>
        <a:ea typeface="+mn-ea"/>
        <a:cs typeface="+mn-cs"/>
      </a:defRPr>
    </a:lvl4pPr>
    <a:lvl5pPr marL="2560320" algn="l" defTabSz="640080" rtl="0" eaLnBrk="1" latinLnBrk="0" hangingPunct="1">
      <a:defRPr sz="2520" kern="1200">
        <a:solidFill>
          <a:schemeClr val="tx1"/>
        </a:solidFill>
        <a:latin typeface="+mn-lt"/>
        <a:ea typeface="+mn-ea"/>
        <a:cs typeface="+mn-cs"/>
      </a:defRPr>
    </a:lvl5pPr>
    <a:lvl6pPr marL="3200400" algn="l" defTabSz="640080" rtl="0" eaLnBrk="1" latinLnBrk="0" hangingPunct="1">
      <a:defRPr sz="2520" kern="1200">
        <a:solidFill>
          <a:schemeClr val="tx1"/>
        </a:solidFill>
        <a:latin typeface="+mn-lt"/>
        <a:ea typeface="+mn-ea"/>
        <a:cs typeface="+mn-cs"/>
      </a:defRPr>
    </a:lvl6pPr>
    <a:lvl7pPr marL="3840480" algn="l" defTabSz="640080" rtl="0" eaLnBrk="1" latinLnBrk="0" hangingPunct="1">
      <a:defRPr sz="2520" kern="1200">
        <a:solidFill>
          <a:schemeClr val="tx1"/>
        </a:solidFill>
        <a:latin typeface="+mn-lt"/>
        <a:ea typeface="+mn-ea"/>
        <a:cs typeface="+mn-cs"/>
      </a:defRPr>
    </a:lvl7pPr>
    <a:lvl8pPr marL="4480560" algn="l" defTabSz="640080" rtl="0" eaLnBrk="1" latinLnBrk="0" hangingPunct="1">
      <a:defRPr sz="2520" kern="1200">
        <a:solidFill>
          <a:schemeClr val="tx1"/>
        </a:solidFill>
        <a:latin typeface="+mn-lt"/>
        <a:ea typeface="+mn-ea"/>
        <a:cs typeface="+mn-cs"/>
      </a:defRPr>
    </a:lvl8pPr>
    <a:lvl9pPr marL="5120640" algn="l" defTabSz="640080" rtl="0" eaLnBrk="1" latinLnBrk="0" hangingPunct="1">
      <a:defRPr sz="252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1" autoAdjust="0"/>
    <p:restoredTop sz="68266" autoAdjust="0"/>
  </p:normalViewPr>
  <p:slideViewPr>
    <p:cSldViewPr snapToGrid="0" snapToObjects="1">
      <p:cViewPr varScale="1">
        <p:scale>
          <a:sx n="33" d="100"/>
          <a:sy n="33" d="100"/>
        </p:scale>
        <p:origin x="2058" y="48"/>
      </p:cViewPr>
      <p:guideLst>
        <p:guide orient="horz" pos="3024"/>
        <p:guide pos="403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095557-EA2F-49DF-A31E-248FF4F29F6C}" type="doc">
      <dgm:prSet loTypeId="urn:microsoft.com/office/officeart/2005/8/layout/gear1" loCatId="process" qsTypeId="urn:microsoft.com/office/officeart/2005/8/quickstyle/simple1" qsCatId="simple" csTypeId="urn:microsoft.com/office/officeart/2005/8/colors/accent1_2" csCatId="accent1" phldr="1"/>
      <dgm:spPr/>
    </dgm:pt>
    <dgm:pt modelId="{93CD43A2-A7B4-4694-9968-2DEB7D86F86B}">
      <dgm:prSet phldrT="[Text]"/>
      <dgm:spPr/>
      <dgm:t>
        <a:bodyPr/>
        <a:lstStyle/>
        <a:p>
          <a:r>
            <a:rPr lang="en-GB" dirty="0"/>
            <a:t>Access to opportunities, exposure, stretch &amp; development to reach your potential</a:t>
          </a:r>
        </a:p>
      </dgm:t>
    </dgm:pt>
    <dgm:pt modelId="{321C8361-F8A7-4494-A19C-033D149481D2}" type="parTrans" cxnId="{9B4E98BF-8B87-456A-A41E-EB9E8CA29BE6}">
      <dgm:prSet/>
      <dgm:spPr/>
      <dgm:t>
        <a:bodyPr/>
        <a:lstStyle/>
        <a:p>
          <a:endParaRPr lang="en-GB"/>
        </a:p>
      </dgm:t>
    </dgm:pt>
    <dgm:pt modelId="{73CD446E-651E-4AC4-BEE6-AF1BC4F47505}" type="sibTrans" cxnId="{9B4E98BF-8B87-456A-A41E-EB9E8CA29BE6}">
      <dgm:prSet/>
      <dgm:spPr/>
      <dgm:t>
        <a:bodyPr/>
        <a:lstStyle/>
        <a:p>
          <a:endParaRPr lang="en-GB"/>
        </a:p>
      </dgm:t>
    </dgm:pt>
    <dgm:pt modelId="{0BD282D6-8C81-4C11-BEEC-6FE881BF0F7A}">
      <dgm:prSet phldrT="[Text]"/>
      <dgm:spPr/>
      <dgm:t>
        <a:bodyPr/>
        <a:lstStyle/>
        <a:p>
          <a:r>
            <a:rPr lang="en-GB" dirty="0"/>
            <a:t>Currently or for the future</a:t>
          </a:r>
        </a:p>
      </dgm:t>
    </dgm:pt>
    <dgm:pt modelId="{0AAC91E1-31AF-43E0-A166-CA2A10143F39}" type="parTrans" cxnId="{719EC966-2569-4E86-A342-95B67E2790EC}">
      <dgm:prSet/>
      <dgm:spPr/>
      <dgm:t>
        <a:bodyPr/>
        <a:lstStyle/>
        <a:p>
          <a:endParaRPr lang="en-GB"/>
        </a:p>
      </dgm:t>
    </dgm:pt>
    <dgm:pt modelId="{E4D96B40-3FFB-4797-B11A-C581DD292130}" type="sibTrans" cxnId="{719EC966-2569-4E86-A342-95B67E2790EC}">
      <dgm:prSet/>
      <dgm:spPr/>
      <dgm:t>
        <a:bodyPr/>
        <a:lstStyle/>
        <a:p>
          <a:endParaRPr lang="en-GB"/>
        </a:p>
      </dgm:t>
    </dgm:pt>
    <dgm:pt modelId="{C2702422-456A-4593-9135-F965A22B87FA}">
      <dgm:prSet phldrT="[Text]"/>
      <dgm:spPr/>
      <dgm:t>
        <a:bodyPr/>
        <a:lstStyle/>
        <a:p>
          <a:r>
            <a:rPr lang="en-GB" dirty="0"/>
            <a:t>The right people in the right roles with the right values</a:t>
          </a:r>
        </a:p>
      </dgm:t>
    </dgm:pt>
    <dgm:pt modelId="{68E2D568-4CD5-4188-8B29-85E72FF6DD9E}" type="parTrans" cxnId="{E758342A-A964-4DB2-BA27-EA4374BE0A77}">
      <dgm:prSet/>
      <dgm:spPr/>
      <dgm:t>
        <a:bodyPr/>
        <a:lstStyle/>
        <a:p>
          <a:endParaRPr lang="en-GB"/>
        </a:p>
      </dgm:t>
    </dgm:pt>
    <dgm:pt modelId="{CA45F7BB-3BDD-4F65-B006-318B1AB17D24}" type="sibTrans" cxnId="{E758342A-A964-4DB2-BA27-EA4374BE0A77}">
      <dgm:prSet/>
      <dgm:spPr/>
      <dgm:t>
        <a:bodyPr/>
        <a:lstStyle/>
        <a:p>
          <a:endParaRPr lang="en-GB"/>
        </a:p>
      </dgm:t>
    </dgm:pt>
    <dgm:pt modelId="{A93D661D-A824-4B82-97BE-69C56D7A7633}" type="pres">
      <dgm:prSet presAssocID="{F2095557-EA2F-49DF-A31E-248FF4F29F6C}" presName="composite" presStyleCnt="0">
        <dgm:presLayoutVars>
          <dgm:chMax val="3"/>
          <dgm:animLvl val="lvl"/>
          <dgm:resizeHandles val="exact"/>
        </dgm:presLayoutVars>
      </dgm:prSet>
      <dgm:spPr/>
    </dgm:pt>
    <dgm:pt modelId="{96ECE2B7-2D40-4199-962B-B5A7B4962F0D}" type="pres">
      <dgm:prSet presAssocID="{93CD43A2-A7B4-4694-9968-2DEB7D86F86B}" presName="gear1" presStyleLbl="node1" presStyleIdx="0" presStyleCnt="3">
        <dgm:presLayoutVars>
          <dgm:chMax val="1"/>
          <dgm:bulletEnabled val="1"/>
        </dgm:presLayoutVars>
      </dgm:prSet>
      <dgm:spPr/>
    </dgm:pt>
    <dgm:pt modelId="{767A1B29-DC5F-4911-83EA-9D02CD8387E4}" type="pres">
      <dgm:prSet presAssocID="{93CD43A2-A7B4-4694-9968-2DEB7D86F86B}" presName="gear1srcNode" presStyleLbl="node1" presStyleIdx="0" presStyleCnt="3"/>
      <dgm:spPr/>
    </dgm:pt>
    <dgm:pt modelId="{6426CCC7-72A0-4849-A7DB-26E36F2FDE0F}" type="pres">
      <dgm:prSet presAssocID="{93CD43A2-A7B4-4694-9968-2DEB7D86F86B}" presName="gear1dstNode" presStyleLbl="node1" presStyleIdx="0" presStyleCnt="3"/>
      <dgm:spPr/>
    </dgm:pt>
    <dgm:pt modelId="{AA576BE8-3267-4F30-92F6-68579AE5B279}" type="pres">
      <dgm:prSet presAssocID="{0BD282D6-8C81-4C11-BEEC-6FE881BF0F7A}" presName="gear2" presStyleLbl="node1" presStyleIdx="1" presStyleCnt="3">
        <dgm:presLayoutVars>
          <dgm:chMax val="1"/>
          <dgm:bulletEnabled val="1"/>
        </dgm:presLayoutVars>
      </dgm:prSet>
      <dgm:spPr/>
    </dgm:pt>
    <dgm:pt modelId="{528DC20E-6F65-417A-91F3-6F5DA5F437A2}" type="pres">
      <dgm:prSet presAssocID="{0BD282D6-8C81-4C11-BEEC-6FE881BF0F7A}" presName="gear2srcNode" presStyleLbl="node1" presStyleIdx="1" presStyleCnt="3"/>
      <dgm:spPr/>
    </dgm:pt>
    <dgm:pt modelId="{011C707E-7A56-4993-9FFF-AF7CC91F1A4A}" type="pres">
      <dgm:prSet presAssocID="{0BD282D6-8C81-4C11-BEEC-6FE881BF0F7A}" presName="gear2dstNode" presStyleLbl="node1" presStyleIdx="1" presStyleCnt="3"/>
      <dgm:spPr/>
    </dgm:pt>
    <dgm:pt modelId="{727DB69B-9971-4C65-BC9B-23D5BC529530}" type="pres">
      <dgm:prSet presAssocID="{C2702422-456A-4593-9135-F965A22B87FA}" presName="gear3" presStyleLbl="node1" presStyleIdx="2" presStyleCnt="3"/>
      <dgm:spPr/>
    </dgm:pt>
    <dgm:pt modelId="{C86985C4-4121-469F-9FFD-7B1DFFF28DED}" type="pres">
      <dgm:prSet presAssocID="{C2702422-456A-4593-9135-F965A22B87FA}" presName="gear3tx" presStyleLbl="node1" presStyleIdx="2" presStyleCnt="3">
        <dgm:presLayoutVars>
          <dgm:chMax val="1"/>
          <dgm:bulletEnabled val="1"/>
        </dgm:presLayoutVars>
      </dgm:prSet>
      <dgm:spPr/>
    </dgm:pt>
    <dgm:pt modelId="{6A0048F6-217E-44CE-8B00-9FD821B6099D}" type="pres">
      <dgm:prSet presAssocID="{C2702422-456A-4593-9135-F965A22B87FA}" presName="gear3srcNode" presStyleLbl="node1" presStyleIdx="2" presStyleCnt="3"/>
      <dgm:spPr/>
    </dgm:pt>
    <dgm:pt modelId="{F965BF29-17B8-4234-B256-C3970C2C241F}" type="pres">
      <dgm:prSet presAssocID="{C2702422-456A-4593-9135-F965A22B87FA}" presName="gear3dstNode" presStyleLbl="node1" presStyleIdx="2" presStyleCnt="3"/>
      <dgm:spPr/>
    </dgm:pt>
    <dgm:pt modelId="{1D9F813B-A2E4-4615-983D-BB1C5C19FB52}" type="pres">
      <dgm:prSet presAssocID="{73CD446E-651E-4AC4-BEE6-AF1BC4F47505}" presName="connector1" presStyleLbl="sibTrans2D1" presStyleIdx="0" presStyleCnt="3"/>
      <dgm:spPr/>
    </dgm:pt>
    <dgm:pt modelId="{0E1DBCC6-A71C-4827-9D0A-2D041513695A}" type="pres">
      <dgm:prSet presAssocID="{E4D96B40-3FFB-4797-B11A-C581DD292130}" presName="connector2" presStyleLbl="sibTrans2D1" presStyleIdx="1" presStyleCnt="3"/>
      <dgm:spPr/>
    </dgm:pt>
    <dgm:pt modelId="{597A4FE3-1CA5-4DED-8BC7-185A35311429}" type="pres">
      <dgm:prSet presAssocID="{CA45F7BB-3BDD-4F65-B006-318B1AB17D24}" presName="connector3" presStyleLbl="sibTrans2D1" presStyleIdx="2" presStyleCnt="3"/>
      <dgm:spPr/>
    </dgm:pt>
  </dgm:ptLst>
  <dgm:cxnLst>
    <dgm:cxn modelId="{7EE53414-964D-4116-9350-60E7253BAA30}" type="presOf" srcId="{E4D96B40-3FFB-4797-B11A-C581DD292130}" destId="{0E1DBCC6-A71C-4827-9D0A-2D041513695A}" srcOrd="0" destOrd="0" presId="urn:microsoft.com/office/officeart/2005/8/layout/gear1"/>
    <dgm:cxn modelId="{31514C28-8E3A-4385-8FC5-5AD5E7630D86}" type="presOf" srcId="{93CD43A2-A7B4-4694-9968-2DEB7D86F86B}" destId="{96ECE2B7-2D40-4199-962B-B5A7B4962F0D}" srcOrd="0" destOrd="0" presId="urn:microsoft.com/office/officeart/2005/8/layout/gear1"/>
    <dgm:cxn modelId="{E758342A-A964-4DB2-BA27-EA4374BE0A77}" srcId="{F2095557-EA2F-49DF-A31E-248FF4F29F6C}" destId="{C2702422-456A-4593-9135-F965A22B87FA}" srcOrd="2" destOrd="0" parTransId="{68E2D568-4CD5-4188-8B29-85E72FF6DD9E}" sibTransId="{CA45F7BB-3BDD-4F65-B006-318B1AB17D24}"/>
    <dgm:cxn modelId="{9F81063B-0C95-45DF-8C57-941B8F758BC6}" type="presOf" srcId="{93CD43A2-A7B4-4694-9968-2DEB7D86F86B}" destId="{767A1B29-DC5F-4911-83EA-9D02CD8387E4}" srcOrd="1" destOrd="0" presId="urn:microsoft.com/office/officeart/2005/8/layout/gear1"/>
    <dgm:cxn modelId="{D9380641-0C12-4337-B368-29CE138D64E3}" type="presOf" srcId="{93CD43A2-A7B4-4694-9968-2DEB7D86F86B}" destId="{6426CCC7-72A0-4849-A7DB-26E36F2FDE0F}" srcOrd="2" destOrd="0" presId="urn:microsoft.com/office/officeart/2005/8/layout/gear1"/>
    <dgm:cxn modelId="{16754F65-875A-4585-8130-F1E09475B76F}" type="presOf" srcId="{C2702422-456A-4593-9135-F965A22B87FA}" destId="{F965BF29-17B8-4234-B256-C3970C2C241F}" srcOrd="3" destOrd="0" presId="urn:microsoft.com/office/officeart/2005/8/layout/gear1"/>
    <dgm:cxn modelId="{719EC966-2569-4E86-A342-95B67E2790EC}" srcId="{F2095557-EA2F-49DF-A31E-248FF4F29F6C}" destId="{0BD282D6-8C81-4C11-BEEC-6FE881BF0F7A}" srcOrd="1" destOrd="0" parTransId="{0AAC91E1-31AF-43E0-A166-CA2A10143F39}" sibTransId="{E4D96B40-3FFB-4797-B11A-C581DD292130}"/>
    <dgm:cxn modelId="{5C5C226A-1AFA-43F9-ACC7-1593981497FD}" type="presOf" srcId="{C2702422-456A-4593-9135-F965A22B87FA}" destId="{6A0048F6-217E-44CE-8B00-9FD821B6099D}" srcOrd="2" destOrd="0" presId="urn:microsoft.com/office/officeart/2005/8/layout/gear1"/>
    <dgm:cxn modelId="{B5A3E26A-E1A4-48BA-B972-0087921886A2}" type="presOf" srcId="{C2702422-456A-4593-9135-F965A22B87FA}" destId="{C86985C4-4121-469F-9FFD-7B1DFFF28DED}" srcOrd="1" destOrd="0" presId="urn:microsoft.com/office/officeart/2005/8/layout/gear1"/>
    <dgm:cxn modelId="{C69F1072-6FDD-4833-B7BE-3D851227DC68}" type="presOf" srcId="{0BD282D6-8C81-4C11-BEEC-6FE881BF0F7A}" destId="{528DC20E-6F65-417A-91F3-6F5DA5F437A2}" srcOrd="1" destOrd="0" presId="urn:microsoft.com/office/officeart/2005/8/layout/gear1"/>
    <dgm:cxn modelId="{8BA3DA9A-04BC-4D41-A93E-28BE11A9D53F}" type="presOf" srcId="{CA45F7BB-3BDD-4F65-B006-318B1AB17D24}" destId="{597A4FE3-1CA5-4DED-8BC7-185A35311429}" srcOrd="0" destOrd="0" presId="urn:microsoft.com/office/officeart/2005/8/layout/gear1"/>
    <dgm:cxn modelId="{249757AB-5B69-40F5-9712-AF908BFBF608}" type="presOf" srcId="{C2702422-456A-4593-9135-F965A22B87FA}" destId="{727DB69B-9971-4C65-BC9B-23D5BC529530}" srcOrd="0" destOrd="0" presId="urn:microsoft.com/office/officeart/2005/8/layout/gear1"/>
    <dgm:cxn modelId="{4A5B8EAC-AD5F-4982-B523-4DB6F4039B34}" type="presOf" srcId="{0BD282D6-8C81-4C11-BEEC-6FE881BF0F7A}" destId="{AA576BE8-3267-4F30-92F6-68579AE5B279}" srcOrd="0" destOrd="0" presId="urn:microsoft.com/office/officeart/2005/8/layout/gear1"/>
    <dgm:cxn modelId="{484096AF-553C-4FAF-9324-680079AE1882}" type="presOf" srcId="{0BD282D6-8C81-4C11-BEEC-6FE881BF0F7A}" destId="{011C707E-7A56-4993-9FFF-AF7CC91F1A4A}" srcOrd="2" destOrd="0" presId="urn:microsoft.com/office/officeart/2005/8/layout/gear1"/>
    <dgm:cxn modelId="{3D84AEB3-AB71-44EA-9F4B-0CCD35CDE48A}" type="presOf" srcId="{F2095557-EA2F-49DF-A31E-248FF4F29F6C}" destId="{A93D661D-A824-4B82-97BE-69C56D7A7633}" srcOrd="0" destOrd="0" presId="urn:microsoft.com/office/officeart/2005/8/layout/gear1"/>
    <dgm:cxn modelId="{9B4E98BF-8B87-456A-A41E-EB9E8CA29BE6}" srcId="{F2095557-EA2F-49DF-A31E-248FF4F29F6C}" destId="{93CD43A2-A7B4-4694-9968-2DEB7D86F86B}" srcOrd="0" destOrd="0" parTransId="{321C8361-F8A7-4494-A19C-033D149481D2}" sibTransId="{73CD446E-651E-4AC4-BEE6-AF1BC4F47505}"/>
    <dgm:cxn modelId="{18BB40CE-059C-4B6B-8299-760E62A61BB4}" type="presOf" srcId="{73CD446E-651E-4AC4-BEE6-AF1BC4F47505}" destId="{1D9F813B-A2E4-4615-983D-BB1C5C19FB52}" srcOrd="0" destOrd="0" presId="urn:microsoft.com/office/officeart/2005/8/layout/gear1"/>
    <dgm:cxn modelId="{EAC894F1-FF38-466F-9EBD-E644D7219972}" type="presParOf" srcId="{A93D661D-A824-4B82-97BE-69C56D7A7633}" destId="{96ECE2B7-2D40-4199-962B-B5A7B4962F0D}" srcOrd="0" destOrd="0" presId="urn:microsoft.com/office/officeart/2005/8/layout/gear1"/>
    <dgm:cxn modelId="{21F38A94-FA65-4D80-95E8-E394815F9AFB}" type="presParOf" srcId="{A93D661D-A824-4B82-97BE-69C56D7A7633}" destId="{767A1B29-DC5F-4911-83EA-9D02CD8387E4}" srcOrd="1" destOrd="0" presId="urn:microsoft.com/office/officeart/2005/8/layout/gear1"/>
    <dgm:cxn modelId="{202ADD3F-1934-494D-AEA5-13DDD5C435D7}" type="presParOf" srcId="{A93D661D-A824-4B82-97BE-69C56D7A7633}" destId="{6426CCC7-72A0-4849-A7DB-26E36F2FDE0F}" srcOrd="2" destOrd="0" presId="urn:microsoft.com/office/officeart/2005/8/layout/gear1"/>
    <dgm:cxn modelId="{67255B91-E49B-414F-8846-39963A86AEDE}" type="presParOf" srcId="{A93D661D-A824-4B82-97BE-69C56D7A7633}" destId="{AA576BE8-3267-4F30-92F6-68579AE5B279}" srcOrd="3" destOrd="0" presId="urn:microsoft.com/office/officeart/2005/8/layout/gear1"/>
    <dgm:cxn modelId="{BF3301DB-317F-41DB-87A7-0C62159A7C6A}" type="presParOf" srcId="{A93D661D-A824-4B82-97BE-69C56D7A7633}" destId="{528DC20E-6F65-417A-91F3-6F5DA5F437A2}" srcOrd="4" destOrd="0" presId="urn:microsoft.com/office/officeart/2005/8/layout/gear1"/>
    <dgm:cxn modelId="{9FA93F5D-6F0A-4E12-A0B3-67F47B62E51A}" type="presParOf" srcId="{A93D661D-A824-4B82-97BE-69C56D7A7633}" destId="{011C707E-7A56-4993-9FFF-AF7CC91F1A4A}" srcOrd="5" destOrd="0" presId="urn:microsoft.com/office/officeart/2005/8/layout/gear1"/>
    <dgm:cxn modelId="{18612463-6A3B-48A8-A5AA-236F8CCAD37B}" type="presParOf" srcId="{A93D661D-A824-4B82-97BE-69C56D7A7633}" destId="{727DB69B-9971-4C65-BC9B-23D5BC529530}" srcOrd="6" destOrd="0" presId="urn:microsoft.com/office/officeart/2005/8/layout/gear1"/>
    <dgm:cxn modelId="{304D872C-C683-415F-9B21-A33D09B948BC}" type="presParOf" srcId="{A93D661D-A824-4B82-97BE-69C56D7A7633}" destId="{C86985C4-4121-469F-9FFD-7B1DFFF28DED}" srcOrd="7" destOrd="0" presId="urn:microsoft.com/office/officeart/2005/8/layout/gear1"/>
    <dgm:cxn modelId="{908A8B0E-D2D4-4C13-8226-9C25CF756399}" type="presParOf" srcId="{A93D661D-A824-4B82-97BE-69C56D7A7633}" destId="{6A0048F6-217E-44CE-8B00-9FD821B6099D}" srcOrd="8" destOrd="0" presId="urn:microsoft.com/office/officeart/2005/8/layout/gear1"/>
    <dgm:cxn modelId="{01F8898E-E15C-4672-9BBE-4A269946C51E}" type="presParOf" srcId="{A93D661D-A824-4B82-97BE-69C56D7A7633}" destId="{F965BF29-17B8-4234-B256-C3970C2C241F}" srcOrd="9" destOrd="0" presId="urn:microsoft.com/office/officeart/2005/8/layout/gear1"/>
    <dgm:cxn modelId="{FD4DCE0B-036F-4275-9646-0DA5E7EE705B}" type="presParOf" srcId="{A93D661D-A824-4B82-97BE-69C56D7A7633}" destId="{1D9F813B-A2E4-4615-983D-BB1C5C19FB52}" srcOrd="10" destOrd="0" presId="urn:microsoft.com/office/officeart/2005/8/layout/gear1"/>
    <dgm:cxn modelId="{09444AB3-8595-42DC-9C06-5561D12AA587}" type="presParOf" srcId="{A93D661D-A824-4B82-97BE-69C56D7A7633}" destId="{0E1DBCC6-A71C-4827-9D0A-2D041513695A}" srcOrd="11" destOrd="0" presId="urn:microsoft.com/office/officeart/2005/8/layout/gear1"/>
    <dgm:cxn modelId="{C06860BE-C7E7-4288-AE35-1FBA905A3F56}" type="presParOf" srcId="{A93D661D-A824-4B82-97BE-69C56D7A7633}" destId="{597A4FE3-1CA5-4DED-8BC7-185A35311429}"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ECE2B7-2D40-4199-962B-B5A7B4962F0D}">
      <dsp:nvSpPr>
        <dsp:cNvPr id="0" name=""/>
        <dsp:cNvSpPr/>
      </dsp:nvSpPr>
      <dsp:spPr>
        <a:xfrm>
          <a:off x="2691079" y="3714985"/>
          <a:ext cx="3289096" cy="3289096"/>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Access to opportunities, exposure, stretch &amp; development to reach your potential</a:t>
          </a:r>
        </a:p>
      </dsp:txBody>
      <dsp:txXfrm>
        <a:off x="3352334" y="4485440"/>
        <a:ext cx="1966586" cy="1690663"/>
      </dsp:txXfrm>
    </dsp:sp>
    <dsp:sp modelId="{AA576BE8-3267-4F30-92F6-68579AE5B279}">
      <dsp:nvSpPr>
        <dsp:cNvPr id="0" name=""/>
        <dsp:cNvSpPr/>
      </dsp:nvSpPr>
      <dsp:spPr>
        <a:xfrm>
          <a:off x="777422" y="2937562"/>
          <a:ext cx="2392070" cy="239207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Currently or for the future</a:t>
          </a:r>
        </a:p>
      </dsp:txBody>
      <dsp:txXfrm>
        <a:off x="1379633" y="3543413"/>
        <a:ext cx="1187648" cy="1180368"/>
      </dsp:txXfrm>
    </dsp:sp>
    <dsp:sp modelId="{727DB69B-9971-4C65-BC9B-23D5BC529530}">
      <dsp:nvSpPr>
        <dsp:cNvPr id="0" name=""/>
        <dsp:cNvSpPr/>
      </dsp:nvSpPr>
      <dsp:spPr>
        <a:xfrm rot="20700000">
          <a:off x="2117226" y="1287278"/>
          <a:ext cx="2343740" cy="234374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The right people in the right roles with the right values</a:t>
          </a:r>
        </a:p>
      </dsp:txBody>
      <dsp:txXfrm rot="-20700000">
        <a:off x="2631277" y="1801329"/>
        <a:ext cx="1315638" cy="1315638"/>
      </dsp:txXfrm>
    </dsp:sp>
    <dsp:sp modelId="{1D9F813B-A2E4-4615-983D-BB1C5C19FB52}">
      <dsp:nvSpPr>
        <dsp:cNvPr id="0" name=""/>
        <dsp:cNvSpPr/>
      </dsp:nvSpPr>
      <dsp:spPr>
        <a:xfrm>
          <a:off x="2458246" y="3207164"/>
          <a:ext cx="4210043" cy="4210043"/>
        </a:xfrm>
        <a:prstGeom prst="circularArrow">
          <a:avLst>
            <a:gd name="adj1" fmla="val 4687"/>
            <a:gd name="adj2" fmla="val 299029"/>
            <a:gd name="adj3" fmla="val 2547006"/>
            <a:gd name="adj4" fmla="val 1579637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1DBCC6-A71C-4827-9D0A-2D041513695A}">
      <dsp:nvSpPr>
        <dsp:cNvPr id="0" name=""/>
        <dsp:cNvSpPr/>
      </dsp:nvSpPr>
      <dsp:spPr>
        <a:xfrm>
          <a:off x="353791" y="2400623"/>
          <a:ext cx="3058860" cy="3058860"/>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7A4FE3-1CA5-4DED-8BC7-185A35311429}">
      <dsp:nvSpPr>
        <dsp:cNvPr id="0" name=""/>
        <dsp:cNvSpPr/>
      </dsp:nvSpPr>
      <dsp:spPr>
        <a:xfrm>
          <a:off x="1575095" y="766246"/>
          <a:ext cx="3298067" cy="3298067"/>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2"/>
          </a:xfrm>
          <a:prstGeom prst="rect">
            <a:avLst/>
          </a:prstGeom>
        </p:spPr>
        <p:txBody>
          <a:bodyPr vert="horz" lIns="91141" tIns="45571" rIns="91141" bIns="45571" rtlCol="0"/>
          <a:lstStyle>
            <a:lvl1pPr algn="l">
              <a:defRPr sz="1200"/>
            </a:lvl1pPr>
          </a:lstStyle>
          <a:p>
            <a:endParaRPr lang="en-US" dirty="0"/>
          </a:p>
        </p:txBody>
      </p:sp>
      <p:sp>
        <p:nvSpPr>
          <p:cNvPr id="3" name="Date Placeholder 2"/>
          <p:cNvSpPr>
            <a:spLocks noGrp="1"/>
          </p:cNvSpPr>
          <p:nvPr>
            <p:ph type="dt" idx="1"/>
          </p:nvPr>
        </p:nvSpPr>
        <p:spPr>
          <a:xfrm>
            <a:off x="3850444" y="0"/>
            <a:ext cx="2945659" cy="493712"/>
          </a:xfrm>
          <a:prstGeom prst="rect">
            <a:avLst/>
          </a:prstGeom>
        </p:spPr>
        <p:txBody>
          <a:bodyPr vert="horz" lIns="91141" tIns="45571" rIns="91141" bIns="45571" rtlCol="0"/>
          <a:lstStyle>
            <a:lvl1pPr algn="r">
              <a:defRPr sz="1200"/>
            </a:lvl1pPr>
          </a:lstStyle>
          <a:p>
            <a:fld id="{54B4B111-61D0-974C-8359-57121BB16D53}" type="datetimeFigureOut">
              <a:rPr lang="en-US" smtClean="0"/>
              <a:pPr/>
              <a:t>3/11/2020</a:t>
            </a:fld>
            <a:endParaRPr lang="en-US"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141" tIns="45571" rIns="91141" bIns="45571" rtlCol="0" anchor="ctr"/>
          <a:lstStyle/>
          <a:p>
            <a:endParaRPr lang="en-US" dirty="0"/>
          </a:p>
        </p:txBody>
      </p:sp>
      <p:sp>
        <p:nvSpPr>
          <p:cNvPr id="5" name="Notes Placeholder 4"/>
          <p:cNvSpPr>
            <a:spLocks noGrp="1"/>
          </p:cNvSpPr>
          <p:nvPr>
            <p:ph type="body" sz="quarter" idx="3"/>
          </p:nvPr>
        </p:nvSpPr>
        <p:spPr>
          <a:xfrm>
            <a:off x="679768" y="4690270"/>
            <a:ext cx="5438140" cy="4443412"/>
          </a:xfrm>
          <a:prstGeom prst="rect">
            <a:avLst/>
          </a:prstGeom>
        </p:spPr>
        <p:txBody>
          <a:bodyPr vert="horz" lIns="91141" tIns="45571" rIns="91141" bIns="45571"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1" y="9378824"/>
            <a:ext cx="2945659" cy="493712"/>
          </a:xfrm>
          <a:prstGeom prst="rect">
            <a:avLst/>
          </a:prstGeom>
        </p:spPr>
        <p:txBody>
          <a:bodyPr vert="horz" lIns="91141" tIns="45571" rIns="91141" bIns="4557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4" y="9378824"/>
            <a:ext cx="2945659" cy="493712"/>
          </a:xfrm>
          <a:prstGeom prst="rect">
            <a:avLst/>
          </a:prstGeom>
        </p:spPr>
        <p:txBody>
          <a:bodyPr vert="horz" lIns="91141" tIns="45571" rIns="91141" bIns="45571" rtlCol="0" anchor="b"/>
          <a:lstStyle>
            <a:lvl1pPr algn="r">
              <a:defRPr sz="1200"/>
            </a:lvl1pPr>
          </a:lstStyle>
          <a:p>
            <a:fld id="{353DCC20-A933-A047-8614-9C735AA0E4A5}" type="slidenum">
              <a:rPr lang="en-US" smtClean="0"/>
              <a:pPr/>
              <a:t>‹#›</a:t>
            </a:fld>
            <a:endParaRPr lang="en-US" dirty="0"/>
          </a:p>
        </p:txBody>
      </p:sp>
    </p:spTree>
    <p:extLst>
      <p:ext uri="{BB962C8B-B14F-4D97-AF65-F5344CB8AC3E}">
        <p14:creationId xmlns:p14="http://schemas.microsoft.com/office/powerpoint/2010/main" val="75573595"/>
      </p:ext>
    </p:extLst>
  </p:cSld>
  <p:clrMap bg1="lt1" tx1="dk1" bg2="lt2" tx2="dk2" accent1="accent1" accent2="accent2" accent3="accent3" accent4="accent4" accent5="accent5" accent6="accent6" hlink="hlink" folHlink="folHlink"/>
  <p:notesStyle>
    <a:lvl1pPr marL="0" algn="l" defTabSz="640080" rtl="0" eaLnBrk="1" latinLnBrk="0" hangingPunct="1">
      <a:defRPr sz="1680" kern="1200">
        <a:solidFill>
          <a:schemeClr val="tx1"/>
        </a:solidFill>
        <a:latin typeface="+mn-lt"/>
        <a:ea typeface="+mn-ea"/>
        <a:cs typeface="+mn-cs"/>
      </a:defRPr>
    </a:lvl1pPr>
    <a:lvl2pPr marL="640080" algn="l" defTabSz="640080" rtl="0" eaLnBrk="1" latinLnBrk="0" hangingPunct="1">
      <a:defRPr sz="1680" kern="1200">
        <a:solidFill>
          <a:schemeClr val="tx1"/>
        </a:solidFill>
        <a:latin typeface="+mn-lt"/>
        <a:ea typeface="+mn-ea"/>
        <a:cs typeface="+mn-cs"/>
      </a:defRPr>
    </a:lvl2pPr>
    <a:lvl3pPr marL="1280160" algn="l" defTabSz="640080" rtl="0" eaLnBrk="1" latinLnBrk="0" hangingPunct="1">
      <a:defRPr sz="1680" kern="1200">
        <a:solidFill>
          <a:schemeClr val="tx1"/>
        </a:solidFill>
        <a:latin typeface="+mn-lt"/>
        <a:ea typeface="+mn-ea"/>
        <a:cs typeface="+mn-cs"/>
      </a:defRPr>
    </a:lvl3pPr>
    <a:lvl4pPr marL="1920240" algn="l" defTabSz="640080" rtl="0" eaLnBrk="1" latinLnBrk="0" hangingPunct="1">
      <a:defRPr sz="1680" kern="1200">
        <a:solidFill>
          <a:schemeClr val="tx1"/>
        </a:solidFill>
        <a:latin typeface="+mn-lt"/>
        <a:ea typeface="+mn-ea"/>
        <a:cs typeface="+mn-cs"/>
      </a:defRPr>
    </a:lvl4pPr>
    <a:lvl5pPr marL="2560320" algn="l" defTabSz="640080" rtl="0" eaLnBrk="1" latinLnBrk="0" hangingPunct="1">
      <a:defRPr sz="1680" kern="1200">
        <a:solidFill>
          <a:schemeClr val="tx1"/>
        </a:solidFill>
        <a:latin typeface="+mn-lt"/>
        <a:ea typeface="+mn-ea"/>
        <a:cs typeface="+mn-cs"/>
      </a:defRPr>
    </a:lvl5pPr>
    <a:lvl6pPr marL="3200400" algn="l" defTabSz="640080" rtl="0" eaLnBrk="1" latinLnBrk="0" hangingPunct="1">
      <a:defRPr sz="1680" kern="1200">
        <a:solidFill>
          <a:schemeClr val="tx1"/>
        </a:solidFill>
        <a:latin typeface="+mn-lt"/>
        <a:ea typeface="+mn-ea"/>
        <a:cs typeface="+mn-cs"/>
      </a:defRPr>
    </a:lvl6pPr>
    <a:lvl7pPr marL="3840480" algn="l" defTabSz="640080" rtl="0" eaLnBrk="1" latinLnBrk="0" hangingPunct="1">
      <a:defRPr sz="1680" kern="1200">
        <a:solidFill>
          <a:schemeClr val="tx1"/>
        </a:solidFill>
        <a:latin typeface="+mn-lt"/>
        <a:ea typeface="+mn-ea"/>
        <a:cs typeface="+mn-cs"/>
      </a:defRPr>
    </a:lvl7pPr>
    <a:lvl8pPr marL="4480560" algn="l" defTabSz="640080" rtl="0" eaLnBrk="1" latinLnBrk="0" hangingPunct="1">
      <a:defRPr sz="1680" kern="1200">
        <a:solidFill>
          <a:schemeClr val="tx1"/>
        </a:solidFill>
        <a:latin typeface="+mn-lt"/>
        <a:ea typeface="+mn-ea"/>
        <a:cs typeface="+mn-cs"/>
      </a:defRPr>
    </a:lvl8pPr>
    <a:lvl9pPr marL="5120640" algn="l" defTabSz="640080" rtl="0" eaLnBrk="1" latinLnBrk="0" hangingPunct="1">
      <a:defRPr sz="168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1</a:t>
            </a:fld>
            <a:endParaRPr lang="en-US" dirty="0"/>
          </a:p>
        </p:txBody>
      </p:sp>
    </p:spTree>
    <p:extLst>
      <p:ext uri="{BB962C8B-B14F-4D97-AF65-F5344CB8AC3E}">
        <p14:creationId xmlns:p14="http://schemas.microsoft.com/office/powerpoint/2010/main" val="994397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40080" rtl="0" eaLnBrk="1" fontAlgn="auto" latinLnBrk="0" hangingPunct="1">
              <a:lnSpc>
                <a:spcPct val="100000"/>
              </a:lnSpc>
              <a:spcBef>
                <a:spcPts val="0"/>
              </a:spcBef>
              <a:spcAft>
                <a:spcPts val="0"/>
              </a:spcAft>
              <a:buClrTx/>
              <a:buSzTx/>
              <a:buFontTx/>
              <a:buNone/>
              <a:tabLst/>
              <a:defRPr/>
            </a:pPr>
            <a:r>
              <a:rPr lang="en-GB" dirty="0"/>
              <a:t>Not all the questions will be relevant to you and your manager might want to change them or add more to make them more suitable for you.  You don’t have to answer everything but the more information you include, the better the discussion will be.</a:t>
            </a:r>
          </a:p>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15</a:t>
            </a:fld>
            <a:endParaRPr lang="en-US" dirty="0"/>
          </a:p>
        </p:txBody>
      </p:sp>
    </p:spTree>
    <p:extLst>
      <p:ext uri="{BB962C8B-B14F-4D97-AF65-F5344CB8AC3E}">
        <p14:creationId xmlns:p14="http://schemas.microsoft.com/office/powerpoint/2010/main" val="1845770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GB" dirty="0"/>
              <a:t>TIME FOR SLIDE:  2 minutes</a:t>
            </a:r>
          </a:p>
          <a:p>
            <a:endParaRPr lang="en-GB" dirty="0"/>
          </a:p>
          <a:p>
            <a:r>
              <a:rPr lang="en-GB" dirty="0"/>
              <a:t>These are the</a:t>
            </a:r>
            <a:r>
              <a:rPr lang="en-GB" baseline="0" dirty="0"/>
              <a:t> PADR principles and these remain the same – this hasn’t changed.  What has changed is the way we carry out the conversation and the information that is recorded.</a:t>
            </a:r>
            <a:endParaRPr lang="en-GB" dirty="0"/>
          </a:p>
        </p:txBody>
      </p:sp>
      <p:sp>
        <p:nvSpPr>
          <p:cNvPr id="4" name="Slide Number Placeholder 3"/>
          <p:cNvSpPr>
            <a:spLocks noGrp="1"/>
          </p:cNvSpPr>
          <p:nvPr>
            <p:ph type="sldNum" sz="quarter" idx="10"/>
          </p:nvPr>
        </p:nvSpPr>
        <p:spPr/>
        <p:txBody>
          <a:bodyPr/>
          <a:lstStyle/>
          <a:p>
            <a:pPr>
              <a:defRPr/>
            </a:pPr>
            <a:fld id="{77AEBCCA-F458-4295-A6D8-4135B1C55366}" type="slidenum">
              <a:rPr lang="en-GB" smtClean="0"/>
              <a:pPr>
                <a:defRPr/>
              </a:pPr>
              <a:t>24</a:t>
            </a:fld>
            <a:endParaRPr lang="en-GB"/>
          </a:p>
        </p:txBody>
      </p:sp>
    </p:spTree>
    <p:extLst>
      <p:ext uri="{BB962C8B-B14F-4D97-AF65-F5344CB8AC3E}">
        <p14:creationId xmlns:p14="http://schemas.microsoft.com/office/powerpoint/2010/main" val="2333894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TIME FOR SLIDE:  5 minutes</a:t>
            </a:r>
          </a:p>
          <a:p>
            <a:endParaRPr lang="en-GB" dirty="0"/>
          </a:p>
          <a:p>
            <a:r>
              <a:rPr lang="en-GB" dirty="0"/>
              <a:t>These are the rules from the All Wales</a:t>
            </a:r>
            <a:r>
              <a:rPr lang="en-GB" baseline="0" dirty="0"/>
              <a:t> Pay Progression policy.  It has been revised and from ????? Your staff will not automatically get Pay Progression, you will have to go on to ESR and record that you are happy for them to receive it or they will not.</a:t>
            </a:r>
            <a:endParaRPr lang="en-GB" dirty="0"/>
          </a:p>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25</a:t>
            </a:fld>
            <a:endParaRPr lang="en-US" dirty="0"/>
          </a:p>
        </p:txBody>
      </p:sp>
    </p:spTree>
    <p:extLst>
      <p:ext uri="{BB962C8B-B14F-4D97-AF65-F5344CB8AC3E}">
        <p14:creationId xmlns:p14="http://schemas.microsoft.com/office/powerpoint/2010/main" val="4222701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26</a:t>
            </a:fld>
            <a:endParaRPr lang="en-US" dirty="0"/>
          </a:p>
        </p:txBody>
      </p:sp>
    </p:spTree>
    <p:extLst>
      <p:ext uri="{BB962C8B-B14F-4D97-AF65-F5344CB8AC3E}">
        <p14:creationId xmlns:p14="http://schemas.microsoft.com/office/powerpoint/2010/main" val="2960066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27</a:t>
            </a:fld>
            <a:endParaRPr lang="en-US" dirty="0"/>
          </a:p>
        </p:txBody>
      </p:sp>
    </p:spTree>
    <p:extLst>
      <p:ext uri="{BB962C8B-B14F-4D97-AF65-F5344CB8AC3E}">
        <p14:creationId xmlns:p14="http://schemas.microsoft.com/office/powerpoint/2010/main" val="1108529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2</a:t>
            </a:fld>
            <a:endParaRPr lang="en-US" dirty="0"/>
          </a:p>
        </p:txBody>
      </p:sp>
    </p:spTree>
    <p:extLst>
      <p:ext uri="{BB962C8B-B14F-4D97-AF65-F5344CB8AC3E}">
        <p14:creationId xmlns:p14="http://schemas.microsoft.com/office/powerpoint/2010/main" val="130458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80" kern="1200" dirty="0">
                <a:solidFill>
                  <a:schemeClr val="tx1"/>
                </a:solidFill>
                <a:effectLst/>
                <a:latin typeface="+mn-lt"/>
                <a:ea typeface="+mn-ea"/>
                <a:cs typeface="+mn-cs"/>
              </a:rPr>
              <a:t>As a member of staff, you are our most important asset, and as an organisation Cardiff &amp; Vale UHB want to develop and nurture engaged and motivated staff with the skills and confidence to live up to our values every day. Cardiff &amp; Vale UHB is a values based organisation and as such has developed staff support around these values, recognising the importance of the behaviour of staff demonstrating the values that have been set.</a:t>
            </a:r>
          </a:p>
          <a:p>
            <a:r>
              <a:rPr lang="en-GB" sz="1680" kern="1200" dirty="0">
                <a:solidFill>
                  <a:schemeClr val="tx1"/>
                </a:solidFill>
                <a:effectLst/>
                <a:latin typeface="+mn-lt"/>
                <a:ea typeface="+mn-ea"/>
                <a:cs typeface="+mn-cs"/>
              </a:rPr>
              <a:t>Values Based Appraisal (Appraisal) is for everyone and is a focussed conversation around development and recordable outcomes for staff. Your appraisal should cover the development you need, the value you bring, and the position(s) that best suit your skills now and into the future.</a:t>
            </a:r>
          </a:p>
          <a:p>
            <a:r>
              <a:rPr lang="en-GB" sz="1680" kern="1200" dirty="0">
                <a:solidFill>
                  <a:schemeClr val="tx1"/>
                </a:solidFill>
                <a:effectLst/>
                <a:latin typeface="+mn-lt"/>
                <a:ea typeface="+mn-ea"/>
                <a:cs typeface="+mn-cs"/>
              </a:rPr>
              <a:t>Conversations about values, behaviours and performance are an important means of communication and should happen at every meeting between managers and staff but the annual Appraisal is designed to reflect on progress over a longer period and map out the future. </a:t>
            </a:r>
          </a:p>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3</a:t>
            </a:fld>
            <a:endParaRPr lang="en-US" dirty="0"/>
          </a:p>
        </p:txBody>
      </p:sp>
    </p:spTree>
    <p:extLst>
      <p:ext uri="{BB962C8B-B14F-4D97-AF65-F5344CB8AC3E}">
        <p14:creationId xmlns:p14="http://schemas.microsoft.com/office/powerpoint/2010/main" val="625646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Why are we moving away from PADR?  Why is there a need?</a:t>
            </a:r>
          </a:p>
        </p:txBody>
      </p:sp>
      <p:sp>
        <p:nvSpPr>
          <p:cNvPr id="4" name="Slide Number Placeholder 3"/>
          <p:cNvSpPr>
            <a:spLocks noGrp="1"/>
          </p:cNvSpPr>
          <p:nvPr>
            <p:ph type="sldNum" sz="quarter" idx="10"/>
          </p:nvPr>
        </p:nvSpPr>
        <p:spPr/>
        <p:txBody>
          <a:bodyPr/>
          <a:lstStyle/>
          <a:p>
            <a:fld id="{353DCC20-A933-A047-8614-9C735AA0E4A5}" type="slidenum">
              <a:rPr lang="en-US" smtClean="0"/>
              <a:pPr/>
              <a:t>4</a:t>
            </a:fld>
            <a:endParaRPr lang="en-US" dirty="0"/>
          </a:p>
        </p:txBody>
      </p:sp>
    </p:spTree>
    <p:extLst>
      <p:ext uri="{BB962C8B-B14F-4D97-AF65-F5344CB8AC3E}">
        <p14:creationId xmlns:p14="http://schemas.microsoft.com/office/powerpoint/2010/main" val="1567849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80" kern="1200" dirty="0">
                <a:solidFill>
                  <a:schemeClr val="tx1"/>
                </a:solidFill>
                <a:effectLst/>
                <a:latin typeface="+mn-lt"/>
                <a:ea typeface="+mn-ea"/>
                <a:cs typeface="+mn-cs"/>
              </a:rPr>
              <a:t>As a member of staff, you are our most important asset, and as an organisation Cardiff &amp; Vale UHB want to develop and nurture engaged and motivated staff with the skills and confidence to live up to our values every day. Cardiff &amp; Vale UHB is a values based organisation and as such has developed staff support around these values, recognising the importance of the behaviour of staff demonstrating the values that have been set.</a:t>
            </a:r>
          </a:p>
          <a:p>
            <a:endParaRPr lang="en-GB" sz="1680" kern="1200" dirty="0">
              <a:solidFill>
                <a:schemeClr val="tx1"/>
              </a:solidFill>
              <a:effectLst/>
              <a:latin typeface="+mn-lt"/>
              <a:ea typeface="+mn-ea"/>
              <a:cs typeface="+mn-cs"/>
            </a:endParaRPr>
          </a:p>
          <a:p>
            <a:r>
              <a:rPr lang="en-GB" sz="1680" kern="1200" dirty="0">
                <a:solidFill>
                  <a:schemeClr val="tx1"/>
                </a:solidFill>
                <a:effectLst/>
                <a:latin typeface="+mn-lt"/>
                <a:ea typeface="+mn-ea"/>
                <a:cs typeface="+mn-cs"/>
              </a:rPr>
              <a:t>Values Based Appraisal (Appraisal) is for everyone and is a focussed conversation around development and recordable outcomes for staff. Your appraisal should cover the development you need, the value you bring, and the position(s) that best suit your skills now and into the future.</a:t>
            </a:r>
          </a:p>
          <a:p>
            <a:endParaRPr lang="en-GB" sz="1680" kern="1200" dirty="0">
              <a:solidFill>
                <a:schemeClr val="tx1"/>
              </a:solidFill>
              <a:effectLst/>
              <a:latin typeface="+mn-lt"/>
              <a:ea typeface="+mn-ea"/>
              <a:cs typeface="+mn-cs"/>
            </a:endParaRPr>
          </a:p>
          <a:p>
            <a:r>
              <a:rPr lang="en-GB" sz="1680" kern="1200" dirty="0">
                <a:solidFill>
                  <a:schemeClr val="tx1"/>
                </a:solidFill>
                <a:effectLst/>
                <a:latin typeface="+mn-lt"/>
                <a:ea typeface="+mn-ea"/>
                <a:cs typeface="+mn-cs"/>
              </a:rPr>
              <a:t>Conversations about values, behaviours and performance are an important means of communication and should happen at every meeting between managers and staff but the annual Appraisal is designed to reflect on progress over a longer period and map out the future. </a:t>
            </a:r>
          </a:p>
          <a:p>
            <a:endParaRPr lang="en-GB" sz="1680" kern="1200" dirty="0">
              <a:solidFill>
                <a:schemeClr val="tx1"/>
              </a:solidFill>
              <a:effectLst/>
              <a:latin typeface="+mn-lt"/>
              <a:ea typeface="+mn-ea"/>
              <a:cs typeface="+mn-cs"/>
            </a:endParaRPr>
          </a:p>
          <a:p>
            <a:r>
              <a:rPr lang="en-GB" sz="1680" kern="1200" dirty="0">
                <a:solidFill>
                  <a:schemeClr val="tx1"/>
                </a:solidFill>
                <a:effectLst/>
                <a:latin typeface="+mn-lt"/>
                <a:ea typeface="+mn-ea"/>
                <a:cs typeface="+mn-cs"/>
              </a:rPr>
              <a:t>The key element to any successful Appraisal in maximising your potential is when you are able to have open and constructive conversation with your manager to discuss; where you are now, where you want to be, and how to be supported to get there.</a:t>
            </a:r>
          </a:p>
          <a:p>
            <a:endParaRPr lang="en-GB" sz="1680" kern="1200" dirty="0">
              <a:solidFill>
                <a:schemeClr val="tx1"/>
              </a:solidFill>
              <a:effectLst/>
              <a:latin typeface="+mn-lt"/>
              <a:ea typeface="+mn-ea"/>
              <a:cs typeface="+mn-cs"/>
            </a:endParaRPr>
          </a:p>
          <a:p>
            <a:r>
              <a:rPr lang="en-GB" sz="1680" kern="1200" dirty="0">
                <a:solidFill>
                  <a:schemeClr val="tx1"/>
                </a:solidFill>
                <a:effectLst/>
                <a:latin typeface="+mn-lt"/>
                <a:ea typeface="+mn-ea"/>
                <a:cs typeface="+mn-cs"/>
              </a:rPr>
              <a:t>Values Based Appraisal is one part of Cardiff &amp; Vale’s Succession Planning Strategy and as such links directly to the organisations vision and strategic objectives. </a:t>
            </a:r>
          </a:p>
          <a:p>
            <a:r>
              <a:rPr lang="en-GB" sz="1680" kern="1200" dirty="0">
                <a:solidFill>
                  <a:schemeClr val="tx1"/>
                </a:solidFill>
                <a:effectLst/>
                <a:latin typeface="+mn-lt"/>
                <a:ea typeface="+mn-ea"/>
                <a:cs typeface="+mn-cs"/>
              </a:rPr>
              <a:t>The formal Appraisal is not ‘in addition’ to management responsibilities – it is a fundamental part of every manager’s responsibility and every staff member is entitled to an annual review.  Appraisal is part of ‘how we do things around here’ with everyone taking personal responsibility for the success of the organisation as a whole, not just individual jobs or areas.</a:t>
            </a:r>
          </a:p>
          <a:p>
            <a:endParaRPr lang="en-GB" sz="168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6</a:t>
            </a:fld>
            <a:endParaRPr lang="en-US" dirty="0"/>
          </a:p>
        </p:txBody>
      </p:sp>
    </p:spTree>
    <p:extLst>
      <p:ext uri="{BB962C8B-B14F-4D97-AF65-F5344CB8AC3E}">
        <p14:creationId xmlns:p14="http://schemas.microsoft.com/office/powerpoint/2010/main" val="3903972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They</a:t>
            </a:r>
            <a:r>
              <a:rPr lang="en-GB" baseline="0" dirty="0"/>
              <a:t> will collect this evidence – you will need to guide them as to who / how / when.</a:t>
            </a:r>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8</a:t>
            </a:fld>
            <a:endParaRPr lang="en-US" dirty="0"/>
          </a:p>
        </p:txBody>
      </p:sp>
    </p:spTree>
    <p:extLst>
      <p:ext uri="{BB962C8B-B14F-4D97-AF65-F5344CB8AC3E}">
        <p14:creationId xmlns:p14="http://schemas.microsoft.com/office/powerpoint/2010/main" val="1767306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GROUPWORK</a:t>
            </a:r>
          </a:p>
        </p:txBody>
      </p:sp>
      <p:sp>
        <p:nvSpPr>
          <p:cNvPr id="4" name="Slide Number Placeholder 3"/>
          <p:cNvSpPr>
            <a:spLocks noGrp="1"/>
          </p:cNvSpPr>
          <p:nvPr>
            <p:ph type="sldNum" sz="quarter" idx="10"/>
          </p:nvPr>
        </p:nvSpPr>
        <p:spPr/>
        <p:txBody>
          <a:bodyPr/>
          <a:lstStyle/>
          <a:p>
            <a:fld id="{353DCC20-A933-A047-8614-9C735AA0E4A5}" type="slidenum">
              <a:rPr lang="en-US" smtClean="0"/>
              <a:pPr/>
              <a:t>11</a:t>
            </a:fld>
            <a:endParaRPr lang="en-US" dirty="0"/>
          </a:p>
        </p:txBody>
      </p:sp>
    </p:spTree>
    <p:extLst>
      <p:ext uri="{BB962C8B-B14F-4D97-AF65-F5344CB8AC3E}">
        <p14:creationId xmlns:p14="http://schemas.microsoft.com/office/powerpoint/2010/main" val="2702852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80" kern="1200" dirty="0">
                <a:solidFill>
                  <a:schemeClr val="tx1"/>
                </a:solidFill>
                <a:effectLst/>
                <a:latin typeface="+mn-lt"/>
                <a:ea typeface="+mn-ea"/>
                <a:cs typeface="+mn-cs"/>
              </a:rPr>
              <a:t>Getting feedback isn’t always easy but it is worthwhile.  Clearly, the thought of requesting feedback on your work can be scary. After all, constructive criticism can be hard to accept, especially when you’ve done your best. Just remember, good feedback is what will help you improve your performance and enhance your skills. </a:t>
            </a:r>
          </a:p>
          <a:p>
            <a:pPr lvl="0"/>
            <a:endParaRPr lang="en-GB" sz="1680" kern="1200" dirty="0">
              <a:solidFill>
                <a:schemeClr val="tx1"/>
              </a:solidFill>
              <a:effectLst/>
              <a:latin typeface="+mn-lt"/>
              <a:ea typeface="+mn-ea"/>
              <a:cs typeface="+mn-cs"/>
            </a:endParaRPr>
          </a:p>
          <a:p>
            <a:pPr lvl="0"/>
            <a:r>
              <a:rPr lang="en-GB" sz="1680" kern="1200" dirty="0">
                <a:solidFill>
                  <a:schemeClr val="tx1"/>
                </a:solidFill>
                <a:effectLst/>
                <a:latin typeface="+mn-lt"/>
                <a:ea typeface="+mn-ea"/>
                <a:cs typeface="+mn-cs"/>
              </a:rPr>
              <a:t>Ask colleagues</a:t>
            </a:r>
          </a:p>
          <a:p>
            <a:r>
              <a:rPr lang="en-GB" sz="1680" kern="1200" dirty="0">
                <a:solidFill>
                  <a:schemeClr val="tx1"/>
                </a:solidFill>
                <a:effectLst/>
                <a:latin typeface="+mn-lt"/>
                <a:ea typeface="+mn-ea"/>
                <a:cs typeface="+mn-cs"/>
              </a:rPr>
              <a:t>Asking colleagues for feedback means you get a wider picture of yourself – not just what your manager sees. Asking each person for constructive criticism on specific things will allow you to form a good overview of your behaviours and performance. Be brave and don’t just ask those who you know will say nice things. Compare your self-assessment with their comments.</a:t>
            </a:r>
          </a:p>
          <a:p>
            <a:pPr lvl="0"/>
            <a:endParaRPr lang="en-GB" sz="1680" kern="1200" dirty="0">
              <a:solidFill>
                <a:schemeClr val="tx1"/>
              </a:solidFill>
              <a:effectLst/>
              <a:latin typeface="+mn-lt"/>
              <a:ea typeface="+mn-ea"/>
              <a:cs typeface="+mn-cs"/>
            </a:endParaRPr>
          </a:p>
          <a:p>
            <a:pPr lvl="0"/>
            <a:r>
              <a:rPr lang="en-GB" sz="1680" kern="1200" dirty="0">
                <a:solidFill>
                  <a:schemeClr val="tx1"/>
                </a:solidFill>
                <a:effectLst/>
                <a:latin typeface="+mn-lt"/>
                <a:ea typeface="+mn-ea"/>
                <a:cs typeface="+mn-cs"/>
              </a:rPr>
              <a:t>Ask straight away</a:t>
            </a:r>
          </a:p>
          <a:p>
            <a:r>
              <a:rPr lang="en-GB" sz="1680" kern="1200" dirty="0">
                <a:solidFill>
                  <a:schemeClr val="tx1"/>
                </a:solidFill>
                <a:effectLst/>
                <a:latin typeface="+mn-lt"/>
                <a:ea typeface="+mn-ea"/>
                <a:cs typeface="+mn-cs"/>
              </a:rPr>
              <a:t>It’s good to speak to people about your work while it’s still fresh in their minds, not just when your appraisal is due. That way, they’ll be in a better position to remember what you’re talking about without having to go back and review it again. The easier you make it for them to help you, the more useful the feedback will be.</a:t>
            </a:r>
          </a:p>
          <a:p>
            <a:pPr lvl="0"/>
            <a:endParaRPr lang="en-GB" sz="1680" kern="1200" dirty="0">
              <a:solidFill>
                <a:schemeClr val="tx1"/>
              </a:solidFill>
              <a:effectLst/>
              <a:latin typeface="+mn-lt"/>
              <a:ea typeface="+mn-ea"/>
              <a:cs typeface="+mn-cs"/>
            </a:endParaRPr>
          </a:p>
          <a:p>
            <a:pPr lvl="0"/>
            <a:r>
              <a:rPr lang="en-GB" sz="1680" kern="1200" dirty="0">
                <a:solidFill>
                  <a:schemeClr val="tx1"/>
                </a:solidFill>
                <a:effectLst/>
                <a:latin typeface="+mn-lt"/>
                <a:ea typeface="+mn-ea"/>
                <a:cs typeface="+mn-cs"/>
              </a:rPr>
              <a:t>Consider what’s been said</a:t>
            </a:r>
          </a:p>
          <a:p>
            <a:r>
              <a:rPr lang="en-GB" sz="1680" kern="1200" dirty="0">
                <a:solidFill>
                  <a:schemeClr val="tx1"/>
                </a:solidFill>
                <a:effectLst/>
                <a:latin typeface="+mn-lt"/>
                <a:ea typeface="+mn-ea"/>
                <a:cs typeface="+mn-cs"/>
              </a:rPr>
              <a:t>Think about the feedback you’ve received and ask yourself if there is any truth in it. Even if you were amazing, you will want to think about how you can repeat that.  While it’s great to receive positive feedback, you’re more likely to learn from feedback that shows you where you can improve. Concentrate on the message, not the way it’s being said or who’s saying it. Some people have a more tactful way of expressing themselves than others, but they’re not the only ones with useful feedback. Always thank the person and say you’ll take his or her feedback under consideration.</a:t>
            </a:r>
          </a:p>
          <a:p>
            <a:pPr lvl="0"/>
            <a:endParaRPr lang="en-GB" sz="1680" kern="1200" dirty="0">
              <a:solidFill>
                <a:schemeClr val="tx1"/>
              </a:solidFill>
              <a:effectLst/>
              <a:latin typeface="+mn-lt"/>
              <a:ea typeface="+mn-ea"/>
              <a:cs typeface="+mn-cs"/>
            </a:endParaRPr>
          </a:p>
          <a:p>
            <a:pPr lvl="0"/>
            <a:r>
              <a:rPr lang="en-GB" sz="1680" kern="1200" dirty="0">
                <a:solidFill>
                  <a:schemeClr val="tx1"/>
                </a:solidFill>
                <a:effectLst/>
                <a:latin typeface="+mn-lt"/>
                <a:ea typeface="+mn-ea"/>
                <a:cs typeface="+mn-cs"/>
              </a:rPr>
              <a:t>Take what you need to your appraisal</a:t>
            </a:r>
          </a:p>
          <a:p>
            <a:r>
              <a:rPr lang="en-GB" sz="1680" kern="1200" dirty="0">
                <a:solidFill>
                  <a:schemeClr val="tx1"/>
                </a:solidFill>
                <a:effectLst/>
                <a:latin typeface="+mn-lt"/>
                <a:ea typeface="+mn-ea"/>
                <a:cs typeface="+mn-cs"/>
              </a:rPr>
              <a:t>The more feedback you get, the more useful it will be. Start with one or two people and get more as you gain confidence. Your manager will be eager to hear about how you’ve used your feedback to improve through the year.  Even if it’s negative, they are there to support you and help you discover how to improve.  Ask them for help during the discussion.</a:t>
            </a:r>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12</a:t>
            </a:fld>
            <a:endParaRPr lang="en-US" dirty="0"/>
          </a:p>
        </p:txBody>
      </p:sp>
    </p:spTree>
    <p:extLst>
      <p:ext uri="{BB962C8B-B14F-4D97-AF65-F5344CB8AC3E}">
        <p14:creationId xmlns:p14="http://schemas.microsoft.com/office/powerpoint/2010/main" val="1609048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53DCC20-A933-A047-8614-9C735AA0E4A5}" type="slidenum">
              <a:rPr lang="en-US" smtClean="0"/>
              <a:pPr/>
              <a:t>13</a:t>
            </a:fld>
            <a:endParaRPr lang="en-US" dirty="0"/>
          </a:p>
        </p:txBody>
      </p:sp>
    </p:spTree>
    <p:extLst>
      <p:ext uri="{BB962C8B-B14F-4D97-AF65-F5344CB8AC3E}">
        <p14:creationId xmlns:p14="http://schemas.microsoft.com/office/powerpoint/2010/main" val="2642351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2982596"/>
            <a:ext cx="10881360" cy="2058035"/>
          </a:xfrm>
        </p:spPr>
        <p:txBody>
          <a:bodyPr/>
          <a:lstStyle/>
          <a:p>
            <a:r>
              <a:rPr lang="en-GB"/>
              <a:t>Click to edit Master title style</a:t>
            </a:r>
            <a:endParaRPr lang="en-US"/>
          </a:p>
        </p:txBody>
      </p:sp>
      <p:sp>
        <p:nvSpPr>
          <p:cNvPr id="3" name="Subtitle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753C940-5D77-E84B-9D24-C7110C4028BB}" type="datetimeFigureOut">
              <a:rPr lang="en-US"/>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3028787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753C940-5D77-E84B-9D24-C7110C4028BB}" type="datetimeFigureOut">
              <a:rPr lang="en-US"/>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3422621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1160" y="384494"/>
            <a:ext cx="2880360" cy="819213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40080" y="384494"/>
            <a:ext cx="8427720" cy="819213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753C940-5D77-E84B-9D24-C7110C4028BB}" type="datetimeFigureOut">
              <a:rPr lang="en-US"/>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368535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lang="en-US" sz="6160" b="1" kern="1200" dirty="0">
                <a:solidFill>
                  <a:srgbClr val="0070C0"/>
                </a:solidFill>
                <a:latin typeface="+mn-lt"/>
                <a:ea typeface="+mn-ea"/>
                <a:cs typeface="+mn-cs"/>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600"/>
              </a:spcBef>
              <a:spcAft>
                <a:spcPts val="1200"/>
              </a:spcAft>
              <a:defRPr/>
            </a:lvl1pPr>
            <a:lvl2pPr>
              <a:lnSpc>
                <a:spcPct val="100000"/>
              </a:lnSpc>
              <a:spcBef>
                <a:spcPts val="600"/>
              </a:spcBef>
              <a:spcAft>
                <a:spcPts val="600"/>
              </a:spcAft>
              <a:defRPr/>
            </a:lvl2pPr>
            <a:lvl3pPr>
              <a:lnSpc>
                <a:spcPct val="100000"/>
              </a:lnSpc>
              <a:spcBef>
                <a:spcPts val="400"/>
              </a:spcBef>
              <a:spcAft>
                <a:spcPts val="400"/>
              </a:spcAft>
              <a:defRPr/>
            </a:lvl3pPr>
            <a:lvl4pPr>
              <a:lnSpc>
                <a:spcPct val="100000"/>
              </a:lnSpc>
              <a:spcBef>
                <a:spcPts val="400"/>
              </a:spcBef>
              <a:spcAft>
                <a:spcPts val="400"/>
              </a:spcAft>
              <a:defRPr/>
            </a:lvl4pPr>
            <a:lvl5pPr>
              <a:lnSpc>
                <a:spcPct val="100000"/>
              </a:lnSpc>
              <a:spcBef>
                <a:spcPts val="400"/>
              </a:spcBef>
              <a:spcAft>
                <a:spcPts val="4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7753C940-5D77-E84B-9D24-C7110C4028BB}" type="datetimeFigureOut">
              <a:rPr lang="en-US"/>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430804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661"/>
            <a:ext cx="10881360" cy="1906905"/>
          </a:xfrm>
        </p:spPr>
        <p:txBody>
          <a:bodyPr anchor="t"/>
          <a:lstStyle>
            <a:lvl1pPr algn="l">
              <a:defRPr sz="5600" b="1" cap="all"/>
            </a:lvl1pPr>
          </a:lstStyle>
          <a:p>
            <a:r>
              <a:rPr lang="en-GB"/>
              <a:t>Click to edit Master title style</a:t>
            </a:r>
            <a:endParaRPr lang="en-US"/>
          </a:p>
        </p:txBody>
      </p:sp>
      <p:sp>
        <p:nvSpPr>
          <p:cNvPr id="3" name="Text Placeholder 2"/>
          <p:cNvSpPr>
            <a:spLocks noGrp="1"/>
          </p:cNvSpPr>
          <p:nvPr>
            <p:ph type="body" idx="1"/>
          </p:nvPr>
        </p:nvSpPr>
        <p:spPr>
          <a:xfrm>
            <a:off x="1011238" y="4069399"/>
            <a:ext cx="10881360" cy="2100262"/>
          </a:xfrm>
        </p:spPr>
        <p:txBody>
          <a:bodyPr anchor="b"/>
          <a:lstStyle>
            <a:lvl1pPr marL="0" indent="0">
              <a:buNone/>
              <a:defRPr sz="2800">
                <a:solidFill>
                  <a:schemeClr val="tx1">
                    <a:tint val="75000"/>
                  </a:schemeClr>
                </a:solidFill>
              </a:defRPr>
            </a:lvl1pPr>
            <a:lvl2pPr marL="640080" indent="0">
              <a:buNone/>
              <a:defRPr sz="2520">
                <a:solidFill>
                  <a:schemeClr val="tx1">
                    <a:tint val="75000"/>
                  </a:schemeClr>
                </a:solidFill>
              </a:defRPr>
            </a:lvl2pPr>
            <a:lvl3pPr marL="1280160" indent="0">
              <a:buNone/>
              <a:defRPr sz="2240">
                <a:solidFill>
                  <a:schemeClr val="tx1">
                    <a:tint val="75000"/>
                  </a:schemeClr>
                </a:solidFill>
              </a:defRPr>
            </a:lvl3pPr>
            <a:lvl4pPr marL="1920240" indent="0">
              <a:buNone/>
              <a:defRPr sz="1960">
                <a:solidFill>
                  <a:schemeClr val="tx1">
                    <a:tint val="75000"/>
                  </a:schemeClr>
                </a:solidFill>
              </a:defRPr>
            </a:lvl4pPr>
            <a:lvl5pPr marL="2560320" indent="0">
              <a:buNone/>
              <a:defRPr sz="1960">
                <a:solidFill>
                  <a:schemeClr val="tx1">
                    <a:tint val="75000"/>
                  </a:schemeClr>
                </a:solidFill>
              </a:defRPr>
            </a:lvl5pPr>
            <a:lvl6pPr marL="3200400" indent="0">
              <a:buNone/>
              <a:defRPr sz="1960">
                <a:solidFill>
                  <a:schemeClr val="tx1">
                    <a:tint val="75000"/>
                  </a:schemeClr>
                </a:solidFill>
              </a:defRPr>
            </a:lvl6pPr>
            <a:lvl7pPr marL="3840480" indent="0">
              <a:buNone/>
              <a:defRPr sz="1960">
                <a:solidFill>
                  <a:schemeClr val="tx1">
                    <a:tint val="75000"/>
                  </a:schemeClr>
                </a:solidFill>
              </a:defRPr>
            </a:lvl7pPr>
            <a:lvl8pPr marL="4480560" indent="0">
              <a:buNone/>
              <a:defRPr sz="1960">
                <a:solidFill>
                  <a:schemeClr val="tx1">
                    <a:tint val="75000"/>
                  </a:schemeClr>
                </a:solidFill>
              </a:defRPr>
            </a:lvl8pPr>
            <a:lvl9pPr marL="5120640" indent="0">
              <a:buNone/>
              <a:defRPr sz="196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753C940-5D77-E84B-9D24-C7110C4028BB}" type="datetimeFigureOut">
              <a:rPr lang="en-US"/>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2295234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lang="en-US" sz="6160" b="1" kern="1200" dirty="0">
                <a:solidFill>
                  <a:srgbClr val="0070C0"/>
                </a:solidFill>
                <a:latin typeface="+mn-lt"/>
                <a:ea typeface="+mn-ea"/>
                <a:cs typeface="+mn-cs"/>
              </a:defRPr>
            </a:lvl1pPr>
          </a:lstStyle>
          <a:p>
            <a:r>
              <a:rPr lang="en-GB" dirty="0"/>
              <a:t>Click to edit Master title style</a:t>
            </a:r>
            <a:endParaRPr lang="en-US" dirty="0"/>
          </a:p>
        </p:txBody>
      </p:sp>
      <p:sp>
        <p:nvSpPr>
          <p:cNvPr id="3" name="Content Placeholder 2"/>
          <p:cNvSpPr>
            <a:spLocks noGrp="1"/>
          </p:cNvSpPr>
          <p:nvPr>
            <p:ph sz="half" idx="1"/>
          </p:nvPr>
        </p:nvSpPr>
        <p:spPr>
          <a:xfrm>
            <a:off x="640080" y="2240281"/>
            <a:ext cx="5654040" cy="6336348"/>
          </a:xfrm>
        </p:spPr>
        <p:txBody>
          <a:bodyPr/>
          <a:lstStyle>
            <a:lvl1pPr>
              <a:defRPr sz="3920"/>
            </a:lvl1pPr>
            <a:lvl2pPr>
              <a:defRPr sz="3360"/>
            </a:lvl2pPr>
            <a:lvl3pPr>
              <a:defRPr sz="2800"/>
            </a:lvl3pPr>
            <a:lvl4pPr>
              <a:defRPr sz="2520"/>
            </a:lvl4pPr>
            <a:lvl5pPr>
              <a:defRPr sz="2520"/>
            </a:lvl5pPr>
            <a:lvl6pPr>
              <a:defRPr sz="2520"/>
            </a:lvl6pPr>
            <a:lvl7pPr>
              <a:defRPr sz="2520"/>
            </a:lvl7pPr>
            <a:lvl8pPr>
              <a:defRPr sz="2520"/>
            </a:lvl8pPr>
            <a:lvl9pPr>
              <a:defRPr sz="252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507480" y="2240281"/>
            <a:ext cx="5654040" cy="6336348"/>
          </a:xfrm>
        </p:spPr>
        <p:txBody>
          <a:bodyPr/>
          <a:lstStyle>
            <a:lvl1pPr>
              <a:defRPr sz="3920"/>
            </a:lvl1pPr>
            <a:lvl2pPr>
              <a:defRPr sz="3360"/>
            </a:lvl2pPr>
            <a:lvl3pPr>
              <a:defRPr sz="2800"/>
            </a:lvl3pPr>
            <a:lvl4pPr>
              <a:defRPr sz="2520"/>
            </a:lvl4pPr>
            <a:lvl5pPr>
              <a:defRPr sz="2520"/>
            </a:lvl5pPr>
            <a:lvl6pPr>
              <a:defRPr sz="2520"/>
            </a:lvl6pPr>
            <a:lvl7pPr>
              <a:defRPr sz="2520"/>
            </a:lvl7pPr>
            <a:lvl8pPr>
              <a:defRPr sz="2520"/>
            </a:lvl8pPr>
            <a:lvl9pPr>
              <a:defRPr sz="252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753C940-5D77-E84B-9D24-C7110C4028BB}" type="datetimeFigureOut">
              <a:rPr lang="en-US"/>
              <a:pPr/>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2597191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lang="en-US" sz="6160" b="1" kern="1200" dirty="0">
                <a:solidFill>
                  <a:srgbClr val="0070C0"/>
                </a:solidFill>
                <a:latin typeface="+mn-lt"/>
                <a:ea typeface="+mn-ea"/>
                <a:cs typeface="+mn-cs"/>
              </a:defRPr>
            </a:lvl1pPr>
          </a:lstStyle>
          <a:p>
            <a:r>
              <a:rPr lang="en-GB" dirty="0"/>
              <a:t>Click to edit Master title style</a:t>
            </a:r>
            <a:endParaRPr lang="en-US" dirty="0"/>
          </a:p>
        </p:txBody>
      </p:sp>
      <p:sp>
        <p:nvSpPr>
          <p:cNvPr id="3" name="Text Placeholder 2"/>
          <p:cNvSpPr>
            <a:spLocks noGrp="1"/>
          </p:cNvSpPr>
          <p:nvPr>
            <p:ph type="body" idx="1"/>
          </p:nvPr>
        </p:nvSpPr>
        <p:spPr>
          <a:xfrm>
            <a:off x="640080" y="2149158"/>
            <a:ext cx="5656263" cy="895667"/>
          </a:xfrm>
        </p:spPr>
        <p:txBody>
          <a:bodyPr anchor="ctr">
            <a:noAutofit/>
          </a:bodyPr>
          <a:lstStyle>
            <a:lvl1pPr marL="0" indent="0" algn="ctr">
              <a:buNone/>
              <a:defRPr lang="en-GB" sz="2800" b="1" kern="1200" dirty="0">
                <a:solidFill>
                  <a:srgbClr val="0070C0"/>
                </a:solidFill>
                <a:latin typeface="+mn-lt"/>
                <a:ea typeface="+mn-ea"/>
                <a:cs typeface="+mn-cs"/>
              </a:defRPr>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GB" dirty="0"/>
              <a:t>Click to edit Master text styles</a:t>
            </a:r>
          </a:p>
        </p:txBody>
      </p:sp>
      <p:sp>
        <p:nvSpPr>
          <p:cNvPr id="4" name="Content Placeholder 3"/>
          <p:cNvSpPr>
            <a:spLocks noGrp="1"/>
          </p:cNvSpPr>
          <p:nvPr>
            <p:ph sz="half" idx="2"/>
          </p:nvPr>
        </p:nvSpPr>
        <p:spPr>
          <a:xfrm>
            <a:off x="640080" y="3044825"/>
            <a:ext cx="5656263" cy="5531803"/>
          </a:xfrm>
        </p:spPr>
        <p:txBody>
          <a:bodyPr/>
          <a:lstStyle>
            <a:lvl1pPr>
              <a:defRPr sz="3360"/>
            </a:lvl1pPr>
            <a:lvl2pPr>
              <a:defRPr sz="2800"/>
            </a:lvl2pPr>
            <a:lvl3pPr>
              <a:defRPr sz="2520"/>
            </a:lvl3pPr>
            <a:lvl4pPr>
              <a:defRPr sz="2240"/>
            </a:lvl4pPr>
            <a:lvl5pPr>
              <a:defRPr sz="2240"/>
            </a:lvl5pPr>
            <a:lvl6pPr>
              <a:defRPr sz="2240"/>
            </a:lvl6pPr>
            <a:lvl7pPr>
              <a:defRPr sz="2240"/>
            </a:lvl7pPr>
            <a:lvl8pPr>
              <a:defRPr sz="2240"/>
            </a:lvl8pPr>
            <a:lvl9pPr>
              <a:defRPr sz="224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hasCustomPrompt="1"/>
          </p:nvPr>
        </p:nvSpPr>
        <p:spPr>
          <a:xfrm>
            <a:off x="6503036" y="2149158"/>
            <a:ext cx="5658485" cy="895667"/>
          </a:xfrm>
        </p:spPr>
        <p:txBody>
          <a:bodyPr anchor="ctr">
            <a:normAutofit/>
          </a:bodyPr>
          <a:lstStyle>
            <a:lvl1pPr marL="0" indent="0" algn="ctr">
              <a:buNone/>
              <a:defRPr lang="en-GB" sz="2800" b="1" kern="1200" dirty="0">
                <a:solidFill>
                  <a:srgbClr val="0070C0"/>
                </a:solidFill>
                <a:latin typeface="+mn-lt"/>
                <a:ea typeface="+mn-ea"/>
                <a:cs typeface="+mn-cs"/>
              </a:defRPr>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marL="0" lvl="0" indent="0" algn="l" defTabSz="640080" rtl="0" eaLnBrk="1" latinLnBrk="0" hangingPunct="1">
              <a:lnSpc>
                <a:spcPct val="114000"/>
              </a:lnSpc>
              <a:spcBef>
                <a:spcPts val="840"/>
              </a:spcBef>
              <a:spcAft>
                <a:spcPts val="1680"/>
              </a:spcAft>
              <a:buFont typeface="Arial"/>
              <a:buNone/>
            </a:pPr>
            <a:r>
              <a:rPr lang="en-GB" dirty="0"/>
              <a:t>        Click to edit Master text styles</a:t>
            </a:r>
          </a:p>
        </p:txBody>
      </p:sp>
      <p:sp>
        <p:nvSpPr>
          <p:cNvPr id="6" name="Content Placeholder 5"/>
          <p:cNvSpPr>
            <a:spLocks noGrp="1"/>
          </p:cNvSpPr>
          <p:nvPr>
            <p:ph sz="quarter" idx="4"/>
          </p:nvPr>
        </p:nvSpPr>
        <p:spPr>
          <a:xfrm>
            <a:off x="6503036" y="3044825"/>
            <a:ext cx="5658485" cy="5531803"/>
          </a:xfrm>
        </p:spPr>
        <p:txBody>
          <a:bodyPr/>
          <a:lstStyle>
            <a:lvl1pPr>
              <a:defRPr sz="3360"/>
            </a:lvl1pPr>
            <a:lvl2pPr>
              <a:defRPr sz="2800"/>
            </a:lvl2pPr>
            <a:lvl3pPr>
              <a:defRPr sz="2520"/>
            </a:lvl3pPr>
            <a:lvl4pPr>
              <a:defRPr sz="2240"/>
            </a:lvl4pPr>
            <a:lvl5pPr>
              <a:defRPr sz="2240"/>
            </a:lvl5pPr>
            <a:lvl6pPr>
              <a:defRPr sz="2240"/>
            </a:lvl6pPr>
            <a:lvl7pPr>
              <a:defRPr sz="2240"/>
            </a:lvl7pPr>
            <a:lvl8pPr>
              <a:defRPr sz="2240"/>
            </a:lvl8pPr>
            <a:lvl9pPr>
              <a:defRPr sz="224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Date Placeholder 6"/>
          <p:cNvSpPr>
            <a:spLocks noGrp="1"/>
          </p:cNvSpPr>
          <p:nvPr>
            <p:ph type="dt" sz="half" idx="10"/>
          </p:nvPr>
        </p:nvSpPr>
        <p:spPr/>
        <p:txBody>
          <a:bodyPr/>
          <a:lstStyle/>
          <a:p>
            <a:fld id="{7753C940-5D77-E84B-9D24-C7110C4028BB}" type="datetimeFigureOut">
              <a:rPr lang="en-US"/>
              <a:pPr/>
              <a:t>3/11/2020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2627841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lang="en-US" sz="6160" b="1" kern="1200" dirty="0">
                <a:solidFill>
                  <a:srgbClr val="0070C0"/>
                </a:solidFill>
                <a:latin typeface="+mn-lt"/>
                <a:ea typeface="+mn-ea"/>
                <a:cs typeface="+mn-cs"/>
              </a:defRPr>
            </a:lvl1pPr>
          </a:lstStyle>
          <a:p>
            <a:r>
              <a:rPr lang="en-GB" dirty="0"/>
              <a:t>Click to edit Master title style</a:t>
            </a:r>
            <a:endParaRPr lang="en-US" dirty="0"/>
          </a:p>
        </p:txBody>
      </p:sp>
      <p:sp>
        <p:nvSpPr>
          <p:cNvPr id="3" name="Date Placeholder 2"/>
          <p:cNvSpPr>
            <a:spLocks noGrp="1"/>
          </p:cNvSpPr>
          <p:nvPr>
            <p:ph type="dt" sz="half" idx="10"/>
          </p:nvPr>
        </p:nvSpPr>
        <p:spPr/>
        <p:txBody>
          <a:bodyPr/>
          <a:lstStyle/>
          <a:p>
            <a:fld id="{7753C940-5D77-E84B-9D24-C7110C4028BB}" type="datetimeFigureOut">
              <a:rPr lang="en-US"/>
              <a:pPr/>
              <a:t>3/11/2020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1129117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3C940-5D77-E84B-9D24-C7110C4028BB}" type="datetimeFigureOut">
              <a:rPr lang="en-US"/>
              <a:pPr/>
              <a:t>3/11/2020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1658728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0081" y="382270"/>
            <a:ext cx="4211638" cy="1626870"/>
          </a:xfrm>
        </p:spPr>
        <p:txBody>
          <a:bodyPr anchor="b"/>
          <a:lstStyle>
            <a:lvl1pPr algn="l">
              <a:defRPr sz="2800" b="1"/>
            </a:lvl1pPr>
          </a:lstStyle>
          <a:p>
            <a:r>
              <a:rPr lang="en-GB"/>
              <a:t>Click to edit Master title style</a:t>
            </a:r>
            <a:endParaRPr lang="en-US"/>
          </a:p>
        </p:txBody>
      </p:sp>
      <p:sp>
        <p:nvSpPr>
          <p:cNvPr id="3" name="Content Placeholder 2"/>
          <p:cNvSpPr>
            <a:spLocks noGrp="1"/>
          </p:cNvSpPr>
          <p:nvPr>
            <p:ph idx="1"/>
          </p:nvPr>
        </p:nvSpPr>
        <p:spPr>
          <a:xfrm>
            <a:off x="5005070" y="382271"/>
            <a:ext cx="7156450" cy="8194358"/>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40081" y="2009141"/>
            <a:ext cx="4211638" cy="6567488"/>
          </a:xfrm>
        </p:spPr>
        <p:txBody>
          <a:bodyPr/>
          <a:lstStyle>
            <a:lvl1pPr marL="0" indent="0">
              <a:buNone/>
              <a:defRPr sz="1960"/>
            </a:lvl1pPr>
            <a:lvl2pPr marL="640080" indent="0">
              <a:buNone/>
              <a:defRPr sz="1680"/>
            </a:lvl2pPr>
            <a:lvl3pPr marL="1280160" indent="0">
              <a:buNone/>
              <a:defRPr sz="1400"/>
            </a:lvl3pPr>
            <a:lvl4pPr marL="1920240" indent="0">
              <a:buNone/>
              <a:defRPr sz="1260"/>
            </a:lvl4pPr>
            <a:lvl5pPr marL="2560320" indent="0">
              <a:buNone/>
              <a:defRPr sz="1260"/>
            </a:lvl5pPr>
            <a:lvl6pPr marL="3200400" indent="0">
              <a:buNone/>
              <a:defRPr sz="1260"/>
            </a:lvl6pPr>
            <a:lvl7pPr marL="3840480" indent="0">
              <a:buNone/>
              <a:defRPr sz="1260"/>
            </a:lvl7pPr>
            <a:lvl8pPr marL="4480560" indent="0">
              <a:buNone/>
              <a:defRPr sz="1260"/>
            </a:lvl8pPr>
            <a:lvl9pPr marL="5120640" indent="0">
              <a:buNone/>
              <a:defRPr sz="1260"/>
            </a:lvl9pPr>
          </a:lstStyle>
          <a:p>
            <a:pPr lvl="0"/>
            <a:r>
              <a:rPr lang="en-GB"/>
              <a:t>Click to edit Master text styles</a:t>
            </a:r>
          </a:p>
        </p:txBody>
      </p:sp>
      <p:sp>
        <p:nvSpPr>
          <p:cNvPr id="5" name="Date Placeholder 4"/>
          <p:cNvSpPr>
            <a:spLocks noGrp="1"/>
          </p:cNvSpPr>
          <p:nvPr>
            <p:ph type="dt" sz="half" idx="10"/>
          </p:nvPr>
        </p:nvSpPr>
        <p:spPr/>
        <p:txBody>
          <a:bodyPr/>
          <a:lstStyle/>
          <a:p>
            <a:fld id="{7753C940-5D77-E84B-9D24-C7110C4028BB}" type="datetimeFigureOut">
              <a:rPr lang="en-US"/>
              <a:pPr/>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42926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203" y="6720840"/>
            <a:ext cx="7680960" cy="793433"/>
          </a:xfrm>
        </p:spPr>
        <p:txBody>
          <a:bodyPr anchor="b"/>
          <a:lstStyle>
            <a:lvl1pPr algn="l">
              <a:defRPr sz="2800" b="1"/>
            </a:lvl1pPr>
          </a:lstStyle>
          <a:p>
            <a:r>
              <a:rPr lang="en-GB"/>
              <a:t>Click to edit Master title style</a:t>
            </a:r>
            <a:endParaRPr lang="en-US"/>
          </a:p>
        </p:txBody>
      </p:sp>
      <p:sp>
        <p:nvSpPr>
          <p:cNvPr id="3" name="Picture Placeholder 2"/>
          <p:cNvSpPr>
            <a:spLocks noGrp="1"/>
          </p:cNvSpPr>
          <p:nvPr>
            <p:ph type="pic" idx="1"/>
          </p:nvPr>
        </p:nvSpPr>
        <p:spPr>
          <a:xfrm>
            <a:off x="2509203" y="857885"/>
            <a:ext cx="7680960" cy="5760720"/>
          </a:xfrm>
        </p:spPr>
        <p:txBody>
          <a:bodyPr/>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en-US" dirty="0"/>
          </a:p>
        </p:txBody>
      </p:sp>
      <p:sp>
        <p:nvSpPr>
          <p:cNvPr id="4" name="Text Placeholder 3"/>
          <p:cNvSpPr>
            <a:spLocks noGrp="1"/>
          </p:cNvSpPr>
          <p:nvPr>
            <p:ph type="body" sz="half" idx="2"/>
          </p:nvPr>
        </p:nvSpPr>
        <p:spPr>
          <a:xfrm>
            <a:off x="2509203" y="7514273"/>
            <a:ext cx="7680960" cy="1126807"/>
          </a:xfrm>
        </p:spPr>
        <p:txBody>
          <a:bodyPr/>
          <a:lstStyle>
            <a:lvl1pPr marL="0" indent="0">
              <a:buNone/>
              <a:defRPr sz="1960"/>
            </a:lvl1pPr>
            <a:lvl2pPr marL="640080" indent="0">
              <a:buNone/>
              <a:defRPr sz="1680"/>
            </a:lvl2pPr>
            <a:lvl3pPr marL="1280160" indent="0">
              <a:buNone/>
              <a:defRPr sz="1400"/>
            </a:lvl3pPr>
            <a:lvl4pPr marL="1920240" indent="0">
              <a:buNone/>
              <a:defRPr sz="1260"/>
            </a:lvl4pPr>
            <a:lvl5pPr marL="2560320" indent="0">
              <a:buNone/>
              <a:defRPr sz="1260"/>
            </a:lvl5pPr>
            <a:lvl6pPr marL="3200400" indent="0">
              <a:buNone/>
              <a:defRPr sz="1260"/>
            </a:lvl6pPr>
            <a:lvl7pPr marL="3840480" indent="0">
              <a:buNone/>
              <a:defRPr sz="1260"/>
            </a:lvl7pPr>
            <a:lvl8pPr marL="4480560" indent="0">
              <a:buNone/>
              <a:defRPr sz="1260"/>
            </a:lvl8pPr>
            <a:lvl9pPr marL="5120640" indent="0">
              <a:buNone/>
              <a:defRPr sz="1260"/>
            </a:lvl9pPr>
          </a:lstStyle>
          <a:p>
            <a:pPr lvl="0"/>
            <a:r>
              <a:rPr lang="en-GB"/>
              <a:t>Click to edit Master text styles</a:t>
            </a:r>
          </a:p>
        </p:txBody>
      </p:sp>
      <p:sp>
        <p:nvSpPr>
          <p:cNvPr id="5" name="Date Placeholder 4"/>
          <p:cNvSpPr>
            <a:spLocks noGrp="1"/>
          </p:cNvSpPr>
          <p:nvPr>
            <p:ph type="dt" sz="half" idx="10"/>
          </p:nvPr>
        </p:nvSpPr>
        <p:spPr/>
        <p:txBody>
          <a:bodyPr/>
          <a:lstStyle/>
          <a:p>
            <a:fld id="{7753C940-5D77-E84B-9D24-C7110C4028BB}" type="datetimeFigureOut">
              <a:rPr lang="en-US"/>
              <a:pPr/>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948567-9021-CD4F-BB3B-E3132DB3A8BC}" type="slidenum">
              <a:rPr/>
              <a:pPr/>
              <a:t>‹#›</a:t>
            </a:fld>
            <a:endParaRPr lang="en-US" dirty="0"/>
          </a:p>
        </p:txBody>
      </p:sp>
    </p:spTree>
    <p:extLst>
      <p:ext uri="{BB962C8B-B14F-4D97-AF65-F5344CB8AC3E}">
        <p14:creationId xmlns:p14="http://schemas.microsoft.com/office/powerpoint/2010/main" val="1835124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384493"/>
            <a:ext cx="11521440" cy="1600200"/>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640080" y="2240281"/>
            <a:ext cx="11521440" cy="633634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640080" y="8898891"/>
            <a:ext cx="298704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7753C940-5D77-E84B-9D24-C7110C4028BB}" type="datetimeFigureOut">
              <a:rPr lang="en-US"/>
              <a:pPr/>
              <a:t>3/11/2020</a:t>
            </a:fld>
            <a:endParaRPr lang="en-US" dirty="0"/>
          </a:p>
        </p:txBody>
      </p:sp>
      <p:sp>
        <p:nvSpPr>
          <p:cNvPr id="5" name="Footer Placeholder 4"/>
          <p:cNvSpPr>
            <a:spLocks noGrp="1"/>
          </p:cNvSpPr>
          <p:nvPr>
            <p:ph type="ftr" sz="quarter" idx="3"/>
          </p:nvPr>
        </p:nvSpPr>
        <p:spPr>
          <a:xfrm>
            <a:off x="4373880" y="8898891"/>
            <a:ext cx="40538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174480" y="8898891"/>
            <a:ext cx="298704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E2948567-9021-CD4F-BB3B-E3132DB3A8BC}" type="slidenum">
              <a:rPr/>
              <a:pPr/>
              <a:t>‹#›</a:t>
            </a:fld>
            <a:endParaRPr lang="en-US" dirty="0"/>
          </a:p>
        </p:txBody>
      </p:sp>
      <p:pic>
        <p:nvPicPr>
          <p:cNvPr id="7" name="Picture 6" descr="Skyline.jpg"/>
          <p:cNvPicPr>
            <a:picLocks noChangeAspect="1"/>
          </p:cNvPicPr>
          <p:nvPr userDrawn="1"/>
        </p:nvPicPr>
        <p:blipFill rotWithShape="1">
          <a:blip r:embed="rId13">
            <a:extLst>
              <a:ext uri="{28A0092B-C50C-407E-A947-70E740481C1C}">
                <a14:useLocalDpi xmlns:a14="http://schemas.microsoft.com/office/drawing/2010/main" val="0"/>
              </a:ext>
            </a:extLst>
          </a:blip>
          <a:srcRect t="65968"/>
          <a:stretch/>
        </p:blipFill>
        <p:spPr>
          <a:xfrm>
            <a:off x="0" y="8236990"/>
            <a:ext cx="12801600" cy="1377190"/>
          </a:xfrm>
          <a:prstGeom prst="rect">
            <a:avLst/>
          </a:prstGeom>
        </p:spPr>
      </p:pic>
    </p:spTree>
    <p:extLst>
      <p:ext uri="{BB962C8B-B14F-4D97-AF65-F5344CB8AC3E}">
        <p14:creationId xmlns:p14="http://schemas.microsoft.com/office/powerpoint/2010/main" val="33308076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640080" rtl="0" eaLnBrk="1" latinLnBrk="0" hangingPunct="1">
        <a:spcBef>
          <a:spcPct val="0"/>
        </a:spcBef>
        <a:buNone/>
        <a:defRPr lang="en-US" sz="6160" b="1" kern="1200" dirty="0">
          <a:solidFill>
            <a:srgbClr val="0070C0"/>
          </a:solidFill>
          <a:latin typeface="+mn-lt"/>
          <a:ea typeface="+mn-ea"/>
          <a:cs typeface="+mn-cs"/>
        </a:defRPr>
      </a:lvl1pPr>
    </p:titleStyle>
    <p:bodyStyle>
      <a:lvl1pPr marL="480060" indent="-480060" algn="l" defTabSz="640080" rtl="0" eaLnBrk="1" latinLnBrk="0" hangingPunct="1">
        <a:lnSpc>
          <a:spcPct val="100000"/>
        </a:lnSpc>
        <a:spcBef>
          <a:spcPts val="600"/>
        </a:spcBef>
        <a:spcAft>
          <a:spcPts val="1200"/>
        </a:spcAft>
        <a:buFont typeface="Arial"/>
        <a:buChar char="•"/>
        <a:defRPr sz="4480" kern="1200">
          <a:solidFill>
            <a:schemeClr val="tx1"/>
          </a:solidFill>
          <a:latin typeface="+mn-lt"/>
          <a:ea typeface="+mn-ea"/>
          <a:cs typeface="+mn-cs"/>
        </a:defRPr>
      </a:lvl1pPr>
      <a:lvl2pPr marL="1040130" indent="-400050" algn="l" defTabSz="640080" rtl="0" eaLnBrk="1" latinLnBrk="0" hangingPunct="1">
        <a:lnSpc>
          <a:spcPct val="100000"/>
        </a:lnSpc>
        <a:spcBef>
          <a:spcPts val="600"/>
        </a:spcBef>
        <a:spcAft>
          <a:spcPts val="600"/>
        </a:spcAft>
        <a:buFont typeface="Arial"/>
        <a:buChar char="–"/>
        <a:defRPr sz="3920" kern="1200">
          <a:solidFill>
            <a:schemeClr val="tx1"/>
          </a:solidFill>
          <a:latin typeface="+mn-lt"/>
          <a:ea typeface="+mn-ea"/>
          <a:cs typeface="+mn-cs"/>
        </a:defRPr>
      </a:lvl2pPr>
      <a:lvl3pPr marL="1600200" indent="-320040" algn="l" defTabSz="640080" rtl="0" eaLnBrk="1" latinLnBrk="0" hangingPunct="1">
        <a:lnSpc>
          <a:spcPct val="100000"/>
        </a:lnSpc>
        <a:spcBef>
          <a:spcPts val="400"/>
        </a:spcBef>
        <a:spcAft>
          <a:spcPts val="400"/>
        </a:spcAft>
        <a:buFont typeface="Arial"/>
        <a:buChar char="•"/>
        <a:defRPr sz="3360" kern="1200">
          <a:solidFill>
            <a:schemeClr val="tx1"/>
          </a:solidFill>
          <a:latin typeface="+mn-lt"/>
          <a:ea typeface="+mn-ea"/>
          <a:cs typeface="+mn-cs"/>
        </a:defRPr>
      </a:lvl3pPr>
      <a:lvl4pPr marL="2240280" indent="-320040" algn="l" defTabSz="640080" rtl="0" eaLnBrk="1" latinLnBrk="0" hangingPunct="1">
        <a:lnSpc>
          <a:spcPct val="100000"/>
        </a:lnSpc>
        <a:spcBef>
          <a:spcPts val="400"/>
        </a:spcBef>
        <a:spcAft>
          <a:spcPts val="400"/>
        </a:spcAft>
        <a:buFont typeface="Arial"/>
        <a:buChar char="–"/>
        <a:defRPr sz="2800" kern="1200">
          <a:solidFill>
            <a:schemeClr val="tx1"/>
          </a:solidFill>
          <a:latin typeface="+mn-lt"/>
          <a:ea typeface="+mn-ea"/>
          <a:cs typeface="+mn-cs"/>
        </a:defRPr>
      </a:lvl4pPr>
      <a:lvl5pPr marL="2880360" indent="-320040" algn="l" defTabSz="640080" rtl="0" eaLnBrk="1" latinLnBrk="0" hangingPunct="1">
        <a:lnSpc>
          <a:spcPct val="100000"/>
        </a:lnSpc>
        <a:spcBef>
          <a:spcPts val="400"/>
        </a:spcBef>
        <a:spcAft>
          <a:spcPts val="400"/>
        </a:spcAft>
        <a:buFont typeface="Arial"/>
        <a:buChar char="»"/>
        <a:defRPr sz="2800" kern="1200">
          <a:solidFill>
            <a:schemeClr val="tx1"/>
          </a:solidFill>
          <a:latin typeface="+mn-lt"/>
          <a:ea typeface="+mn-ea"/>
          <a:cs typeface="+mn-cs"/>
        </a:defRPr>
      </a:lvl5pPr>
      <a:lvl6pPr marL="3520440" indent="-320040" algn="l" defTabSz="640080" rtl="0" eaLnBrk="1" latinLnBrk="0" hangingPunct="1">
        <a:spcBef>
          <a:spcPct val="20000"/>
        </a:spcBef>
        <a:buFont typeface="Arial"/>
        <a:buChar char="•"/>
        <a:defRPr sz="2800" kern="1200">
          <a:solidFill>
            <a:schemeClr val="tx1"/>
          </a:solidFill>
          <a:latin typeface="+mn-lt"/>
          <a:ea typeface="+mn-ea"/>
          <a:cs typeface="+mn-cs"/>
        </a:defRPr>
      </a:lvl6pPr>
      <a:lvl7pPr marL="4160520" indent="-320040" algn="l" defTabSz="640080" rtl="0" eaLnBrk="1" latinLnBrk="0" hangingPunct="1">
        <a:spcBef>
          <a:spcPct val="20000"/>
        </a:spcBef>
        <a:buFont typeface="Arial"/>
        <a:buChar char="•"/>
        <a:defRPr sz="2800" kern="1200">
          <a:solidFill>
            <a:schemeClr val="tx1"/>
          </a:solidFill>
          <a:latin typeface="+mn-lt"/>
          <a:ea typeface="+mn-ea"/>
          <a:cs typeface="+mn-cs"/>
        </a:defRPr>
      </a:lvl7pPr>
      <a:lvl8pPr marL="4800600" indent="-320040" algn="l" defTabSz="640080" rtl="0" eaLnBrk="1" latinLnBrk="0" hangingPunct="1">
        <a:spcBef>
          <a:spcPct val="20000"/>
        </a:spcBef>
        <a:buFont typeface="Arial"/>
        <a:buChar char="•"/>
        <a:defRPr sz="2800" kern="1200">
          <a:solidFill>
            <a:schemeClr val="tx1"/>
          </a:solidFill>
          <a:latin typeface="+mn-lt"/>
          <a:ea typeface="+mn-ea"/>
          <a:cs typeface="+mn-cs"/>
        </a:defRPr>
      </a:lvl8pPr>
      <a:lvl9pPr marL="5440680" indent="-320040" algn="l" defTabSz="640080"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en-US"/>
      </a:defPPr>
      <a:lvl1pPr marL="0" algn="l" defTabSz="640080" rtl="0" eaLnBrk="1" latinLnBrk="0" hangingPunct="1">
        <a:defRPr sz="2520" kern="1200">
          <a:solidFill>
            <a:schemeClr val="tx1"/>
          </a:solidFill>
          <a:latin typeface="+mn-lt"/>
          <a:ea typeface="+mn-ea"/>
          <a:cs typeface="+mn-cs"/>
        </a:defRPr>
      </a:lvl1pPr>
      <a:lvl2pPr marL="640080" algn="l" defTabSz="640080" rtl="0" eaLnBrk="1" latinLnBrk="0" hangingPunct="1">
        <a:defRPr sz="2520" kern="1200">
          <a:solidFill>
            <a:schemeClr val="tx1"/>
          </a:solidFill>
          <a:latin typeface="+mn-lt"/>
          <a:ea typeface="+mn-ea"/>
          <a:cs typeface="+mn-cs"/>
        </a:defRPr>
      </a:lvl2pPr>
      <a:lvl3pPr marL="1280160" algn="l" defTabSz="640080" rtl="0" eaLnBrk="1" latinLnBrk="0" hangingPunct="1">
        <a:defRPr sz="2520" kern="1200">
          <a:solidFill>
            <a:schemeClr val="tx1"/>
          </a:solidFill>
          <a:latin typeface="+mn-lt"/>
          <a:ea typeface="+mn-ea"/>
          <a:cs typeface="+mn-cs"/>
        </a:defRPr>
      </a:lvl3pPr>
      <a:lvl4pPr marL="1920240" algn="l" defTabSz="640080" rtl="0" eaLnBrk="1" latinLnBrk="0" hangingPunct="1">
        <a:defRPr sz="2520" kern="1200">
          <a:solidFill>
            <a:schemeClr val="tx1"/>
          </a:solidFill>
          <a:latin typeface="+mn-lt"/>
          <a:ea typeface="+mn-ea"/>
          <a:cs typeface="+mn-cs"/>
        </a:defRPr>
      </a:lvl4pPr>
      <a:lvl5pPr marL="2560320" algn="l" defTabSz="640080" rtl="0" eaLnBrk="1" latinLnBrk="0" hangingPunct="1">
        <a:defRPr sz="2520" kern="1200">
          <a:solidFill>
            <a:schemeClr val="tx1"/>
          </a:solidFill>
          <a:latin typeface="+mn-lt"/>
          <a:ea typeface="+mn-ea"/>
          <a:cs typeface="+mn-cs"/>
        </a:defRPr>
      </a:lvl5pPr>
      <a:lvl6pPr marL="3200400" algn="l" defTabSz="640080" rtl="0" eaLnBrk="1" latinLnBrk="0" hangingPunct="1">
        <a:defRPr sz="2520" kern="1200">
          <a:solidFill>
            <a:schemeClr val="tx1"/>
          </a:solidFill>
          <a:latin typeface="+mn-lt"/>
          <a:ea typeface="+mn-ea"/>
          <a:cs typeface="+mn-cs"/>
        </a:defRPr>
      </a:lvl6pPr>
      <a:lvl7pPr marL="3840480" algn="l" defTabSz="640080" rtl="0" eaLnBrk="1" latinLnBrk="0" hangingPunct="1">
        <a:defRPr sz="2520" kern="1200">
          <a:solidFill>
            <a:schemeClr val="tx1"/>
          </a:solidFill>
          <a:latin typeface="+mn-lt"/>
          <a:ea typeface="+mn-ea"/>
          <a:cs typeface="+mn-cs"/>
        </a:defRPr>
      </a:lvl7pPr>
      <a:lvl8pPr marL="4480560" algn="l" defTabSz="640080" rtl="0" eaLnBrk="1" latinLnBrk="0" hangingPunct="1">
        <a:defRPr sz="2520" kern="1200">
          <a:solidFill>
            <a:schemeClr val="tx1"/>
          </a:solidFill>
          <a:latin typeface="+mn-lt"/>
          <a:ea typeface="+mn-ea"/>
          <a:cs typeface="+mn-cs"/>
        </a:defRPr>
      </a:lvl8pPr>
      <a:lvl9pPr marL="5120640" algn="l" defTabSz="640080"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ardiffandvaleuhb.wales.nhs.uk/sitesplus/documents/1143/10%20-%20UHB%20Shaping%20Our%20Future%20Wellbeing%20Strategy%20Final.pdf"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3884" y="5240132"/>
            <a:ext cx="10881360" cy="2058035"/>
          </a:xfrm>
        </p:spPr>
        <p:txBody>
          <a:bodyPr>
            <a:normAutofit/>
          </a:bodyPr>
          <a:lstStyle/>
          <a:p>
            <a:r>
              <a:rPr lang="en-GB" sz="4200" dirty="0">
                <a:solidFill>
                  <a:srgbClr val="002060"/>
                </a:solidFill>
              </a:rPr>
              <a:t>Cardiff and Vale University Health Board</a:t>
            </a:r>
            <a:endParaRPr lang="en-GB" sz="4200" b="1" dirty="0">
              <a:solidFill>
                <a:srgbClr val="002060"/>
              </a:solidFill>
            </a:endParaRPr>
          </a:p>
        </p:txBody>
      </p:sp>
      <p:sp>
        <p:nvSpPr>
          <p:cNvPr id="3" name="Subtitle 2"/>
          <p:cNvSpPr>
            <a:spLocks noGrp="1"/>
          </p:cNvSpPr>
          <p:nvPr>
            <p:ph type="subTitle" idx="1"/>
          </p:nvPr>
        </p:nvSpPr>
        <p:spPr>
          <a:xfrm>
            <a:off x="199505" y="2011681"/>
            <a:ext cx="12435840" cy="3419856"/>
          </a:xfrm>
        </p:spPr>
        <p:txBody>
          <a:bodyPr>
            <a:normAutofit fontScale="85000" lnSpcReduction="10000"/>
          </a:bodyPr>
          <a:lstStyle/>
          <a:p>
            <a:r>
              <a:rPr lang="en-GB" sz="11500" b="1" dirty="0">
                <a:solidFill>
                  <a:srgbClr val="FF0066"/>
                </a:solidFill>
              </a:rPr>
              <a:t>Values Based Appraisal</a:t>
            </a:r>
          </a:p>
          <a:p>
            <a:r>
              <a:rPr lang="en-GB" sz="7200" b="1" dirty="0">
                <a:solidFill>
                  <a:srgbClr val="FF0066"/>
                </a:solidFill>
              </a:rPr>
              <a:t>Let’s talk about potential</a:t>
            </a:r>
            <a:endParaRPr lang="en-US" sz="7200" b="1" dirty="0">
              <a:solidFill>
                <a:srgbClr val="FF0066"/>
              </a:solidFill>
            </a:endParaRPr>
          </a:p>
        </p:txBody>
      </p:sp>
    </p:spTree>
    <p:extLst>
      <p:ext uri="{BB962C8B-B14F-4D97-AF65-F5344CB8AC3E}">
        <p14:creationId xmlns:p14="http://schemas.microsoft.com/office/powerpoint/2010/main" val="3060000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Self Assessment Tool</a:t>
            </a:r>
          </a:p>
        </p:txBody>
      </p:sp>
      <p:pic>
        <p:nvPicPr>
          <p:cNvPr id="4" name="Picture 3"/>
          <p:cNvPicPr>
            <a:picLocks noChangeAspect="1"/>
          </p:cNvPicPr>
          <p:nvPr/>
        </p:nvPicPr>
        <p:blipFill>
          <a:blip r:embed="rId2"/>
          <a:stretch>
            <a:fillRect/>
          </a:stretch>
        </p:blipFill>
        <p:spPr>
          <a:xfrm>
            <a:off x="870857" y="1924050"/>
            <a:ext cx="10769600" cy="6650658"/>
          </a:xfrm>
          <a:prstGeom prst="rect">
            <a:avLst/>
          </a:prstGeom>
        </p:spPr>
      </p:pic>
    </p:spTree>
    <p:extLst>
      <p:ext uri="{BB962C8B-B14F-4D97-AF65-F5344CB8AC3E}">
        <p14:creationId xmlns:p14="http://schemas.microsoft.com/office/powerpoint/2010/main" val="2721174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4918" y="384493"/>
            <a:ext cx="9986602" cy="1600200"/>
          </a:xfrm>
        </p:spPr>
        <p:txBody>
          <a:bodyPr/>
          <a:lstStyle/>
          <a:p>
            <a:r>
              <a:rPr lang="en-GB" dirty="0"/>
              <a:t>Getting Feedback from others</a:t>
            </a:r>
          </a:p>
        </p:txBody>
      </p:sp>
      <p:sp>
        <p:nvSpPr>
          <p:cNvPr id="3" name="Content Placeholder 2"/>
          <p:cNvSpPr>
            <a:spLocks noGrp="1"/>
          </p:cNvSpPr>
          <p:nvPr>
            <p:ph idx="1"/>
          </p:nvPr>
        </p:nvSpPr>
        <p:spPr/>
        <p:txBody>
          <a:bodyPr/>
          <a:lstStyle/>
          <a:p>
            <a:r>
              <a:rPr lang="en-GB" dirty="0"/>
              <a:t>How would you know what other people think about your work?</a:t>
            </a:r>
          </a:p>
          <a:p>
            <a:r>
              <a:rPr lang="en-GB" dirty="0"/>
              <a:t>Who would you ask?</a:t>
            </a:r>
          </a:p>
          <a:p>
            <a:r>
              <a:rPr lang="en-GB" dirty="0"/>
              <a:t>What questions would you ask?</a:t>
            </a:r>
          </a:p>
          <a:p>
            <a:r>
              <a:rPr lang="en-GB" dirty="0"/>
              <a:t>What would you worry about?</a:t>
            </a:r>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516" y="217805"/>
            <a:ext cx="1856402" cy="1519555"/>
          </a:xfrm>
          <a:prstGeom prst="rect">
            <a:avLst/>
          </a:prstGeom>
        </p:spPr>
      </p:pic>
    </p:spTree>
    <p:extLst>
      <p:ext uri="{BB962C8B-B14F-4D97-AF65-F5344CB8AC3E}">
        <p14:creationId xmlns:p14="http://schemas.microsoft.com/office/powerpoint/2010/main" val="1271050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Getting Feedback from others</a:t>
            </a:r>
          </a:p>
        </p:txBody>
      </p:sp>
      <p:sp>
        <p:nvSpPr>
          <p:cNvPr id="3" name="Content Placeholder 2"/>
          <p:cNvSpPr>
            <a:spLocks noGrp="1"/>
          </p:cNvSpPr>
          <p:nvPr>
            <p:ph idx="1"/>
          </p:nvPr>
        </p:nvSpPr>
        <p:spPr/>
        <p:txBody>
          <a:bodyPr/>
          <a:lstStyle/>
          <a:p>
            <a:r>
              <a:rPr lang="en-GB" sz="4800" dirty="0"/>
              <a:t>Ask colleagues</a:t>
            </a:r>
          </a:p>
          <a:p>
            <a:r>
              <a:rPr lang="en-GB" sz="4800" dirty="0"/>
              <a:t>Ask straight away</a:t>
            </a:r>
          </a:p>
          <a:p>
            <a:r>
              <a:rPr lang="en-GB" sz="4800" dirty="0"/>
              <a:t>Consider what’s been said</a:t>
            </a:r>
          </a:p>
          <a:p>
            <a:r>
              <a:rPr lang="en-GB" sz="4800" dirty="0"/>
              <a:t>Take what you need to your appraisal</a:t>
            </a:r>
          </a:p>
          <a:p>
            <a:endParaRPr lang="en-GB" sz="4800" dirty="0"/>
          </a:p>
          <a:p>
            <a:endParaRPr lang="en-GB" sz="4800" dirty="0"/>
          </a:p>
          <a:p>
            <a:endParaRPr lang="en-GB" dirty="0"/>
          </a:p>
        </p:txBody>
      </p:sp>
    </p:spTree>
    <p:extLst>
      <p:ext uri="{BB962C8B-B14F-4D97-AF65-F5344CB8AC3E}">
        <p14:creationId xmlns:p14="http://schemas.microsoft.com/office/powerpoint/2010/main" val="1900535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Career Conversation Framework</a:t>
            </a:r>
          </a:p>
        </p:txBody>
      </p:sp>
      <p:sp>
        <p:nvSpPr>
          <p:cNvPr id="3" name="Content Placeholder 2"/>
          <p:cNvSpPr>
            <a:spLocks noGrp="1"/>
          </p:cNvSpPr>
          <p:nvPr>
            <p:ph idx="1"/>
          </p:nvPr>
        </p:nvSpPr>
        <p:spPr>
          <a:xfrm>
            <a:off x="640080" y="2240281"/>
            <a:ext cx="8590915" cy="6336348"/>
          </a:xfrm>
        </p:spPr>
        <p:txBody>
          <a:bodyPr>
            <a:normAutofit fontScale="77500" lnSpcReduction="20000"/>
          </a:bodyPr>
          <a:lstStyle/>
          <a:p>
            <a:r>
              <a:rPr lang="en-GB" dirty="0"/>
              <a:t>Designed to enable a conversation about your role in the NHS and plot your position and direction.</a:t>
            </a:r>
          </a:p>
          <a:p>
            <a:r>
              <a:rPr lang="en-GB" dirty="0"/>
              <a:t>Agree together where they’re placed on the framework.</a:t>
            </a:r>
          </a:p>
          <a:p>
            <a:r>
              <a:rPr lang="en-GB" dirty="0"/>
              <a:t>Many of the staff in our organisation will find themselves at the centre meeting performance outcomes using the right values and behaviours.  </a:t>
            </a:r>
          </a:p>
          <a:p>
            <a:r>
              <a:rPr lang="en-GB" dirty="0"/>
              <a:t>If they start to move away from the centre, it may mean they need a new challenge or are ready for a new stage in their career.</a:t>
            </a: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9230995" y="2240281"/>
            <a:ext cx="2930525" cy="2833370"/>
          </a:xfrm>
          <a:prstGeom prst="rect">
            <a:avLst/>
          </a:prstGeom>
        </p:spPr>
      </p:pic>
    </p:spTree>
    <p:extLst>
      <p:ext uri="{BB962C8B-B14F-4D97-AF65-F5344CB8AC3E}">
        <p14:creationId xmlns:p14="http://schemas.microsoft.com/office/powerpoint/2010/main" val="2412503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Using Evidence</a:t>
            </a:r>
          </a:p>
        </p:txBody>
      </p:sp>
      <p:sp>
        <p:nvSpPr>
          <p:cNvPr id="3" name="Content Placeholder 2"/>
          <p:cNvSpPr>
            <a:spLocks noGrp="1"/>
          </p:cNvSpPr>
          <p:nvPr>
            <p:ph idx="1"/>
          </p:nvPr>
        </p:nvSpPr>
        <p:spPr>
          <a:xfrm>
            <a:off x="640080" y="1984693"/>
            <a:ext cx="11521440" cy="6591936"/>
          </a:xfrm>
        </p:spPr>
        <p:txBody>
          <a:bodyPr>
            <a:normAutofit fontScale="92500" lnSpcReduction="10000"/>
          </a:bodyPr>
          <a:lstStyle/>
          <a:p>
            <a:r>
              <a:rPr lang="en-GB" dirty="0"/>
              <a:t>As you write and talk about where they are now, there are a number of different things that can help you evidence values and behaviours / performance;</a:t>
            </a:r>
          </a:p>
          <a:p>
            <a:pPr lvl="1"/>
            <a:r>
              <a:rPr lang="en-GB" dirty="0"/>
              <a:t>Answers to the coaching questions</a:t>
            </a:r>
          </a:p>
          <a:p>
            <a:pPr lvl="1"/>
            <a:r>
              <a:rPr lang="en-GB" dirty="0"/>
              <a:t>Feedback from others</a:t>
            </a:r>
          </a:p>
          <a:p>
            <a:pPr lvl="1"/>
            <a:r>
              <a:rPr lang="en-GB" dirty="0"/>
              <a:t>self-assessment results</a:t>
            </a:r>
          </a:p>
          <a:p>
            <a:pPr lvl="1"/>
            <a:r>
              <a:rPr lang="en-GB" dirty="0"/>
              <a:t>previous objectives and how they were completed</a:t>
            </a:r>
          </a:p>
          <a:p>
            <a:pPr lvl="1"/>
            <a:r>
              <a:rPr lang="en-GB" dirty="0"/>
              <a:t>KSF outline, job description and person specification</a:t>
            </a:r>
          </a:p>
          <a:p>
            <a:pPr lvl="1"/>
            <a:r>
              <a:rPr lang="en-GB" dirty="0"/>
              <a:t>Examples of projects or work completed</a:t>
            </a:r>
          </a:p>
        </p:txBody>
      </p:sp>
    </p:spTree>
    <p:extLst>
      <p:ext uri="{BB962C8B-B14F-4D97-AF65-F5344CB8AC3E}">
        <p14:creationId xmlns:p14="http://schemas.microsoft.com/office/powerpoint/2010/main" val="3395793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84493"/>
            <a:ext cx="11521440" cy="1101407"/>
          </a:xfrm>
        </p:spPr>
        <p:txBody>
          <a:bodyPr/>
          <a:lstStyle/>
          <a:p>
            <a:r>
              <a:rPr lang="en-GB" dirty="0"/>
              <a:t>Using Evidence</a:t>
            </a:r>
          </a:p>
        </p:txBody>
      </p:sp>
      <p:sp>
        <p:nvSpPr>
          <p:cNvPr id="3" name="Content Placeholder 2"/>
          <p:cNvSpPr>
            <a:spLocks noGrp="1"/>
          </p:cNvSpPr>
          <p:nvPr>
            <p:ph idx="1"/>
          </p:nvPr>
        </p:nvSpPr>
        <p:spPr>
          <a:xfrm>
            <a:off x="323850" y="1485900"/>
            <a:ext cx="11837670" cy="7658100"/>
          </a:xfrm>
        </p:spPr>
        <p:txBody>
          <a:bodyPr>
            <a:normAutofit fontScale="62500" lnSpcReduction="20000"/>
          </a:bodyPr>
          <a:lstStyle/>
          <a:p>
            <a:pPr lvl="0"/>
            <a:r>
              <a:rPr lang="en-GB" dirty="0"/>
              <a:t>What do you consider are the most important aspects of your present job?</a:t>
            </a:r>
          </a:p>
          <a:p>
            <a:pPr lvl="0"/>
            <a:r>
              <a:rPr lang="en-GB" dirty="0"/>
              <a:t>What do you believe you have accomplished in the past year?</a:t>
            </a:r>
          </a:p>
          <a:p>
            <a:pPr lvl="0"/>
            <a:r>
              <a:rPr lang="en-GB" dirty="0"/>
              <a:t>How do you feel about your performance &amp; behaviours over the last 12 months? </a:t>
            </a:r>
          </a:p>
          <a:p>
            <a:pPr lvl="0"/>
            <a:r>
              <a:rPr lang="en-GB" dirty="0"/>
              <a:t>What do other people say about you and what you bring?</a:t>
            </a:r>
          </a:p>
          <a:p>
            <a:pPr lvl="0"/>
            <a:r>
              <a:rPr lang="en-GB" dirty="0"/>
              <a:t>What motivates you and makes you feel valued at work?</a:t>
            </a:r>
          </a:p>
          <a:p>
            <a:pPr lvl="0"/>
            <a:r>
              <a:rPr lang="en-GB" dirty="0"/>
              <a:t>What do you find most interesting in your job?</a:t>
            </a:r>
          </a:p>
          <a:p>
            <a:pPr lvl="0"/>
            <a:r>
              <a:rPr lang="en-GB" dirty="0"/>
              <a:t>What gets in the way of you doing a good job?</a:t>
            </a:r>
          </a:p>
          <a:p>
            <a:pPr lvl="0"/>
            <a:r>
              <a:rPr lang="en-GB" dirty="0"/>
              <a:t>What changes should be made so that you can achieve your objectives in the year ahead?</a:t>
            </a:r>
          </a:p>
          <a:p>
            <a:pPr lvl="0"/>
            <a:r>
              <a:rPr lang="en-GB" dirty="0"/>
              <a:t>What ambitions do you have for the future? What do you see as your next move? Or are you happy what you are doing?</a:t>
            </a:r>
          </a:p>
          <a:p>
            <a:r>
              <a:rPr lang="en-GB" dirty="0"/>
              <a:t>What do you suggest you need to learn or have experience of in the year ahead?</a:t>
            </a:r>
          </a:p>
        </p:txBody>
      </p:sp>
    </p:spTree>
    <p:extLst>
      <p:ext uri="{BB962C8B-B14F-4D97-AF65-F5344CB8AC3E}">
        <p14:creationId xmlns:p14="http://schemas.microsoft.com/office/powerpoint/2010/main" val="931298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84493"/>
            <a:ext cx="11521440" cy="949007"/>
          </a:xfrm>
        </p:spPr>
        <p:txBody>
          <a:bodyPr>
            <a:normAutofit fontScale="90000"/>
          </a:bodyPr>
          <a:lstStyle/>
          <a:p>
            <a:r>
              <a:rPr lang="en-GB" dirty="0"/>
              <a:t>Rating your performance</a:t>
            </a:r>
          </a:p>
        </p:txBody>
      </p:sp>
      <p:graphicFrame>
        <p:nvGraphicFramePr>
          <p:cNvPr id="4" name="Table 3"/>
          <p:cNvGraphicFramePr>
            <a:graphicFrameLocks noGrp="1"/>
          </p:cNvGraphicFramePr>
          <p:nvPr>
            <p:extLst>
              <p:ext uri="{D42A27DB-BD31-4B8C-83A1-F6EECF244321}">
                <p14:modId xmlns:p14="http://schemas.microsoft.com/office/powerpoint/2010/main" val="592184758"/>
              </p:ext>
            </p:extLst>
          </p:nvPr>
        </p:nvGraphicFramePr>
        <p:xfrm>
          <a:off x="640080" y="1333500"/>
          <a:ext cx="11704320" cy="7402476"/>
        </p:xfrm>
        <a:graphic>
          <a:graphicData uri="http://schemas.openxmlformats.org/drawingml/2006/table">
            <a:tbl>
              <a:tblPr firstRow="1" firstCol="1" bandRow="1">
                <a:tableStyleId>{5C22544A-7EE6-4342-B048-85BDC9FD1C3A}</a:tableStyleId>
              </a:tblPr>
              <a:tblGrid>
                <a:gridCol w="1732368">
                  <a:extLst>
                    <a:ext uri="{9D8B030D-6E8A-4147-A177-3AD203B41FA5}">
                      <a16:colId xmlns:a16="http://schemas.microsoft.com/office/drawing/2014/main" val="20000"/>
                    </a:ext>
                  </a:extLst>
                </a:gridCol>
                <a:gridCol w="4695102">
                  <a:extLst>
                    <a:ext uri="{9D8B030D-6E8A-4147-A177-3AD203B41FA5}">
                      <a16:colId xmlns:a16="http://schemas.microsoft.com/office/drawing/2014/main" val="20001"/>
                    </a:ext>
                  </a:extLst>
                </a:gridCol>
                <a:gridCol w="5276850">
                  <a:extLst>
                    <a:ext uri="{9D8B030D-6E8A-4147-A177-3AD203B41FA5}">
                      <a16:colId xmlns:a16="http://schemas.microsoft.com/office/drawing/2014/main" val="20002"/>
                    </a:ext>
                  </a:extLst>
                </a:gridCol>
              </a:tblGrid>
              <a:tr h="406826">
                <a:tc gridSpan="3">
                  <a:txBody>
                    <a:bodyPr/>
                    <a:lstStyle/>
                    <a:p>
                      <a:pPr>
                        <a:spcBef>
                          <a:spcPts val="600"/>
                        </a:spcBef>
                        <a:spcAft>
                          <a:spcPts val="1200"/>
                        </a:spcAft>
                      </a:pPr>
                      <a:r>
                        <a:rPr lang="en-GB" sz="1600" dirty="0">
                          <a:effectLst/>
                        </a:rPr>
                        <a:t>How to rate your values and behaviours / performance……..</a:t>
                      </a:r>
                      <a:endParaRPr lang="en-GB"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406826">
                <a:tc>
                  <a:txBody>
                    <a:bodyPr/>
                    <a:lstStyle/>
                    <a:p>
                      <a:pPr>
                        <a:spcBef>
                          <a:spcPts val="600"/>
                        </a:spcBef>
                        <a:spcAft>
                          <a:spcPts val="600"/>
                        </a:spcAft>
                      </a:pPr>
                      <a:r>
                        <a:rPr lang="en-GB" sz="1600" dirty="0">
                          <a:effectLst/>
                        </a:rPr>
                        <a:t> </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spcBef>
                          <a:spcPts val="600"/>
                        </a:spcBef>
                        <a:spcAft>
                          <a:spcPts val="600"/>
                        </a:spcAft>
                      </a:pPr>
                      <a:r>
                        <a:rPr lang="en-GB" sz="1600">
                          <a:effectLst/>
                        </a:rPr>
                        <a:t>What does this look like to others?</a:t>
                      </a:r>
                      <a:endParaRPr lang="en-GB"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extLst>
                  <a:ext uri="{0D108BD9-81ED-4DB2-BD59-A6C34878D82A}">
                    <a16:rowId xmlns:a16="http://schemas.microsoft.com/office/drawing/2014/main" val="10001"/>
                  </a:ext>
                </a:extLst>
              </a:tr>
              <a:tr h="406826">
                <a:tc>
                  <a:txBody>
                    <a:bodyPr/>
                    <a:lstStyle/>
                    <a:p>
                      <a:pPr>
                        <a:spcBef>
                          <a:spcPts val="600"/>
                        </a:spcBef>
                        <a:spcAft>
                          <a:spcPts val="600"/>
                        </a:spcAft>
                      </a:pPr>
                      <a:r>
                        <a:rPr lang="en-GB" sz="1600" dirty="0">
                          <a:effectLst/>
                        </a:rPr>
                        <a:t>Rating</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spcAft>
                          <a:spcPts val="600"/>
                        </a:spcAft>
                      </a:pPr>
                      <a:r>
                        <a:rPr lang="en-GB" sz="1600">
                          <a:effectLst/>
                        </a:rPr>
                        <a:t>values and behaviours</a:t>
                      </a:r>
                      <a:endParaRPr lang="en-GB"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spcAft>
                          <a:spcPts val="600"/>
                        </a:spcAft>
                      </a:pPr>
                      <a:r>
                        <a:rPr lang="en-GB" sz="1600">
                          <a:effectLst/>
                        </a:rPr>
                        <a:t>performance</a:t>
                      </a:r>
                      <a:endParaRPr lang="en-GB"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1706906">
                <a:tc>
                  <a:txBody>
                    <a:bodyPr/>
                    <a:lstStyle/>
                    <a:p>
                      <a:pPr>
                        <a:spcBef>
                          <a:spcPts val="600"/>
                        </a:spcBef>
                        <a:spcAft>
                          <a:spcPts val="600"/>
                        </a:spcAft>
                      </a:pPr>
                      <a:r>
                        <a:rPr lang="en-GB" sz="1600" dirty="0">
                          <a:effectLst/>
                        </a:rPr>
                        <a:t>Partially meets expectations</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Bef>
                          <a:spcPts val="600"/>
                        </a:spcBef>
                        <a:spcAft>
                          <a:spcPts val="600"/>
                        </a:spcAft>
                      </a:pPr>
                      <a:r>
                        <a:rPr lang="en-GB" sz="1600" dirty="0">
                          <a:effectLst/>
                        </a:rPr>
                        <a:t>You can show evidence that you sometimes use the values and behaviours in your work but there are times, such when you are stressed, when you sometimes behave in ways that aren’t ideal.  Discuss what that looks like and what support you need to develop.</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107950">
                        <a:spcBef>
                          <a:spcPts val="600"/>
                        </a:spcBef>
                        <a:spcAft>
                          <a:spcPts val="600"/>
                        </a:spcAft>
                      </a:pPr>
                      <a:r>
                        <a:rPr lang="en-GB" sz="1600" dirty="0">
                          <a:effectLst/>
                        </a:rPr>
                        <a:t>You can show evidence that you’ve met some, but not all of the objectives, tasks or responsibilities you’ve been set.  If you have not completed your objectives you can talk about how that happened – has the direction of your work changed or were you having difficulty?</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034133">
                <a:tc>
                  <a:txBody>
                    <a:bodyPr/>
                    <a:lstStyle/>
                    <a:p>
                      <a:pPr>
                        <a:spcBef>
                          <a:spcPts val="600"/>
                        </a:spcBef>
                        <a:spcAft>
                          <a:spcPts val="600"/>
                        </a:spcAft>
                      </a:pPr>
                      <a:r>
                        <a:rPr lang="en-GB" sz="1600">
                          <a:effectLst/>
                        </a:rPr>
                        <a:t>Meets expectations</a:t>
                      </a:r>
                      <a:endParaRPr lang="en-GB"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Bef>
                          <a:spcPts val="600"/>
                        </a:spcBef>
                        <a:spcAft>
                          <a:spcPts val="600"/>
                        </a:spcAft>
                      </a:pPr>
                      <a:r>
                        <a:rPr lang="en-GB" sz="1600" dirty="0">
                          <a:effectLst/>
                        </a:rPr>
                        <a:t>You can give clear evidence of how you are using the values and behaviours in your work to meet your objectives.  You’re able to deliver tasks using the best practice behaviours with little, if any support. You are recognised among your colleagues as someone who demonstrates the values and behaviours of the organisation.</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107950">
                        <a:spcBef>
                          <a:spcPts val="600"/>
                        </a:spcBef>
                        <a:spcAft>
                          <a:spcPts val="600"/>
                        </a:spcAft>
                      </a:pPr>
                      <a:r>
                        <a:rPr lang="en-GB" sz="1600" dirty="0">
                          <a:effectLst/>
                        </a:rPr>
                        <a:t>You can give clear evidence of how you are meeting the objectives, tasks and responsibilities set for your role — for example, completing a project or providing a service. You’re able to deliver tasks and meet objectives and responsibilities with little, if any supervision. You are recognised among your colleagues as a reliable person who will get things done.</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440959">
                <a:tc>
                  <a:txBody>
                    <a:bodyPr/>
                    <a:lstStyle/>
                    <a:p>
                      <a:pPr>
                        <a:spcBef>
                          <a:spcPts val="600"/>
                        </a:spcBef>
                        <a:spcAft>
                          <a:spcPts val="600"/>
                        </a:spcAft>
                      </a:pPr>
                      <a:r>
                        <a:rPr lang="en-GB" sz="1600">
                          <a:effectLst/>
                        </a:rPr>
                        <a:t>Exceeds Expectations</a:t>
                      </a:r>
                      <a:endParaRPr lang="en-GB"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Bef>
                          <a:spcPts val="600"/>
                        </a:spcBef>
                        <a:spcAft>
                          <a:spcPts val="600"/>
                        </a:spcAft>
                      </a:pPr>
                      <a:r>
                        <a:rPr lang="en-GB" sz="1600" dirty="0">
                          <a:effectLst/>
                        </a:rPr>
                        <a:t>You can give clear evidence of how you are modelling the organisational values and behaviours and going further, working with others, and spreading the behaviours. You only need to be given the vision or expectations of what needs to be achieved, and you do the rest. You’re one of the high-impact people that others go to when they need something achieved with creative flare and added value.</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107950">
                        <a:spcBef>
                          <a:spcPts val="600"/>
                        </a:spcBef>
                        <a:spcAft>
                          <a:spcPts val="600"/>
                        </a:spcAft>
                      </a:pPr>
                      <a:r>
                        <a:rPr lang="en-GB" sz="1600" dirty="0">
                          <a:effectLst/>
                        </a:rPr>
                        <a:t>You can give clear evidence of how you are not only meeting the objectives, tasks and responsibilities set for your role, but going further, achieving more and adding your own individual touch. You only need to be given the vision or expectations of what needs to be achieved, and you do the rest. You’re one of the high-impact people that others go to when they need something achieved with creative flare and added value.</a:t>
                      </a:r>
                      <a:endParaRPr lang="en-GB"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3428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Documenting and Following up</a:t>
            </a:r>
          </a:p>
        </p:txBody>
      </p:sp>
      <p:sp>
        <p:nvSpPr>
          <p:cNvPr id="3" name="Content Placeholder 2"/>
          <p:cNvSpPr>
            <a:spLocks noGrp="1"/>
          </p:cNvSpPr>
          <p:nvPr>
            <p:ph idx="1"/>
          </p:nvPr>
        </p:nvSpPr>
        <p:spPr/>
        <p:txBody>
          <a:bodyPr>
            <a:normAutofit fontScale="92500" lnSpcReduction="10000"/>
          </a:bodyPr>
          <a:lstStyle/>
          <a:p>
            <a:r>
              <a:rPr lang="en-GB" dirty="0"/>
              <a:t>Following your Appraisal, your manager will record where you are on the Career Conversation Framework now. </a:t>
            </a:r>
          </a:p>
          <a:p>
            <a:r>
              <a:rPr lang="en-GB" dirty="0"/>
              <a:t>This information focuses on developing you, whether maintaining your development to continue doing the good job you are currently doing, addressing specific development needs identified within your current role, or tapping into potential strengths and talents to prepare you for your next role.</a:t>
            </a:r>
          </a:p>
        </p:txBody>
      </p:sp>
    </p:spTree>
    <p:extLst>
      <p:ext uri="{BB962C8B-B14F-4D97-AF65-F5344CB8AC3E}">
        <p14:creationId xmlns:p14="http://schemas.microsoft.com/office/powerpoint/2010/main" val="1579256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Setting Future Objectives</a:t>
            </a:r>
          </a:p>
        </p:txBody>
      </p:sp>
      <p:sp>
        <p:nvSpPr>
          <p:cNvPr id="3" name="Content Placeholder 2"/>
          <p:cNvSpPr>
            <a:spLocks noGrp="1"/>
          </p:cNvSpPr>
          <p:nvPr>
            <p:ph idx="1"/>
          </p:nvPr>
        </p:nvSpPr>
        <p:spPr/>
        <p:txBody>
          <a:bodyPr/>
          <a:lstStyle/>
          <a:p>
            <a:r>
              <a:rPr lang="en-GB" dirty="0"/>
              <a:t>Once you have agreed where you are right now, you are now ready to plan for the next 12 months.  </a:t>
            </a:r>
          </a:p>
          <a:p>
            <a:r>
              <a:rPr lang="en-GB" dirty="0"/>
              <a:t>Your objectives should clearly set out what is to be done, and how well. </a:t>
            </a:r>
          </a:p>
          <a:p>
            <a:r>
              <a:rPr lang="en-GB" dirty="0"/>
              <a:t>You should be clear how you will know if you are doing a good job.</a:t>
            </a:r>
          </a:p>
        </p:txBody>
      </p:sp>
    </p:spTree>
    <p:extLst>
      <p:ext uri="{BB962C8B-B14F-4D97-AF65-F5344CB8AC3E}">
        <p14:creationId xmlns:p14="http://schemas.microsoft.com/office/powerpoint/2010/main" val="2676228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84493"/>
            <a:ext cx="8917305" cy="1044257"/>
          </a:xfrm>
        </p:spPr>
        <p:txBody>
          <a:bodyPr/>
          <a:lstStyle/>
          <a:p>
            <a:r>
              <a:rPr lang="en-GB" dirty="0"/>
              <a:t>Organisational Objectives</a:t>
            </a:r>
          </a:p>
        </p:txBody>
      </p:sp>
      <p:sp>
        <p:nvSpPr>
          <p:cNvPr id="3" name="Content Placeholder 2"/>
          <p:cNvSpPr>
            <a:spLocks noGrp="1"/>
          </p:cNvSpPr>
          <p:nvPr>
            <p:ph idx="1"/>
          </p:nvPr>
        </p:nvSpPr>
        <p:spPr>
          <a:xfrm>
            <a:off x="201930" y="2152650"/>
            <a:ext cx="6065520" cy="6679566"/>
          </a:xfrm>
        </p:spPr>
        <p:txBody>
          <a:bodyPr>
            <a:normAutofit fontScale="70000" lnSpcReduction="20000"/>
          </a:bodyPr>
          <a:lstStyle/>
          <a:p>
            <a:r>
              <a:rPr lang="en-GB" dirty="0"/>
              <a:t>Every one of us contributes to the outcomes of the overall organisation.  It is important you understand how your personal objectives support the organisation to reach its goals.</a:t>
            </a:r>
          </a:p>
          <a:p>
            <a:r>
              <a:rPr lang="en-GB" dirty="0"/>
              <a:t>To help us give the best possible care and services, whatever our role, it is important that we understand what is expected of us, how our contribution helps the organisation achieve its aims and that we are rewarded for doing the right things well.</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705600" y="2495869"/>
            <a:ext cx="5703570" cy="6336348"/>
          </a:xfrm>
          <a:prstGeom prst="rect">
            <a:avLst/>
          </a:prstGeom>
          <a:ln>
            <a:solidFill>
              <a:schemeClr val="tx1"/>
            </a:solidFill>
          </a:ln>
        </p:spPr>
      </p:pic>
      <p:pic>
        <p:nvPicPr>
          <p:cNvPr id="5" name="Picture 4">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47835" y="0"/>
            <a:ext cx="3238500" cy="2257425"/>
          </a:xfrm>
          <a:prstGeom prst="rect">
            <a:avLst/>
          </a:prstGeom>
          <a:noFill/>
        </p:spPr>
      </p:pic>
    </p:spTree>
    <p:extLst>
      <p:ext uri="{BB962C8B-B14F-4D97-AF65-F5344CB8AC3E}">
        <p14:creationId xmlns:p14="http://schemas.microsoft.com/office/powerpoint/2010/main" val="852355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Session Outcomes</a:t>
            </a:r>
          </a:p>
        </p:txBody>
      </p:sp>
      <p:sp>
        <p:nvSpPr>
          <p:cNvPr id="3" name="Content Placeholder 2"/>
          <p:cNvSpPr>
            <a:spLocks noGrp="1"/>
          </p:cNvSpPr>
          <p:nvPr>
            <p:ph idx="1"/>
          </p:nvPr>
        </p:nvSpPr>
        <p:spPr/>
        <p:txBody>
          <a:bodyPr/>
          <a:lstStyle/>
          <a:p>
            <a:r>
              <a:rPr lang="en-GB" dirty="0"/>
              <a:t>Learn more about the new appraisal process and how it impacts you</a:t>
            </a:r>
          </a:p>
        </p:txBody>
      </p:sp>
    </p:spTree>
    <p:extLst>
      <p:ext uri="{BB962C8B-B14F-4D97-AF65-F5344CB8AC3E}">
        <p14:creationId xmlns:p14="http://schemas.microsoft.com/office/powerpoint/2010/main" val="4246574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Setting Future Objectives</a:t>
            </a:r>
          </a:p>
        </p:txBody>
      </p:sp>
      <p:sp>
        <p:nvSpPr>
          <p:cNvPr id="3" name="Content Placeholder 2"/>
          <p:cNvSpPr>
            <a:spLocks noGrp="1"/>
          </p:cNvSpPr>
          <p:nvPr>
            <p:ph idx="1"/>
          </p:nvPr>
        </p:nvSpPr>
        <p:spPr/>
        <p:txBody>
          <a:bodyPr/>
          <a:lstStyle/>
          <a:p>
            <a:pPr marL="0" indent="0">
              <a:buNone/>
            </a:pPr>
            <a:r>
              <a:rPr lang="en-GB" dirty="0"/>
              <a:t>Checklist for objectives – do you know…..</a:t>
            </a:r>
          </a:p>
          <a:p>
            <a:pPr lvl="0"/>
            <a:r>
              <a:rPr lang="en-GB" dirty="0"/>
              <a:t>What is expected</a:t>
            </a:r>
          </a:p>
          <a:p>
            <a:pPr lvl="0"/>
            <a:r>
              <a:rPr lang="en-GB" dirty="0"/>
              <a:t>What it will look like if it is complete</a:t>
            </a:r>
          </a:p>
          <a:p>
            <a:pPr lvl="0"/>
            <a:r>
              <a:rPr lang="en-GB" dirty="0"/>
              <a:t>When it should be complete</a:t>
            </a:r>
          </a:p>
          <a:p>
            <a:pPr lvl="0"/>
            <a:r>
              <a:rPr lang="en-GB" dirty="0"/>
              <a:t>what the end results should be</a:t>
            </a:r>
          </a:p>
          <a:p>
            <a:pPr lvl="0"/>
            <a:r>
              <a:rPr lang="en-GB" dirty="0"/>
              <a:t>if you have the skills to do it well</a:t>
            </a:r>
          </a:p>
          <a:p>
            <a:pPr lvl="0"/>
            <a:r>
              <a:rPr lang="en-GB" dirty="0"/>
              <a:t>how you will know if you have done it well</a:t>
            </a:r>
          </a:p>
        </p:txBody>
      </p:sp>
    </p:spTree>
    <p:extLst>
      <p:ext uri="{BB962C8B-B14F-4D97-AF65-F5344CB8AC3E}">
        <p14:creationId xmlns:p14="http://schemas.microsoft.com/office/powerpoint/2010/main" val="912053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Setting Future Objectives</a:t>
            </a: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3181759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Development and Training</a:t>
            </a:r>
          </a:p>
        </p:txBody>
      </p:sp>
      <p:sp>
        <p:nvSpPr>
          <p:cNvPr id="3" name="Content Placeholder 2"/>
          <p:cNvSpPr>
            <a:spLocks noGrp="1"/>
          </p:cNvSpPr>
          <p:nvPr>
            <p:ph idx="1"/>
          </p:nvPr>
        </p:nvSpPr>
        <p:spPr>
          <a:xfrm>
            <a:off x="640080" y="1771650"/>
            <a:ext cx="11521440" cy="7219950"/>
          </a:xfrm>
        </p:spPr>
        <p:txBody>
          <a:bodyPr>
            <a:normAutofit fontScale="85000" lnSpcReduction="10000"/>
          </a:bodyPr>
          <a:lstStyle/>
          <a:p>
            <a:pPr marL="0" indent="0">
              <a:buNone/>
            </a:pPr>
            <a:r>
              <a:rPr lang="en-GB" dirty="0"/>
              <a:t>When you consider what it will take to allow you to meet your new objectives, you can gain support, learning and development in a number of ways;</a:t>
            </a:r>
          </a:p>
          <a:p>
            <a:pPr lvl="1"/>
            <a:r>
              <a:rPr lang="en-GB" dirty="0"/>
              <a:t>70% job-related experiences</a:t>
            </a:r>
          </a:p>
          <a:p>
            <a:pPr lvl="1"/>
            <a:r>
              <a:rPr lang="en-GB" dirty="0"/>
              <a:t>20% interactions with others</a:t>
            </a:r>
          </a:p>
          <a:p>
            <a:pPr lvl="1"/>
            <a:r>
              <a:rPr lang="en-GB" dirty="0"/>
              <a:t>10% formal educational events</a:t>
            </a:r>
          </a:p>
          <a:p>
            <a:pPr marL="0" indent="0">
              <a:buNone/>
            </a:pPr>
            <a:r>
              <a:rPr lang="en-GB" dirty="0"/>
              <a:t>When you have considered what support you need to meet your objectives you can start to complete the Development Action Plan which will record the support, learning and development you need to be able to do your job well.  Each development opportunity should be clearly linked with a specific objective.</a:t>
            </a:r>
          </a:p>
          <a:p>
            <a:endParaRPr lang="en-GB" dirty="0"/>
          </a:p>
        </p:txBody>
      </p:sp>
    </p:spTree>
    <p:extLst>
      <p:ext uri="{BB962C8B-B14F-4D97-AF65-F5344CB8AC3E}">
        <p14:creationId xmlns:p14="http://schemas.microsoft.com/office/powerpoint/2010/main" val="3377941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Recording on ESR</a:t>
            </a:r>
          </a:p>
        </p:txBody>
      </p:sp>
      <p:sp>
        <p:nvSpPr>
          <p:cNvPr id="3" name="Content Placeholder 2"/>
          <p:cNvSpPr>
            <a:spLocks noGrp="1"/>
          </p:cNvSpPr>
          <p:nvPr>
            <p:ph idx="1"/>
          </p:nvPr>
        </p:nvSpPr>
        <p:spPr/>
        <p:txBody>
          <a:bodyPr>
            <a:normAutofit/>
          </a:bodyPr>
          <a:lstStyle/>
          <a:p>
            <a:pPr marL="0" indent="0">
              <a:buNone/>
            </a:pPr>
            <a:r>
              <a:rPr lang="en-GB" dirty="0"/>
              <a:t>There are some core pieces of information that </a:t>
            </a:r>
            <a:r>
              <a:rPr lang="en-GB" u="sng" dirty="0"/>
              <a:t>your manager</a:t>
            </a:r>
            <a:r>
              <a:rPr lang="en-GB" dirty="0"/>
              <a:t> must record on ESR.</a:t>
            </a:r>
          </a:p>
          <a:p>
            <a:pPr lvl="0"/>
            <a:r>
              <a:rPr lang="en-GB" dirty="0"/>
              <a:t>Date of your Appraisal</a:t>
            </a:r>
          </a:p>
          <a:p>
            <a:pPr lvl="0"/>
            <a:r>
              <a:rPr lang="en-GB" dirty="0"/>
              <a:t>Placement of the Career Conversation Matrix</a:t>
            </a:r>
          </a:p>
          <a:p>
            <a:pPr lvl="0"/>
            <a:r>
              <a:rPr lang="en-GB" dirty="0"/>
              <a:t>Development Action Plan</a:t>
            </a:r>
          </a:p>
          <a:p>
            <a:pPr lvl="0"/>
            <a:r>
              <a:rPr lang="en-GB" dirty="0"/>
              <a:t>Pay progression</a:t>
            </a:r>
          </a:p>
        </p:txBody>
      </p:sp>
    </p:spTree>
    <p:extLst>
      <p:ext uri="{BB962C8B-B14F-4D97-AF65-F5344CB8AC3E}">
        <p14:creationId xmlns:p14="http://schemas.microsoft.com/office/powerpoint/2010/main" val="3086065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54562" y="364907"/>
            <a:ext cx="11521440" cy="1600200"/>
          </a:xfrm>
        </p:spPr>
        <p:txBody>
          <a:bodyPr>
            <a:normAutofit/>
          </a:bodyPr>
          <a:lstStyle/>
          <a:p>
            <a:r>
              <a:rPr lang="en-GB" dirty="0"/>
              <a:t>PADR Principles</a:t>
            </a:r>
          </a:p>
        </p:txBody>
      </p:sp>
      <p:sp>
        <p:nvSpPr>
          <p:cNvPr id="7171" name="Content Placeholder 2"/>
          <p:cNvSpPr>
            <a:spLocks noGrp="1"/>
          </p:cNvSpPr>
          <p:nvPr>
            <p:ph idx="1"/>
          </p:nvPr>
        </p:nvSpPr>
        <p:spPr>
          <a:xfrm>
            <a:off x="640080" y="1878014"/>
            <a:ext cx="11505883" cy="5199442"/>
          </a:xfrm>
        </p:spPr>
        <p:txBody>
          <a:bodyPr>
            <a:normAutofit fontScale="92500" lnSpcReduction="20000"/>
          </a:bodyPr>
          <a:lstStyle/>
          <a:p>
            <a:r>
              <a:rPr lang="en-GB" dirty="0"/>
              <a:t>We will agree and understand what's expected of us in terms of what we should be doing and how we should be doing it</a:t>
            </a:r>
          </a:p>
          <a:p>
            <a:r>
              <a:rPr lang="en-GB" dirty="0"/>
              <a:t>We will all receive constructive and timely feedback on how we have done</a:t>
            </a:r>
          </a:p>
          <a:p>
            <a:r>
              <a:rPr lang="en-GB" dirty="0"/>
              <a:t>We will all ensure that we actively seek to develop and improve what we are doing for the benefit of patients </a:t>
            </a:r>
          </a:p>
          <a:p>
            <a:pPr>
              <a:buFontTx/>
              <a:buNone/>
            </a:pPr>
            <a:endParaRPr lang="en-GB" sz="3640" dirty="0">
              <a:latin typeface="Arial" charset="0"/>
              <a:cs typeface="Arial" charset="0"/>
            </a:endParaRPr>
          </a:p>
          <a:p>
            <a:pPr>
              <a:buFontTx/>
              <a:buNone/>
            </a:pPr>
            <a:endParaRPr lang="en-GB" sz="3640" dirty="0">
              <a:latin typeface="Arial" charset="0"/>
              <a:cs typeface="Arial" charset="0"/>
            </a:endParaRPr>
          </a:p>
          <a:p>
            <a:pPr>
              <a:buFontTx/>
              <a:buNone/>
            </a:pPr>
            <a:endParaRPr lang="en-GB" dirty="0"/>
          </a:p>
        </p:txBody>
      </p:sp>
      <p:sp>
        <p:nvSpPr>
          <p:cNvPr id="6" name="Right Arrow 5"/>
          <p:cNvSpPr/>
          <p:nvPr/>
        </p:nvSpPr>
        <p:spPr>
          <a:xfrm>
            <a:off x="1727561" y="7077456"/>
            <a:ext cx="9375442" cy="1814602"/>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sz="2400" dirty="0">
                <a:cs typeface="Arial" charset="0"/>
              </a:rPr>
              <a:t>Doing the right things – Doing them the right way</a:t>
            </a:r>
          </a:p>
          <a:p>
            <a:pPr algn="ctr">
              <a:buFontTx/>
              <a:buNone/>
            </a:pPr>
            <a:r>
              <a:rPr lang="en-GB" sz="2400" dirty="0">
                <a:cs typeface="Arial" charset="0"/>
              </a:rPr>
              <a:t>Doing things better</a:t>
            </a:r>
          </a:p>
        </p:txBody>
      </p:sp>
    </p:spTree>
    <p:extLst>
      <p:ext uri="{BB962C8B-B14F-4D97-AF65-F5344CB8AC3E}">
        <p14:creationId xmlns:p14="http://schemas.microsoft.com/office/powerpoint/2010/main" val="2229197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201613"/>
            <a:ext cx="11521440" cy="1600200"/>
          </a:xfrm>
        </p:spPr>
        <p:txBody>
          <a:bodyPr/>
          <a:lstStyle/>
          <a:p>
            <a:r>
              <a:rPr lang="en-GB" dirty="0"/>
              <a:t>Pay Progression</a:t>
            </a:r>
          </a:p>
        </p:txBody>
      </p:sp>
      <p:sp>
        <p:nvSpPr>
          <p:cNvPr id="3" name="Content Placeholder 2"/>
          <p:cNvSpPr>
            <a:spLocks noGrp="1"/>
          </p:cNvSpPr>
          <p:nvPr>
            <p:ph idx="1"/>
          </p:nvPr>
        </p:nvSpPr>
        <p:spPr>
          <a:xfrm>
            <a:off x="640080" y="1645920"/>
            <a:ext cx="11521440" cy="7242048"/>
          </a:xfrm>
        </p:spPr>
        <p:txBody>
          <a:bodyPr>
            <a:normAutofit fontScale="55000" lnSpcReduction="20000"/>
          </a:bodyPr>
          <a:lstStyle/>
          <a:p>
            <a:pPr>
              <a:lnSpc>
                <a:spcPct val="120000"/>
              </a:lnSpc>
              <a:spcBef>
                <a:spcPts val="600"/>
              </a:spcBef>
              <a:spcAft>
                <a:spcPts val="1200"/>
              </a:spcAft>
            </a:pPr>
            <a:r>
              <a:rPr lang="en-GB" dirty="0"/>
              <a:t>Pay Progression policy applies to all members of staff on NHS Terms and Conditions of Service and works closely with the Appraisal Process. </a:t>
            </a:r>
          </a:p>
          <a:p>
            <a:pPr>
              <a:lnSpc>
                <a:spcPct val="120000"/>
              </a:lnSpc>
              <a:spcBef>
                <a:spcPts val="600"/>
              </a:spcBef>
              <a:spcAft>
                <a:spcPts val="1200"/>
              </a:spcAft>
            </a:pPr>
            <a:r>
              <a:rPr lang="en-GB" dirty="0"/>
              <a:t>There are five specific pay progression standards which set out requirements which need to be demonstrated before you are able to progress to your next pay step point on your pay step date. These standards are:</a:t>
            </a:r>
          </a:p>
          <a:p>
            <a:pPr marL="1588770" lvl="1" indent="-1028700">
              <a:lnSpc>
                <a:spcPct val="120000"/>
              </a:lnSpc>
              <a:spcAft>
                <a:spcPts val="1200"/>
              </a:spcAft>
              <a:buFont typeface="+mj-lt"/>
              <a:buAutoNum type="romanUcPeriod"/>
            </a:pPr>
            <a:r>
              <a:rPr lang="en-GB" dirty="0"/>
              <a:t>The appraisal process has been completed within the last 12 months and outcomes are in line with the organisation’s standards.</a:t>
            </a:r>
          </a:p>
          <a:p>
            <a:pPr marL="1588770" lvl="1" indent="-1028700">
              <a:lnSpc>
                <a:spcPct val="120000"/>
              </a:lnSpc>
              <a:spcAft>
                <a:spcPts val="1200"/>
              </a:spcAft>
              <a:buFont typeface="+mj-lt"/>
              <a:buAutoNum type="romanUcPeriod"/>
            </a:pPr>
            <a:r>
              <a:rPr lang="en-GB" dirty="0"/>
              <a:t>There is no formal capability process in place.</a:t>
            </a:r>
          </a:p>
          <a:p>
            <a:pPr marL="1588770" lvl="1" indent="-1028700">
              <a:lnSpc>
                <a:spcPct val="120000"/>
              </a:lnSpc>
              <a:spcBef>
                <a:spcPts val="600"/>
              </a:spcBef>
              <a:spcAft>
                <a:spcPts val="1200"/>
              </a:spcAft>
              <a:buFont typeface="+mj-lt"/>
              <a:buAutoNum type="romanUcPeriod"/>
            </a:pPr>
            <a:r>
              <a:rPr lang="en-GB" dirty="0"/>
              <a:t>There is no formal disciplinary sanction live on your record.</a:t>
            </a:r>
          </a:p>
          <a:p>
            <a:pPr marL="1588770" lvl="1" indent="-1028700">
              <a:lnSpc>
                <a:spcPct val="120000"/>
              </a:lnSpc>
              <a:spcBef>
                <a:spcPts val="600"/>
              </a:spcBef>
              <a:spcAft>
                <a:spcPts val="1200"/>
              </a:spcAft>
              <a:buFont typeface="+mj-lt"/>
              <a:buAutoNum type="romanUcPeriod"/>
            </a:pPr>
            <a:r>
              <a:rPr lang="en-GB" dirty="0"/>
              <a:t>Statutory and/or mandatory training has been completed.</a:t>
            </a:r>
          </a:p>
          <a:p>
            <a:pPr marL="1588770" lvl="1" indent="-1028700">
              <a:lnSpc>
                <a:spcPct val="120000"/>
              </a:lnSpc>
              <a:spcBef>
                <a:spcPts val="600"/>
              </a:spcBef>
              <a:spcAft>
                <a:spcPts val="1200"/>
              </a:spcAft>
              <a:buFont typeface="+mj-lt"/>
              <a:buAutoNum type="romanUcPeriod"/>
            </a:pPr>
            <a:r>
              <a:rPr lang="en-GB" dirty="0"/>
              <a:t>For line managers only – appraisals have been competed for all your staff as required.</a:t>
            </a:r>
          </a:p>
          <a:p>
            <a:pPr>
              <a:lnSpc>
                <a:spcPct val="120000"/>
              </a:lnSpc>
              <a:buFont typeface="Arial" panose="020B0604020202020204" pitchFamily="34" charset="0"/>
              <a:buChar char="•"/>
            </a:pPr>
            <a:r>
              <a:rPr lang="en-GB" dirty="0"/>
              <a:t>Your pay step submissions will only take place after two, three or five years depending on your pay band. Your appraisals will continue to take place annually.</a:t>
            </a:r>
          </a:p>
        </p:txBody>
      </p:sp>
    </p:spTree>
    <p:extLst>
      <p:ext uri="{BB962C8B-B14F-4D97-AF65-F5344CB8AC3E}">
        <p14:creationId xmlns:p14="http://schemas.microsoft.com/office/powerpoint/2010/main" val="33040673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Pay Progression Policy </a:t>
            </a:r>
          </a:p>
        </p:txBody>
      </p:sp>
      <p:sp>
        <p:nvSpPr>
          <p:cNvPr id="3" name="Content Placeholder 2"/>
          <p:cNvSpPr>
            <a:spLocks noGrp="1"/>
          </p:cNvSpPr>
          <p:nvPr>
            <p:ph idx="1"/>
          </p:nvPr>
        </p:nvSpPr>
        <p:spPr/>
        <p:txBody>
          <a:bodyPr>
            <a:normAutofit fontScale="92500" lnSpcReduction="20000"/>
          </a:bodyPr>
          <a:lstStyle/>
          <a:p>
            <a:r>
              <a:rPr lang="en-GB" dirty="0"/>
              <a:t>This Pay Progression Policy does not replace or change Appraisal policies but does set out three principles that will be embedded into local appraisal processes. They are:   </a:t>
            </a:r>
          </a:p>
          <a:p>
            <a:pPr lvl="1"/>
            <a:r>
              <a:rPr lang="en-GB" dirty="0"/>
              <a:t>We will agree and understand what’s expected of us in terms of what we should be doing and how we should be doing it</a:t>
            </a:r>
          </a:p>
          <a:p>
            <a:pPr lvl="1"/>
            <a:r>
              <a:rPr lang="en-GB" dirty="0"/>
              <a:t>We will all receive constructive and timely feedback on how we have done</a:t>
            </a:r>
          </a:p>
          <a:p>
            <a:pPr lvl="1"/>
            <a:r>
              <a:rPr lang="en-GB" dirty="0"/>
              <a:t>We will all ensure that we actively seek to develop and improve what we are doing for the benefit of patients</a:t>
            </a:r>
          </a:p>
          <a:p>
            <a:endParaRPr lang="en-GB" dirty="0"/>
          </a:p>
        </p:txBody>
      </p:sp>
    </p:spTree>
    <p:extLst>
      <p:ext uri="{BB962C8B-B14F-4D97-AF65-F5344CB8AC3E}">
        <p14:creationId xmlns:p14="http://schemas.microsoft.com/office/powerpoint/2010/main" val="1927117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272686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Vision</a:t>
            </a:r>
          </a:p>
        </p:txBody>
      </p:sp>
      <p:sp>
        <p:nvSpPr>
          <p:cNvPr id="3" name="Content Placeholder 2"/>
          <p:cNvSpPr>
            <a:spLocks noGrp="1"/>
          </p:cNvSpPr>
          <p:nvPr>
            <p:ph idx="1"/>
          </p:nvPr>
        </p:nvSpPr>
        <p:spPr>
          <a:xfrm>
            <a:off x="640081" y="1984693"/>
            <a:ext cx="5570219" cy="6591936"/>
          </a:xfrm>
        </p:spPr>
        <p:txBody>
          <a:bodyPr>
            <a:normAutofit/>
          </a:bodyPr>
          <a:lstStyle/>
          <a:p>
            <a:pPr marL="0" indent="0">
              <a:buNone/>
            </a:pPr>
            <a:r>
              <a:rPr lang="en-GB" sz="3900" dirty="0"/>
              <a:t>Cardiff &amp; Vale UHB want to develop and nurture engaged and motivated staff with the skills and confidence to live up to our values every day. </a:t>
            </a:r>
          </a:p>
        </p:txBody>
      </p:sp>
      <p:graphicFrame>
        <p:nvGraphicFramePr>
          <p:cNvPr id="5" name="Diagram 4"/>
          <p:cNvGraphicFramePr/>
          <p:nvPr>
            <p:extLst>
              <p:ext uri="{D42A27DB-BD31-4B8C-83A1-F6EECF244321}">
                <p14:modId xmlns:p14="http://schemas.microsoft.com/office/powerpoint/2010/main" val="3871674958"/>
              </p:ext>
            </p:extLst>
          </p:nvPr>
        </p:nvGraphicFramePr>
        <p:xfrm>
          <a:off x="5907024" y="548639"/>
          <a:ext cx="5980176" cy="80279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3790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What’s new</a:t>
            </a:r>
          </a:p>
        </p:txBody>
      </p:sp>
      <p:sp>
        <p:nvSpPr>
          <p:cNvPr id="3" name="Content Placeholder 2"/>
          <p:cNvSpPr>
            <a:spLocks noGrp="1"/>
          </p:cNvSpPr>
          <p:nvPr>
            <p:ph idx="1"/>
          </p:nvPr>
        </p:nvSpPr>
        <p:spPr/>
        <p:txBody>
          <a:bodyPr/>
          <a:lstStyle/>
          <a:p>
            <a:r>
              <a:rPr lang="en-GB" dirty="0"/>
              <a:t>Preparation</a:t>
            </a:r>
          </a:p>
          <a:p>
            <a:r>
              <a:rPr lang="en-GB" dirty="0"/>
              <a:t>Focus of the conversation</a:t>
            </a:r>
          </a:p>
          <a:p>
            <a:r>
              <a:rPr lang="en-GB" dirty="0"/>
              <a:t>Measurement against values and behaviours</a:t>
            </a:r>
          </a:p>
          <a:p>
            <a:r>
              <a:rPr lang="en-GB" dirty="0"/>
              <a:t>Links with succession planning</a:t>
            </a:r>
          </a:p>
          <a:p>
            <a:r>
              <a:rPr lang="en-GB" dirty="0"/>
              <a:t>Link with pay progression</a:t>
            </a:r>
          </a:p>
          <a:p>
            <a:r>
              <a:rPr lang="en-GB" dirty="0"/>
              <a:t>Recording on ESR</a:t>
            </a:r>
          </a:p>
        </p:txBody>
      </p:sp>
    </p:spTree>
    <p:extLst>
      <p:ext uri="{BB962C8B-B14F-4D97-AF65-F5344CB8AC3E}">
        <p14:creationId xmlns:p14="http://schemas.microsoft.com/office/powerpoint/2010/main" val="1298844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Process</a:t>
            </a:r>
          </a:p>
        </p:txBody>
      </p:sp>
      <p:pic>
        <p:nvPicPr>
          <p:cNvPr id="4" name="Picture 3"/>
          <p:cNvPicPr>
            <a:picLocks noChangeAspect="1"/>
          </p:cNvPicPr>
          <p:nvPr/>
        </p:nvPicPr>
        <p:blipFill>
          <a:blip r:embed="rId2"/>
          <a:stretch>
            <a:fillRect/>
          </a:stretch>
        </p:blipFill>
        <p:spPr>
          <a:xfrm>
            <a:off x="3602926" y="687514"/>
            <a:ext cx="9034082" cy="8917086"/>
          </a:xfrm>
          <a:prstGeom prst="rect">
            <a:avLst/>
          </a:prstGeom>
        </p:spPr>
      </p:pic>
    </p:spTree>
    <p:extLst>
      <p:ext uri="{BB962C8B-B14F-4D97-AF65-F5344CB8AC3E}">
        <p14:creationId xmlns:p14="http://schemas.microsoft.com/office/powerpoint/2010/main" val="4059420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Values Based Appraisal</a:t>
            </a:r>
          </a:p>
        </p:txBody>
      </p:sp>
      <p:sp>
        <p:nvSpPr>
          <p:cNvPr id="3" name="Content Placeholder 2"/>
          <p:cNvSpPr>
            <a:spLocks noGrp="1"/>
          </p:cNvSpPr>
          <p:nvPr>
            <p:ph idx="1"/>
          </p:nvPr>
        </p:nvSpPr>
        <p:spPr/>
        <p:txBody>
          <a:bodyPr>
            <a:normAutofit/>
          </a:bodyPr>
          <a:lstStyle/>
          <a:p>
            <a:pPr marL="0" indent="0">
              <a:buNone/>
            </a:pPr>
            <a:r>
              <a:rPr lang="en-GB" sz="4800" dirty="0"/>
              <a:t>You and your manager are able to have open and constructive career conversation that includes where you are now, where you want to be, and how to be supported to get there.</a:t>
            </a:r>
          </a:p>
        </p:txBody>
      </p:sp>
    </p:spTree>
    <p:extLst>
      <p:ext uri="{BB962C8B-B14F-4D97-AF65-F5344CB8AC3E}">
        <p14:creationId xmlns:p14="http://schemas.microsoft.com/office/powerpoint/2010/main" val="1520427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to Expect</a:t>
            </a:r>
          </a:p>
        </p:txBody>
      </p:sp>
      <p:sp>
        <p:nvSpPr>
          <p:cNvPr id="3" name="Content Placeholder 2"/>
          <p:cNvSpPr>
            <a:spLocks noGrp="1"/>
          </p:cNvSpPr>
          <p:nvPr>
            <p:ph idx="1"/>
          </p:nvPr>
        </p:nvSpPr>
        <p:spPr>
          <a:xfrm>
            <a:off x="640080" y="1957262"/>
            <a:ext cx="11521440" cy="3026663"/>
          </a:xfrm>
        </p:spPr>
        <p:txBody>
          <a:bodyPr numCol="2"/>
          <a:lstStyle/>
          <a:p>
            <a:r>
              <a:rPr lang="en-GB" dirty="0"/>
              <a:t>Managers</a:t>
            </a:r>
          </a:p>
          <a:p>
            <a:pPr lvl="1"/>
            <a:r>
              <a:rPr lang="en-GB" dirty="0"/>
              <a:t>Prepare</a:t>
            </a:r>
          </a:p>
          <a:p>
            <a:pPr lvl="1"/>
            <a:r>
              <a:rPr lang="en-GB" dirty="0"/>
              <a:t>Provide advice / paperwork</a:t>
            </a:r>
          </a:p>
          <a:p>
            <a:r>
              <a:rPr lang="en-GB" dirty="0"/>
              <a:t>Staff</a:t>
            </a:r>
          </a:p>
          <a:p>
            <a:pPr lvl="1"/>
            <a:r>
              <a:rPr lang="en-GB" dirty="0"/>
              <a:t>Prepare</a:t>
            </a:r>
          </a:p>
          <a:p>
            <a:pPr lvl="1"/>
            <a:r>
              <a:rPr lang="en-GB" dirty="0"/>
              <a:t>Research development</a:t>
            </a:r>
          </a:p>
          <a:p>
            <a:pPr lvl="1"/>
            <a:endParaRPr lang="en-GB" dirty="0"/>
          </a:p>
        </p:txBody>
      </p:sp>
      <p:pic>
        <p:nvPicPr>
          <p:cNvPr id="4" name="Picture 3"/>
          <p:cNvPicPr>
            <a:picLocks noChangeAspect="1"/>
          </p:cNvPicPr>
          <p:nvPr/>
        </p:nvPicPr>
        <p:blipFill>
          <a:blip r:embed="rId2"/>
          <a:stretch>
            <a:fillRect/>
          </a:stretch>
        </p:blipFill>
        <p:spPr>
          <a:xfrm>
            <a:off x="250126" y="5266944"/>
            <a:ext cx="11911394" cy="3048381"/>
          </a:xfrm>
          <a:prstGeom prst="rect">
            <a:avLst/>
          </a:prstGeom>
        </p:spPr>
      </p:pic>
    </p:spTree>
    <p:extLst>
      <p:ext uri="{BB962C8B-B14F-4D97-AF65-F5344CB8AC3E}">
        <p14:creationId xmlns:p14="http://schemas.microsoft.com/office/powerpoint/2010/main" val="3079274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Preparing for the Appraisal</a:t>
            </a:r>
          </a:p>
        </p:txBody>
      </p:sp>
      <p:sp>
        <p:nvSpPr>
          <p:cNvPr id="3" name="Content Placeholder 2"/>
          <p:cNvSpPr>
            <a:spLocks noGrp="1"/>
          </p:cNvSpPr>
          <p:nvPr>
            <p:ph idx="1"/>
          </p:nvPr>
        </p:nvSpPr>
        <p:spPr/>
        <p:txBody>
          <a:bodyPr>
            <a:normAutofit fontScale="70000" lnSpcReduction="20000"/>
          </a:bodyPr>
          <a:lstStyle/>
          <a:p>
            <a:r>
              <a:rPr lang="en-GB" dirty="0"/>
              <a:t>We all need to feel that we are listened to, understood and valued in our roles to achieve our maximum potential.</a:t>
            </a:r>
          </a:p>
          <a:p>
            <a:r>
              <a:rPr lang="en-GB" dirty="0"/>
              <a:t>Values Based Appraisal is about considering everyone as an individual and the development that is right for them.</a:t>
            </a:r>
          </a:p>
          <a:p>
            <a:r>
              <a:rPr lang="en-GB" dirty="0"/>
              <a:t>The following preparation is best practice and will enable both you and your staff to get the most out of your conversation.</a:t>
            </a:r>
          </a:p>
          <a:p>
            <a:pPr marL="1383030" lvl="1" indent="-742950">
              <a:buFont typeface="+mj-lt"/>
              <a:buAutoNum type="arabicPeriod"/>
            </a:pPr>
            <a:r>
              <a:rPr lang="en-GB" dirty="0"/>
              <a:t>Self-assessment tool results page</a:t>
            </a:r>
          </a:p>
          <a:p>
            <a:pPr marL="1383030" lvl="1" indent="-742950">
              <a:buFont typeface="+mj-lt"/>
              <a:buAutoNum type="arabicPeriod"/>
            </a:pPr>
            <a:r>
              <a:rPr lang="en-GB" dirty="0"/>
              <a:t>Feedback from a range of people</a:t>
            </a:r>
          </a:p>
          <a:p>
            <a:pPr marL="1383030" lvl="1" indent="-742950">
              <a:buFont typeface="+mj-lt"/>
              <a:buAutoNum type="arabicPeriod"/>
            </a:pPr>
            <a:r>
              <a:rPr lang="en-GB" dirty="0"/>
              <a:t>Appraisal Guidelines</a:t>
            </a:r>
          </a:p>
          <a:p>
            <a:pPr marL="1383030" lvl="1" indent="-742950">
              <a:buFont typeface="+mj-lt"/>
              <a:buAutoNum type="arabicPeriod"/>
            </a:pPr>
            <a:r>
              <a:rPr lang="en-GB" dirty="0"/>
              <a:t>Examples of work</a:t>
            </a:r>
          </a:p>
          <a:p>
            <a:pPr marL="1383030" lvl="1" indent="-742950">
              <a:buFont typeface="+mj-lt"/>
              <a:buAutoNum type="arabicPeriod"/>
            </a:pPr>
            <a:r>
              <a:rPr lang="en-GB" dirty="0"/>
              <a:t>Any other documentation that may be useful; previous objectives, KSF outline, job description and person specification.  </a:t>
            </a:r>
          </a:p>
          <a:p>
            <a:endParaRPr lang="en-GB" dirty="0"/>
          </a:p>
          <a:p>
            <a:endParaRPr lang="en-GB" dirty="0"/>
          </a:p>
          <a:p>
            <a:endParaRPr lang="en-GB" dirty="0"/>
          </a:p>
        </p:txBody>
      </p:sp>
    </p:spTree>
    <p:extLst>
      <p:ext uri="{BB962C8B-B14F-4D97-AF65-F5344CB8AC3E}">
        <p14:creationId xmlns:p14="http://schemas.microsoft.com/office/powerpoint/2010/main" val="848349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Self Assessment Tool</a:t>
            </a:r>
          </a:p>
        </p:txBody>
      </p:sp>
      <p:sp>
        <p:nvSpPr>
          <p:cNvPr id="5" name="Content Placeholder 2"/>
          <p:cNvSpPr>
            <a:spLocks noGrp="1"/>
          </p:cNvSpPr>
          <p:nvPr>
            <p:ph idx="1"/>
          </p:nvPr>
        </p:nvSpPr>
        <p:spPr>
          <a:xfrm>
            <a:off x="393335" y="1798640"/>
            <a:ext cx="12059921" cy="6700517"/>
          </a:xfrm>
        </p:spPr>
        <p:txBody>
          <a:bodyPr>
            <a:noAutofit/>
          </a:bodyPr>
          <a:lstStyle/>
          <a:p>
            <a:pPr marL="0" indent="0">
              <a:lnSpc>
                <a:spcPct val="100000"/>
              </a:lnSpc>
              <a:spcBef>
                <a:spcPts val="300"/>
              </a:spcBef>
              <a:spcAft>
                <a:spcPts val="300"/>
              </a:spcAft>
              <a:buNone/>
              <a:tabLst>
                <a:tab pos="6821488" algn="l"/>
              </a:tabLst>
            </a:pPr>
            <a:r>
              <a:rPr lang="en-GB" sz="1800" dirty="0"/>
              <a:t>The self-assessment explores how you are feeling against 8 scales;	</a:t>
            </a:r>
          </a:p>
          <a:p>
            <a:pPr marL="228600" indent="-228600">
              <a:lnSpc>
                <a:spcPct val="100000"/>
              </a:lnSpc>
              <a:spcBef>
                <a:spcPts val="300"/>
              </a:spcBef>
              <a:spcAft>
                <a:spcPts val="300"/>
              </a:spcAft>
              <a:buFont typeface="+mj-lt"/>
              <a:buAutoNum type="arabicPeriod"/>
              <a:tabLst>
                <a:tab pos="6821488" algn="l"/>
              </a:tabLst>
            </a:pPr>
            <a:r>
              <a:rPr lang="en-GB" sz="1800" dirty="0"/>
              <a:t>Your desire or ambition to develop yourself, either within your current </a:t>
            </a:r>
            <a:br>
              <a:rPr lang="en-GB" sz="1800" dirty="0"/>
            </a:br>
            <a:r>
              <a:rPr lang="en-GB" sz="1800" dirty="0"/>
              <a:t>role or in another area</a:t>
            </a:r>
          </a:p>
          <a:p>
            <a:pPr marL="228600" indent="-228600">
              <a:lnSpc>
                <a:spcPct val="100000"/>
              </a:lnSpc>
              <a:spcBef>
                <a:spcPts val="300"/>
              </a:spcBef>
              <a:spcAft>
                <a:spcPts val="300"/>
              </a:spcAft>
              <a:buFont typeface="+mj-lt"/>
              <a:buAutoNum type="arabicPeriod"/>
              <a:tabLst>
                <a:tab pos="6821488" algn="l"/>
              </a:tabLst>
            </a:pPr>
            <a:r>
              <a:rPr lang="en-GB" sz="1800" dirty="0"/>
              <a:t>How well you are currently performing in your work role, including whether </a:t>
            </a:r>
            <a:br>
              <a:rPr lang="en-GB" sz="1800" dirty="0"/>
            </a:br>
            <a:r>
              <a:rPr lang="en-GB" sz="1800" dirty="0"/>
              <a:t>you are enthusiastic and motivated to complete the tasks needed.</a:t>
            </a:r>
          </a:p>
          <a:p>
            <a:pPr marL="228600" indent="-228600">
              <a:lnSpc>
                <a:spcPct val="100000"/>
              </a:lnSpc>
              <a:spcBef>
                <a:spcPts val="300"/>
              </a:spcBef>
              <a:spcAft>
                <a:spcPts val="300"/>
              </a:spcAft>
              <a:buFont typeface="+mj-lt"/>
              <a:buAutoNum type="arabicPeriod"/>
              <a:tabLst>
                <a:tab pos="6821488" algn="l"/>
              </a:tabLst>
            </a:pPr>
            <a:r>
              <a:rPr lang="en-GB" sz="1800" dirty="0"/>
              <a:t>Whether now is the right time for you to take on new challenges and </a:t>
            </a:r>
            <a:br>
              <a:rPr lang="en-GB" sz="1800" dirty="0"/>
            </a:br>
            <a:r>
              <a:rPr lang="en-GB" sz="1800" dirty="0"/>
              <a:t>demands that would come with developing your skills or role – are you </a:t>
            </a:r>
            <a:br>
              <a:rPr lang="en-GB" sz="1800" dirty="0"/>
            </a:br>
            <a:r>
              <a:rPr lang="en-GB" sz="1800" dirty="0"/>
              <a:t>ready now, or would it be better to wait for a better time in your life</a:t>
            </a:r>
          </a:p>
          <a:p>
            <a:pPr marL="228600" indent="-228600">
              <a:lnSpc>
                <a:spcPct val="100000"/>
              </a:lnSpc>
              <a:spcBef>
                <a:spcPts val="300"/>
              </a:spcBef>
              <a:spcAft>
                <a:spcPts val="300"/>
              </a:spcAft>
              <a:buFont typeface="+mj-lt"/>
              <a:buAutoNum type="arabicPeriod"/>
              <a:tabLst>
                <a:tab pos="6821488" algn="l"/>
              </a:tabLst>
            </a:pPr>
            <a:r>
              <a:rPr lang="en-GB" sz="1800" dirty="0"/>
              <a:t>Whether you have the current skills necessary to fulfil your current role, </a:t>
            </a:r>
            <a:br>
              <a:rPr lang="en-GB" sz="1800" dirty="0"/>
            </a:br>
            <a:r>
              <a:rPr lang="en-GB" sz="1800" dirty="0"/>
              <a:t>whether you want to develop new skills and how freely you use your </a:t>
            </a:r>
            <a:br>
              <a:rPr lang="en-GB" sz="1800" dirty="0"/>
            </a:br>
            <a:r>
              <a:rPr lang="en-GB" sz="1800" dirty="0"/>
              <a:t>expertise to offer support to other colleagues		</a:t>
            </a:r>
          </a:p>
          <a:p>
            <a:pPr marL="228600" indent="-228600">
              <a:lnSpc>
                <a:spcPct val="100000"/>
              </a:lnSpc>
              <a:spcBef>
                <a:spcPts val="300"/>
              </a:spcBef>
              <a:spcAft>
                <a:spcPts val="300"/>
              </a:spcAft>
              <a:buFont typeface="+mj-lt"/>
              <a:buAutoNum type="arabicPeriod"/>
              <a:tabLst>
                <a:tab pos="6821488" algn="l"/>
              </a:tabLst>
            </a:pPr>
            <a:r>
              <a:rPr lang="en-GB" sz="1800" dirty="0"/>
              <a:t>To what extent you ‘live’ the Health Board’s values and behaviours when </a:t>
            </a:r>
            <a:br>
              <a:rPr lang="en-GB" sz="1800" dirty="0"/>
            </a:br>
            <a:r>
              <a:rPr lang="en-GB" sz="1800" dirty="0"/>
              <a:t>interacting with your team and other stakeholders and to what extent </a:t>
            </a:r>
            <a:br>
              <a:rPr lang="en-GB" sz="1800" dirty="0"/>
            </a:br>
            <a:r>
              <a:rPr lang="en-GB" sz="1800" dirty="0"/>
              <a:t>you demonstrate those values to meet your objectives.</a:t>
            </a:r>
          </a:p>
          <a:p>
            <a:pPr marL="228600" indent="-228600">
              <a:lnSpc>
                <a:spcPct val="100000"/>
              </a:lnSpc>
              <a:spcBef>
                <a:spcPts val="300"/>
              </a:spcBef>
              <a:spcAft>
                <a:spcPts val="300"/>
              </a:spcAft>
              <a:buFont typeface="+mj-lt"/>
              <a:buAutoNum type="arabicPeriod"/>
              <a:tabLst>
                <a:tab pos="6821488" algn="l"/>
              </a:tabLst>
            </a:pPr>
            <a:r>
              <a:rPr lang="en-GB" sz="1800" dirty="0"/>
              <a:t>How you use your values and behaviours to develop relationships with </a:t>
            </a:r>
            <a:br>
              <a:rPr lang="en-GB" sz="1800" dirty="0"/>
            </a:br>
            <a:r>
              <a:rPr lang="en-GB" sz="1800" dirty="0"/>
              <a:t>internal colleagues and external stakeholders.	</a:t>
            </a:r>
          </a:p>
          <a:p>
            <a:pPr marL="228600" indent="-228600">
              <a:lnSpc>
                <a:spcPct val="100000"/>
              </a:lnSpc>
              <a:spcBef>
                <a:spcPts val="300"/>
              </a:spcBef>
              <a:spcAft>
                <a:spcPts val="300"/>
              </a:spcAft>
              <a:buFont typeface="+mj-lt"/>
              <a:buAutoNum type="arabicPeriod"/>
              <a:tabLst>
                <a:tab pos="6821488" algn="l"/>
              </a:tabLst>
            </a:pPr>
            <a:r>
              <a:rPr lang="en-GB" sz="1800" dirty="0"/>
              <a:t>Your motivation to offer ideas about how to make improvements in work, </a:t>
            </a:r>
            <a:br>
              <a:rPr lang="en-GB" sz="1800" dirty="0"/>
            </a:br>
            <a:r>
              <a:rPr lang="en-GB" sz="1800" dirty="0"/>
              <a:t>lead change and encourage others to continually improve.</a:t>
            </a:r>
          </a:p>
          <a:p>
            <a:pPr marL="228600" indent="-228600">
              <a:lnSpc>
                <a:spcPct val="100000"/>
              </a:lnSpc>
              <a:spcBef>
                <a:spcPts val="300"/>
              </a:spcBef>
              <a:spcAft>
                <a:spcPts val="300"/>
              </a:spcAft>
              <a:buFont typeface="+mj-lt"/>
              <a:buAutoNum type="arabicPeriod"/>
            </a:pPr>
            <a:r>
              <a:rPr lang="en-GB" sz="1800" dirty="0"/>
              <a:t>The way that you feel about your skills, abilities, appearance and behaviour and whether you trust that you can complete tasks to a good standard</a:t>
            </a:r>
          </a:p>
          <a:p>
            <a:pPr marL="0" indent="0">
              <a:lnSpc>
                <a:spcPct val="100000"/>
              </a:lnSpc>
              <a:spcBef>
                <a:spcPts val="300"/>
              </a:spcBef>
              <a:spcAft>
                <a:spcPts val="300"/>
              </a:spcAft>
              <a:buNone/>
            </a:pPr>
            <a:r>
              <a:rPr lang="en-GB" sz="1800" dirty="0"/>
              <a:t>The principle behind this is that you should score above the orange line on all scales for you to have a strong case for immediate development and progression.</a:t>
            </a:r>
          </a:p>
        </p:txBody>
      </p:sp>
      <p:pic>
        <p:nvPicPr>
          <p:cNvPr id="6" name="Picture 5"/>
          <p:cNvPicPr>
            <a:picLocks noChangeAspect="1"/>
          </p:cNvPicPr>
          <p:nvPr/>
        </p:nvPicPr>
        <p:blipFill>
          <a:blip r:embed="rId2"/>
          <a:stretch>
            <a:fillRect/>
          </a:stretch>
        </p:blipFill>
        <p:spPr>
          <a:xfrm>
            <a:off x="7924800" y="1798640"/>
            <a:ext cx="4650920" cy="5271043"/>
          </a:xfrm>
          <a:prstGeom prst="rect">
            <a:avLst/>
          </a:prstGeom>
        </p:spPr>
      </p:pic>
    </p:spTree>
    <p:extLst>
      <p:ext uri="{BB962C8B-B14F-4D97-AF65-F5344CB8AC3E}">
        <p14:creationId xmlns:p14="http://schemas.microsoft.com/office/powerpoint/2010/main" val="977280977"/>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5459</TotalTime>
  <Words>3101</Words>
  <Application>Microsoft Office PowerPoint</Application>
  <PresentationFormat>A3 Paper (297x420 mm)</PresentationFormat>
  <Paragraphs>203</Paragraphs>
  <Slides>27</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1_Custom Design</vt:lpstr>
      <vt:lpstr>Cardiff and Vale University Health Board</vt:lpstr>
      <vt:lpstr>Session Outcomes</vt:lpstr>
      <vt:lpstr>Vision</vt:lpstr>
      <vt:lpstr>What’s new</vt:lpstr>
      <vt:lpstr>Process</vt:lpstr>
      <vt:lpstr>What is Values Based Appraisal</vt:lpstr>
      <vt:lpstr>What to Expect</vt:lpstr>
      <vt:lpstr>Preparing for the Appraisal</vt:lpstr>
      <vt:lpstr>Self Assessment Tool</vt:lpstr>
      <vt:lpstr>Self Assessment Tool</vt:lpstr>
      <vt:lpstr>Getting Feedback from others</vt:lpstr>
      <vt:lpstr>Getting Feedback from others</vt:lpstr>
      <vt:lpstr>Career Conversation Framework</vt:lpstr>
      <vt:lpstr>Using Evidence</vt:lpstr>
      <vt:lpstr>Using Evidence</vt:lpstr>
      <vt:lpstr>Rating your performance</vt:lpstr>
      <vt:lpstr>Documenting and Following up</vt:lpstr>
      <vt:lpstr>Setting Future Objectives</vt:lpstr>
      <vt:lpstr>Organisational Objectives</vt:lpstr>
      <vt:lpstr>Setting Future Objectives</vt:lpstr>
      <vt:lpstr>Setting Future Objectives</vt:lpstr>
      <vt:lpstr>Development and Training</vt:lpstr>
      <vt:lpstr>Recording on ESR</vt:lpstr>
      <vt:lpstr>PADR Principles</vt:lpstr>
      <vt:lpstr>Pay Progression</vt:lpstr>
      <vt:lpstr>Pay Progression Policy </vt:lpstr>
      <vt:lpstr>Summary</vt:lpstr>
    </vt:vector>
  </TitlesOfParts>
  <Company>Cardiff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Services</dc:creator>
  <cp:lastModifiedBy>Joshua Thomas</cp:lastModifiedBy>
  <cp:revision>132</cp:revision>
  <cp:lastPrinted>2019-04-29T09:20:52Z</cp:lastPrinted>
  <dcterms:created xsi:type="dcterms:W3CDTF">2015-04-10T09:37:10Z</dcterms:created>
  <dcterms:modified xsi:type="dcterms:W3CDTF">2020-03-11T10:13:02Z</dcterms:modified>
</cp:coreProperties>
</file>