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56" r:id="rId3"/>
    <p:sldId id="258" r:id="rId4"/>
  </p:sldIdLst>
  <p:sldSz cx="6858000" cy="9144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70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1" autoAdjust="0"/>
    <p:restoredTop sz="88930" autoAdjust="0"/>
  </p:normalViewPr>
  <p:slideViewPr>
    <p:cSldViewPr>
      <p:cViewPr varScale="1">
        <p:scale>
          <a:sx n="78" d="100"/>
          <a:sy n="78" d="100"/>
        </p:scale>
        <p:origin x="3024" y="102"/>
      </p:cViewPr>
      <p:guideLst>
        <p:guide orient="horz" pos="347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9" tIns="45701" rIns="91399" bIns="4570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9" tIns="45701" rIns="91399" bIns="4570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D112CF-557A-42E9-8472-F9D8D32C8901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9" tIns="45701" rIns="91399" bIns="4570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9" tIns="45701" rIns="91399" bIns="4570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96AE1EE9-EE38-4A8A-9FFB-80A282DBDA9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73663180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9" tIns="45701" rIns="91399" bIns="4570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9" tIns="45701" rIns="91399" bIns="4570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061F52D-A033-4FC9-AA9C-06606F9980B9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2950"/>
            <a:ext cx="27924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9" tIns="45701" rIns="91399" bIns="457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9" tIns="45701" rIns="91399" bIns="4570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9" tIns="45701" rIns="91399" bIns="4570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C64048E7-59E0-4F54-908A-2767009AB80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886467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124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838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414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40FB2-AC7C-410D-B600-D30A80672F42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71207-FE26-4FC5-B00A-CF6EFAD0B32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0D8C2-CF92-4D9C-996F-9A492A805DA4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C9C85-1AD1-4A16-B5F0-F927BCB0FEC1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4AD9A-B84E-4BF9-B93F-E35D58C095EF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C10BA-DFCF-405C-9856-BF223EDE4CB3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59BDB-A6B6-4379-A610-D798637AED74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4D381-7A4F-4B53-948B-105514854EAF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D3CEB-FDEF-4622-9F38-695216E5967F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F4308-AE62-4BCB-AAC1-A2F51B243F68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F6391-1EB4-46E4-A2F8-471DAA7022BE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D3743-7FF2-4A98-970C-D09DF9945C9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63662-6F33-406C-BE10-5D634FFFD8E1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C1B4A-81A0-40DC-9373-46D5183D7B8C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651C1-92FF-44EB-BB0B-53A57BDBD89E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16CED-FDAC-4BC1-AAC6-0847A441B11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9FECD-4040-453E-AC32-93D193F54847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5C888-77FA-467B-B1CD-981B120DA7D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B5A61-7416-4B4D-9B24-FB575A176333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0FC5A-423C-413F-9E7D-705D998ED27B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BE247-F431-4BBA-9B2A-710F463D6627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ED312-FE42-45FE-96A9-91D9CC28CEC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78208C-8793-42FE-9734-A097F11DE045}" type="datetimeFigureOut">
              <a:rPr lang="en-GB"/>
              <a:pPr>
                <a:defRPr/>
              </a:pPr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872BE57-B406-4A4C-9562-3462128AC200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ihr.ac.uk/researchers/funding-opportunities/" TargetMode="External"/><Relationship Id="rId13" Type="http://schemas.openxmlformats.org/officeDocument/2006/relationships/hyperlink" Target="mailto:cav.ig.dept@wales.nhs.uk" TargetMode="External"/><Relationship Id="rId18" Type="http://schemas.openxmlformats.org/officeDocument/2006/relationships/hyperlink" Target="mailto:Louise.Hesp@wales.nhs.uk" TargetMode="External"/><Relationship Id="rId3" Type="http://schemas.openxmlformats.org/officeDocument/2006/relationships/hyperlink" Target="https://www.cardiff.ac.uk/libraries/locations-opening-hours/health-library" TargetMode="External"/><Relationship Id="rId21" Type="http://schemas.openxmlformats.org/officeDocument/2006/relationships/hyperlink" Target="mailto:Research.Governance@wales.nhs.uk" TargetMode="External"/><Relationship Id="rId7" Type="http://schemas.openxmlformats.org/officeDocument/2006/relationships/hyperlink" Target="https://healthandcareresearchwales.org/researchers/funding-opportunities" TargetMode="External"/><Relationship Id="rId12" Type="http://schemas.openxmlformats.org/officeDocument/2006/relationships/hyperlink" Target="https://www.hra.nhs.uk/about-us/committees-and-services/res-and-recs/" TargetMode="External"/><Relationship Id="rId17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6" Type="http://schemas.openxmlformats.org/officeDocument/2006/relationships/hyperlink" Target="mailto:Research.Development@wales.nhs.uk" TargetMode="External"/><Relationship Id="rId20" Type="http://schemas.openxmlformats.org/officeDocument/2006/relationships/hyperlink" Target="mailto:Cav.contracts.rd@wales.nhs.uk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rdcs@cardiff.ac.uk" TargetMode="External"/><Relationship Id="rId11" Type="http://schemas.openxmlformats.org/officeDocument/2006/relationships/hyperlink" Target="http://www.myresearchproject.org.uk/" TargetMode="External"/><Relationship Id="rId5" Type="http://schemas.openxmlformats.org/officeDocument/2006/relationships/hyperlink" Target="https://www.cardiff.ac.uk/centre-for-trials-research/research/research-design-and-conduct-service" TargetMode="External"/><Relationship Id="rId15" Type="http://schemas.openxmlformats.org/officeDocument/2006/relationships/hyperlink" Target="mailto:Research.GrantSupport@wales.nhs.uk" TargetMode="External"/><Relationship Id="rId10" Type="http://schemas.openxmlformats.org/officeDocument/2006/relationships/hyperlink" Target="mailto:Commercial.Trials@wales.nhs.uk" TargetMode="External"/><Relationship Id="rId19" Type="http://schemas.openxmlformats.org/officeDocument/2006/relationships/hyperlink" Target="mailto:Graham.Law@wales.nhs.uk" TargetMode="External"/><Relationship Id="rId4" Type="http://schemas.openxmlformats.org/officeDocument/2006/relationships/hyperlink" Target="mailto:cochraneliby@Cardiff.ac.uk" TargetMode="External"/><Relationship Id="rId9" Type="http://schemas.openxmlformats.org/officeDocument/2006/relationships/hyperlink" Target="https://www.hra.nhs.uk/planning-and-improving-research/research-planning/funding/" TargetMode="External"/><Relationship Id="rId14" Type="http://schemas.openxmlformats.org/officeDocument/2006/relationships/hyperlink" Target="https://healthandcareresearchwales.org/public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Commercial.Trials@wales.nhs.uk" TargetMode="External"/><Relationship Id="rId13" Type="http://schemas.openxmlformats.org/officeDocument/2006/relationships/hyperlink" Target="mailto:research.development@wales.nhs.uk" TargetMode="External"/><Relationship Id="rId18" Type="http://schemas.openxmlformats.org/officeDocument/2006/relationships/hyperlink" Target="mailto:Wendy.Wade@wales.nhs.uk" TargetMode="External"/><Relationship Id="rId3" Type="http://schemas.openxmlformats.org/officeDocument/2006/relationships/hyperlink" Target="mailto:Wendy.wade@wales.nhs.uk" TargetMode="External"/><Relationship Id="rId7" Type="http://schemas.openxmlformats.org/officeDocument/2006/relationships/hyperlink" Target="mailto:Research.Development@wales.nhs.uk" TargetMode="External"/><Relationship Id="rId12" Type="http://schemas.openxmlformats.org/officeDocument/2006/relationships/hyperlink" Target="mailto:Naomi.Knezevic@wales.nhs.uk" TargetMode="External"/><Relationship Id="rId17" Type="http://schemas.openxmlformats.org/officeDocument/2006/relationships/hyperlink" Target="mailto:Clinical.Researchfacility@wales.nhs.uk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mailto:Robyn.Davies5@wales.nhs.uk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CommercialResearch.Development@wales.nhs.uk" TargetMode="External"/><Relationship Id="rId11" Type="http://schemas.openxmlformats.org/officeDocument/2006/relationships/hyperlink" Target="mailto:Teresa.Burns@wales.nhs.uk" TargetMode="External"/><Relationship Id="rId5" Type="http://schemas.openxmlformats.org/officeDocument/2006/relationships/hyperlink" Target="mailto:Cari.Clarke@wales.nhs.uk" TargetMode="External"/><Relationship Id="rId15" Type="http://schemas.openxmlformats.org/officeDocument/2006/relationships/hyperlink" Target="mailto:Jared.Torkington@wales.nhs.uk" TargetMode="External"/><Relationship Id="rId10" Type="http://schemas.openxmlformats.org/officeDocument/2006/relationships/hyperlink" Target="mailto:Research.Governance@wales.nhs.uk" TargetMode="External"/><Relationship Id="rId19" Type="http://schemas.openxmlformats.org/officeDocument/2006/relationships/hyperlink" Target="mailto:Zoe.Boult@wales.nhs.uk" TargetMode="External"/><Relationship Id="rId4" Type="http://schemas.openxmlformats.org/officeDocument/2006/relationships/hyperlink" Target="mailto:Sara.Shankland@wales.nhs.uk" TargetMode="External"/><Relationship Id="rId9" Type="http://schemas.openxmlformats.org/officeDocument/2006/relationships/hyperlink" Target="mailto:Abigail.Harris@wales.nhs.uk" TargetMode="External"/><Relationship Id="rId1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0" y="3348038"/>
            <a:ext cx="6858000" cy="1524000"/>
          </a:xfrm>
        </p:spPr>
        <p:txBody>
          <a:bodyPr/>
          <a:lstStyle/>
          <a:p>
            <a:pPr eaLnBrk="1" hangingPunct="1"/>
            <a:r>
              <a:rPr lang="en-GB" altLang="en-US" smtClean="0"/>
              <a:t>Research &amp; Development Department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0" y="5219700"/>
            <a:ext cx="6858000" cy="603408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GB" altLang="en-US" dirty="0" smtClean="0"/>
              <a:t>Research Applications - Who can help?</a:t>
            </a:r>
          </a:p>
          <a:p>
            <a:pPr algn="ctr" eaLnBrk="1" hangingPunct="1">
              <a:buFont typeface="Arial" charset="0"/>
              <a:buNone/>
            </a:pPr>
            <a:endParaRPr lang="en-GB" altLang="en-US" dirty="0" smtClean="0"/>
          </a:p>
          <a:p>
            <a:pPr algn="ctr" eaLnBrk="1" hangingPunct="1">
              <a:buFont typeface="Arial" charset="0"/>
              <a:buNone/>
            </a:pPr>
            <a:endParaRPr lang="en-GB" altLang="en-US" dirty="0" smtClean="0"/>
          </a:p>
          <a:p>
            <a:pPr algn="ctr" eaLnBrk="1" hangingPunct="1">
              <a:buFont typeface="Arial" charset="0"/>
              <a:buNone/>
            </a:pPr>
            <a:endParaRPr lang="en-GB" altLang="en-US" dirty="0" smtClean="0"/>
          </a:p>
          <a:p>
            <a:pPr algn="ctr" eaLnBrk="1" hangingPunct="1">
              <a:buFont typeface="Arial" charset="0"/>
              <a:buNone/>
            </a:pPr>
            <a:endParaRPr lang="en-GB" altLang="en-US" dirty="0" smtClean="0"/>
          </a:p>
          <a:p>
            <a:pPr algn="ctr" eaLnBrk="1" hangingPunct="1">
              <a:buFont typeface="Arial" charset="0"/>
              <a:buNone/>
            </a:pPr>
            <a:r>
              <a:rPr lang="en-GB" altLang="en-US" sz="800" dirty="0" smtClean="0"/>
              <a:t>						Produced by R&amp;D Team - November 2020</a:t>
            </a:r>
          </a:p>
          <a:p>
            <a:pPr algn="ctr" eaLnBrk="1" hangingPunct="1">
              <a:buFont typeface="Arial" charset="0"/>
              <a:buNone/>
            </a:pPr>
            <a:endParaRPr lang="en-GB" altLang="en-US" sz="800" dirty="0" smtClean="0"/>
          </a:p>
          <a:p>
            <a:pPr eaLnBrk="1" hangingPunct="1">
              <a:buFont typeface="Arial" charset="0"/>
              <a:buNone/>
            </a:pPr>
            <a:r>
              <a:rPr lang="en-GB" altLang="en-US" sz="800" dirty="0" smtClean="0"/>
              <a:t> </a:t>
            </a:r>
          </a:p>
        </p:txBody>
      </p:sp>
      <p:pic>
        <p:nvPicPr>
          <p:cNvPr id="4100" name="Picture 5" descr="Blue and go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913" y="900113"/>
            <a:ext cx="6408737" cy="16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2314349" y="250824"/>
            <a:ext cx="2129171" cy="5245439"/>
          </a:xfrm>
          <a:prstGeom prst="roundRect">
            <a:avLst>
              <a:gd name="adj" fmla="val 16667"/>
            </a:avLst>
          </a:prstGeom>
          <a:solidFill>
            <a:schemeClr val="bg1">
              <a:alpha val="10001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Rounded Rectangle 3"/>
          <p:cNvSpPr/>
          <p:nvPr/>
        </p:nvSpPr>
        <p:spPr>
          <a:xfrm>
            <a:off x="2492375" y="684213"/>
            <a:ext cx="1728788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Literature review</a:t>
            </a:r>
          </a:p>
        </p:txBody>
      </p:sp>
      <p:sp>
        <p:nvSpPr>
          <p:cNvPr id="5124" name="Text Box 10"/>
          <p:cNvSpPr txBox="1">
            <a:spLocks noChangeArrowheads="1"/>
          </p:cNvSpPr>
          <p:nvPr/>
        </p:nvSpPr>
        <p:spPr bwMode="auto">
          <a:xfrm>
            <a:off x="2276872" y="221903"/>
            <a:ext cx="22384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altLang="en-US" sz="1200" b="1">
                <a:latin typeface="Arial Rounded MT Bold" pitchFamily="34" charset="0"/>
              </a:rPr>
              <a:t>Research Study Development</a:t>
            </a:r>
          </a:p>
        </p:txBody>
      </p:sp>
      <p:sp>
        <p:nvSpPr>
          <p:cNvPr id="7" name="Rounded Rectangle 3"/>
          <p:cNvSpPr/>
          <p:nvPr/>
        </p:nvSpPr>
        <p:spPr>
          <a:xfrm>
            <a:off x="2492375" y="1042988"/>
            <a:ext cx="1728788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Writing a grant application/ protocol</a:t>
            </a:r>
          </a:p>
        </p:txBody>
      </p:sp>
      <p:sp>
        <p:nvSpPr>
          <p:cNvPr id="5126" name="Line 12"/>
          <p:cNvSpPr>
            <a:spLocks noChangeShapeType="1"/>
          </p:cNvSpPr>
          <p:nvPr/>
        </p:nvSpPr>
        <p:spPr bwMode="auto">
          <a:xfrm>
            <a:off x="4221163" y="827088"/>
            <a:ext cx="57626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5127" name="Rounded Rectangle 3"/>
          <p:cNvSpPr>
            <a:spLocks noChangeArrowheads="1"/>
          </p:cNvSpPr>
          <p:nvPr/>
        </p:nvSpPr>
        <p:spPr bwMode="auto">
          <a:xfrm>
            <a:off x="4797425" y="460897"/>
            <a:ext cx="1847667" cy="777265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GB" altLang="en-US" sz="1200" b="1" dirty="0" smtClean="0">
              <a:latin typeface="Calibri" pitchFamily="34" charset="0"/>
            </a:endParaRPr>
          </a:p>
          <a:p>
            <a:pPr algn="ctr" eaLnBrk="1" hangingPunct="1"/>
            <a:endParaRPr lang="en-GB" altLang="en-US" sz="1200" b="1" dirty="0" smtClean="0">
              <a:latin typeface="Calibri" pitchFamily="34" charset="0"/>
            </a:endParaRPr>
          </a:p>
          <a:p>
            <a:pPr eaLnBrk="1" hangingPunct="1"/>
            <a:r>
              <a:rPr lang="en-GB" altLang="en-US" sz="1200" b="1" dirty="0" smtClean="0">
                <a:latin typeface="Calibri" pitchFamily="34" charset="0"/>
                <a:hlinkClick r:id="rId3"/>
              </a:rPr>
              <a:t>Library Services</a:t>
            </a:r>
            <a:endParaRPr lang="en-GB" altLang="en-US" sz="1200" b="1" dirty="0">
              <a:latin typeface="Calibri" pitchFamily="34" charset="0"/>
            </a:endParaRPr>
          </a:p>
          <a:p>
            <a:pPr eaLnBrk="1" hangingPunct="1"/>
            <a:r>
              <a:rPr lang="en-GB" altLang="en-US" sz="1200" dirty="0" smtClean="0">
                <a:latin typeface="Calibri" pitchFamily="34" charset="0"/>
              </a:rPr>
              <a:t>Cardiff University Health Library </a:t>
            </a:r>
            <a:r>
              <a:rPr lang="en-GB" altLang="en-US" sz="1200" b="1" dirty="0" smtClean="0">
                <a:latin typeface="Calibri" pitchFamily="34" charset="0"/>
                <a:hlinkClick r:id="rId4"/>
              </a:rPr>
              <a:t>Contact</a:t>
            </a:r>
            <a:r>
              <a:rPr lang="en-GB" altLang="en-US" sz="1200" b="1" dirty="0" smtClean="0">
                <a:latin typeface="Calibri" pitchFamily="34" charset="0"/>
              </a:rPr>
              <a:t> </a:t>
            </a:r>
            <a:r>
              <a:rPr lang="en-GB" altLang="en-US" sz="1200" dirty="0" smtClean="0">
                <a:latin typeface="Calibri" pitchFamily="34" charset="0"/>
              </a:rPr>
              <a:t>(email)</a:t>
            </a:r>
          </a:p>
          <a:p>
            <a:pPr algn="ctr" eaLnBrk="1" hangingPunct="1"/>
            <a:endParaRPr lang="en-GB" altLang="en-US" sz="1000" b="1" dirty="0" smtClean="0">
              <a:latin typeface="Calibri" pitchFamily="34" charset="0"/>
            </a:endParaRPr>
          </a:p>
          <a:p>
            <a:pPr algn="ctr" eaLnBrk="1" hangingPunct="1"/>
            <a:endParaRPr lang="en-GB" altLang="en-US" sz="1200" b="1" dirty="0">
              <a:latin typeface="Calibri" pitchFamily="34" charset="0"/>
            </a:endParaRPr>
          </a:p>
        </p:txBody>
      </p:sp>
      <p:sp>
        <p:nvSpPr>
          <p:cNvPr id="5128" name="Rounded Rectangle 3"/>
          <p:cNvSpPr>
            <a:spLocks noChangeArrowheads="1"/>
          </p:cNvSpPr>
          <p:nvPr/>
        </p:nvSpPr>
        <p:spPr bwMode="auto">
          <a:xfrm>
            <a:off x="130175" y="708024"/>
            <a:ext cx="1800225" cy="1470833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GB" altLang="en-US" sz="1200" b="1" dirty="0">
                <a:latin typeface="Calibri" pitchFamily="34" charset="0"/>
                <a:hlinkClick r:id="rId5"/>
              </a:rPr>
              <a:t>Research Design Conduct Service (RDCS</a:t>
            </a:r>
            <a:r>
              <a:rPr lang="en-GB" altLang="en-US" sz="1200" b="1" dirty="0" smtClean="0">
                <a:latin typeface="Calibri" pitchFamily="34" charset="0"/>
                <a:hlinkClick r:id="rId5"/>
              </a:rPr>
              <a:t>)</a:t>
            </a:r>
            <a:endParaRPr lang="en-GB" altLang="en-US" sz="1200" b="1" dirty="0" smtClean="0">
              <a:latin typeface="Calibri" pitchFamily="34" charset="0"/>
            </a:endParaRPr>
          </a:p>
          <a:p>
            <a:pPr algn="ctr" eaLnBrk="1" hangingPunct="1"/>
            <a:endParaRPr lang="en-GB" altLang="en-US" sz="1200" b="1" dirty="0" smtClean="0">
              <a:latin typeface="Calibri" pitchFamily="34" charset="0"/>
            </a:endParaRPr>
          </a:p>
          <a:p>
            <a:pPr algn="ctr" eaLnBrk="1" hangingPunct="1"/>
            <a:r>
              <a:rPr lang="en-GB" altLang="en-US" sz="1200" b="1" dirty="0" smtClean="0">
                <a:latin typeface="Calibri" pitchFamily="34" charset="0"/>
                <a:hlinkClick r:id="rId6"/>
              </a:rPr>
              <a:t>Contact</a:t>
            </a:r>
            <a:r>
              <a:rPr lang="en-GB" altLang="en-US" sz="1200" b="1" dirty="0" smtClean="0">
                <a:latin typeface="Calibri" pitchFamily="34" charset="0"/>
              </a:rPr>
              <a:t> </a:t>
            </a:r>
            <a:r>
              <a:rPr lang="en-GB" altLang="en-US" sz="1200" dirty="0" smtClean="0">
                <a:latin typeface="Calibri" pitchFamily="34" charset="0"/>
              </a:rPr>
              <a:t>(email)</a:t>
            </a:r>
            <a:endParaRPr lang="en-GB" altLang="en-US" sz="1200" dirty="0">
              <a:latin typeface="Calibri" pitchFamily="34" charset="0"/>
            </a:endParaRPr>
          </a:p>
          <a:p>
            <a:pPr algn="ctr" eaLnBrk="1" hangingPunct="1"/>
            <a:endParaRPr lang="en-GB" altLang="en-US" sz="1000" dirty="0">
              <a:latin typeface="Calibri" pitchFamily="34" charset="0"/>
            </a:endParaRPr>
          </a:p>
        </p:txBody>
      </p:sp>
      <p:sp>
        <p:nvSpPr>
          <p:cNvPr id="5129" name="Line 15"/>
          <p:cNvSpPr>
            <a:spLocks noChangeShapeType="1"/>
          </p:cNvSpPr>
          <p:nvPr/>
        </p:nvSpPr>
        <p:spPr bwMode="auto">
          <a:xfrm flipH="1">
            <a:off x="1916113" y="1134700"/>
            <a:ext cx="57626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5130" name="Line 17"/>
          <p:cNvSpPr>
            <a:spLocks noChangeShapeType="1"/>
          </p:cNvSpPr>
          <p:nvPr/>
        </p:nvSpPr>
        <p:spPr bwMode="auto">
          <a:xfrm flipH="1">
            <a:off x="1916113" y="1619672"/>
            <a:ext cx="57626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" name="Rounded Rectangle 3"/>
          <p:cNvSpPr/>
          <p:nvPr/>
        </p:nvSpPr>
        <p:spPr>
          <a:xfrm>
            <a:off x="2506254" y="2549249"/>
            <a:ext cx="1655763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Funding opportunities</a:t>
            </a:r>
          </a:p>
        </p:txBody>
      </p:sp>
      <p:sp>
        <p:nvSpPr>
          <p:cNvPr id="3085" name="Rounded Rectangle 3"/>
          <p:cNvSpPr>
            <a:spLocks noChangeArrowheads="1"/>
          </p:cNvSpPr>
          <p:nvPr/>
        </p:nvSpPr>
        <p:spPr bwMode="auto">
          <a:xfrm>
            <a:off x="4784725" y="1306913"/>
            <a:ext cx="1860367" cy="1896935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n-GB" sz="1200" b="1" dirty="0" smtClean="0">
                <a:latin typeface="+mn-lt"/>
                <a:hlinkClick r:id="rId7"/>
              </a:rPr>
              <a:t>      </a:t>
            </a:r>
          </a:p>
          <a:p>
            <a:pPr algn="ctr" eaLnBrk="1" hangingPunct="1">
              <a:defRPr/>
            </a:pPr>
            <a:endParaRPr lang="en-GB" sz="1200" b="1" dirty="0" smtClean="0">
              <a:latin typeface="+mn-lt"/>
              <a:hlinkClick r:id="rId7"/>
            </a:endParaRPr>
          </a:p>
          <a:p>
            <a:pPr algn="ctr" eaLnBrk="1" hangingPunct="1">
              <a:defRPr/>
            </a:pPr>
            <a:r>
              <a:rPr lang="en-GB" sz="1200" b="1" dirty="0" smtClean="0">
                <a:latin typeface="+mn-lt"/>
                <a:hlinkClick r:id="rId7"/>
              </a:rPr>
              <a:t>Health </a:t>
            </a:r>
            <a:r>
              <a:rPr lang="en-GB" sz="1200" b="1" dirty="0">
                <a:latin typeface="+mn-lt"/>
                <a:hlinkClick r:id="rId7"/>
              </a:rPr>
              <a:t>and Care Research </a:t>
            </a:r>
            <a:r>
              <a:rPr lang="en-GB" sz="1200" b="1" dirty="0" smtClean="0">
                <a:latin typeface="+mn-lt"/>
                <a:hlinkClick r:id="rId7"/>
              </a:rPr>
              <a:t>Wales funding</a:t>
            </a:r>
            <a:endParaRPr lang="en-GB" sz="1200" b="1" dirty="0" smtClean="0">
              <a:latin typeface="+mn-lt"/>
            </a:endParaRPr>
          </a:p>
          <a:p>
            <a:pPr algn="ctr" eaLnBrk="1" hangingPunct="1">
              <a:defRPr/>
            </a:pPr>
            <a:endParaRPr lang="en-GB" sz="600" b="1" dirty="0">
              <a:latin typeface="+mn-lt"/>
            </a:endParaRPr>
          </a:p>
          <a:p>
            <a:pPr algn="ctr" eaLnBrk="1" hangingPunct="1">
              <a:defRPr/>
            </a:pPr>
            <a:r>
              <a:rPr lang="en-GB" sz="1200" b="1" dirty="0" smtClean="0">
                <a:latin typeface="+mn-lt"/>
                <a:hlinkClick r:id="rId8"/>
              </a:rPr>
              <a:t>National Institute for </a:t>
            </a:r>
          </a:p>
          <a:p>
            <a:pPr algn="ctr" eaLnBrk="1" hangingPunct="1">
              <a:defRPr/>
            </a:pPr>
            <a:r>
              <a:rPr lang="en-GB" sz="1200" b="1" dirty="0" smtClean="0">
                <a:latin typeface="+mn-lt"/>
                <a:hlinkClick r:id="rId8"/>
              </a:rPr>
              <a:t>Health Research (NIHR) funding</a:t>
            </a:r>
            <a:endParaRPr lang="en-GB" sz="1200" dirty="0" smtClean="0"/>
          </a:p>
          <a:p>
            <a:pPr algn="ctr" eaLnBrk="1" hangingPunct="1">
              <a:defRPr/>
            </a:pPr>
            <a:endParaRPr lang="en-GB" sz="600" dirty="0" smtClean="0"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en-GB" sz="1200" b="1" dirty="0" smtClean="0">
                <a:latin typeface="Calibri" pitchFamily="34" charset="0"/>
                <a:hlinkClick r:id="rId9"/>
              </a:rPr>
              <a:t>Health Research Authority (HRA) funding</a:t>
            </a:r>
            <a:endParaRPr lang="en-GB" sz="1200" b="1" dirty="0">
              <a:latin typeface="Calibri" pitchFamily="34" charset="0"/>
            </a:endParaRPr>
          </a:p>
          <a:p>
            <a:pPr algn="ctr" eaLnBrk="1" hangingPunct="1">
              <a:defRPr/>
            </a:pPr>
            <a:endParaRPr lang="en-GB" sz="1100" dirty="0" smtClean="0">
              <a:latin typeface="Calibri" pitchFamily="34" charset="0"/>
            </a:endParaRPr>
          </a:p>
          <a:p>
            <a:pPr algn="ctr" eaLnBrk="1" hangingPunct="1">
              <a:defRPr/>
            </a:pPr>
            <a:endParaRPr lang="en-GB" sz="1100" dirty="0">
              <a:latin typeface="Calibri" pitchFamily="34" charset="0"/>
            </a:endParaRPr>
          </a:p>
        </p:txBody>
      </p:sp>
      <p:sp>
        <p:nvSpPr>
          <p:cNvPr id="5133" name="Rectangle 27"/>
          <p:cNvSpPr>
            <a:spLocks noChangeArrowheads="1"/>
          </p:cNvSpPr>
          <p:nvPr/>
        </p:nvSpPr>
        <p:spPr bwMode="auto">
          <a:xfrm>
            <a:off x="0" y="0"/>
            <a:ext cx="236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en-US">
                <a:latin typeface="Calibri" pitchFamily="34" charset="0"/>
              </a:rPr>
              <a:t> </a:t>
            </a:r>
          </a:p>
        </p:txBody>
      </p:sp>
      <p:sp>
        <p:nvSpPr>
          <p:cNvPr id="5134" name="Line 28"/>
          <p:cNvSpPr>
            <a:spLocks noChangeShapeType="1"/>
          </p:cNvSpPr>
          <p:nvPr/>
        </p:nvSpPr>
        <p:spPr bwMode="auto">
          <a:xfrm flipV="1">
            <a:off x="4162017" y="2663825"/>
            <a:ext cx="605518" cy="20186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2" name="Rounded Rectangle 3"/>
          <p:cNvSpPr/>
          <p:nvPr/>
        </p:nvSpPr>
        <p:spPr>
          <a:xfrm>
            <a:off x="2506254" y="3035885"/>
            <a:ext cx="1655763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Patient and Public involvement</a:t>
            </a:r>
          </a:p>
        </p:txBody>
      </p:sp>
      <p:sp>
        <p:nvSpPr>
          <p:cNvPr id="13" name="Rounded Rectangle 3"/>
          <p:cNvSpPr/>
          <p:nvPr/>
        </p:nvSpPr>
        <p:spPr>
          <a:xfrm>
            <a:off x="2550775" y="4023218"/>
            <a:ext cx="1655763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Costing your grant</a:t>
            </a:r>
          </a:p>
        </p:txBody>
      </p:sp>
      <p:sp>
        <p:nvSpPr>
          <p:cNvPr id="5137" name="Line 34"/>
          <p:cNvSpPr>
            <a:spLocks noChangeShapeType="1"/>
          </p:cNvSpPr>
          <p:nvPr/>
        </p:nvSpPr>
        <p:spPr bwMode="auto">
          <a:xfrm flipH="1" flipV="1">
            <a:off x="1916112" y="2019755"/>
            <a:ext cx="590141" cy="63814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" name="Rounded Rectangle 3"/>
          <p:cNvSpPr/>
          <p:nvPr/>
        </p:nvSpPr>
        <p:spPr>
          <a:xfrm>
            <a:off x="2507184" y="3521841"/>
            <a:ext cx="1655763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Data protection</a:t>
            </a:r>
          </a:p>
        </p:txBody>
      </p:sp>
      <p:sp>
        <p:nvSpPr>
          <p:cNvPr id="15" name="Rounded Rectangle 4"/>
          <p:cNvSpPr>
            <a:spLocks noChangeArrowheads="1"/>
          </p:cNvSpPr>
          <p:nvPr/>
        </p:nvSpPr>
        <p:spPr bwMode="auto">
          <a:xfrm>
            <a:off x="2314349" y="5584978"/>
            <a:ext cx="2129171" cy="3235296"/>
          </a:xfrm>
          <a:prstGeom prst="roundRect">
            <a:avLst>
              <a:gd name="adj" fmla="val 16667"/>
            </a:avLst>
          </a:prstGeom>
          <a:solidFill>
            <a:schemeClr val="bg1">
              <a:alpha val="10001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sp>
        <p:nvSpPr>
          <p:cNvPr id="5140" name="Text Box 37"/>
          <p:cNvSpPr txBox="1">
            <a:spLocks noChangeArrowheads="1"/>
          </p:cNvSpPr>
          <p:nvPr/>
        </p:nvSpPr>
        <p:spPr bwMode="auto">
          <a:xfrm>
            <a:off x="2204864" y="5591919"/>
            <a:ext cx="23764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altLang="en-US" sz="1200" b="1" dirty="0">
                <a:latin typeface="+mn-lt"/>
              </a:rPr>
              <a:t>Research Study Approval</a:t>
            </a:r>
          </a:p>
        </p:txBody>
      </p:sp>
      <p:sp>
        <p:nvSpPr>
          <p:cNvPr id="16" name="Rounded Rectangle 3"/>
          <p:cNvSpPr/>
          <p:nvPr/>
        </p:nvSpPr>
        <p:spPr>
          <a:xfrm>
            <a:off x="2601913" y="8313862"/>
            <a:ext cx="172720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Study amendments</a:t>
            </a:r>
          </a:p>
        </p:txBody>
      </p:sp>
      <p:sp>
        <p:nvSpPr>
          <p:cNvPr id="17" name="Rounded Rectangle 3"/>
          <p:cNvSpPr/>
          <p:nvPr/>
        </p:nvSpPr>
        <p:spPr>
          <a:xfrm>
            <a:off x="2563813" y="5940400"/>
            <a:ext cx="173037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Contracts and agreements</a:t>
            </a:r>
          </a:p>
        </p:txBody>
      </p:sp>
      <p:sp>
        <p:nvSpPr>
          <p:cNvPr id="19" name="Rounded Rectangle 3"/>
          <p:cNvSpPr/>
          <p:nvPr/>
        </p:nvSpPr>
        <p:spPr>
          <a:xfrm>
            <a:off x="2537280" y="7003632"/>
            <a:ext cx="1728787" cy="647700"/>
          </a:xfrm>
          <a:prstGeom prst="roundRect">
            <a:avLst>
              <a:gd name="adj" fmla="val 34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NHS permission and other regulatory approvals</a:t>
            </a:r>
          </a:p>
        </p:txBody>
      </p:sp>
      <p:sp>
        <p:nvSpPr>
          <p:cNvPr id="5145" name="Rounded Rectangle 3"/>
          <p:cNvSpPr>
            <a:spLocks noChangeArrowheads="1"/>
          </p:cNvSpPr>
          <p:nvPr/>
        </p:nvSpPr>
        <p:spPr bwMode="auto">
          <a:xfrm>
            <a:off x="4718952" y="6156176"/>
            <a:ext cx="2104124" cy="936104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200" b="1" dirty="0" smtClean="0">
                <a:latin typeface="Calibri" pitchFamily="34" charset="0"/>
              </a:rPr>
              <a:t>Helen Hughes &amp; Lucy Jenkins</a:t>
            </a:r>
          </a:p>
          <a:p>
            <a:pPr eaLnBrk="1" hangingPunct="1"/>
            <a:r>
              <a:rPr lang="en-GB" altLang="en-US" sz="1000" dirty="0" smtClean="0">
                <a:latin typeface="Calibri" pitchFamily="34" charset="0"/>
              </a:rPr>
              <a:t>Commercial Trials Managers</a:t>
            </a:r>
          </a:p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10"/>
              </a:rPr>
              <a:t>Commercial.Trials@wales.nhs.uk</a:t>
            </a:r>
            <a:endParaRPr lang="en-GB" altLang="en-US" sz="1000" dirty="0">
              <a:latin typeface="Calibri" pitchFamily="34" charset="0"/>
            </a:endParaRPr>
          </a:p>
        </p:txBody>
      </p:sp>
      <p:sp>
        <p:nvSpPr>
          <p:cNvPr id="5146" name="Rounded Rectangle 3"/>
          <p:cNvSpPr>
            <a:spLocks noChangeArrowheads="1"/>
          </p:cNvSpPr>
          <p:nvPr/>
        </p:nvSpPr>
        <p:spPr bwMode="auto">
          <a:xfrm>
            <a:off x="4797426" y="7152579"/>
            <a:ext cx="2025650" cy="647700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GB" altLang="en-US" sz="1200" b="1" dirty="0">
                <a:latin typeface="Calibri" pitchFamily="34" charset="0"/>
                <a:hlinkClick r:id="rId11"/>
              </a:rPr>
              <a:t>Integrated Research Application System (IRAS</a:t>
            </a:r>
            <a:r>
              <a:rPr lang="en-GB" altLang="en-US" sz="1200" b="1" dirty="0" smtClean="0">
                <a:latin typeface="Calibri" pitchFamily="34" charset="0"/>
                <a:hlinkClick r:id="rId11"/>
              </a:rPr>
              <a:t>)</a:t>
            </a:r>
            <a:endParaRPr lang="en-GB" altLang="en-US" sz="1200" b="1" dirty="0">
              <a:latin typeface="Calibri" pitchFamily="34" charset="0"/>
            </a:endParaRPr>
          </a:p>
        </p:txBody>
      </p:sp>
      <p:sp>
        <p:nvSpPr>
          <p:cNvPr id="5147" name="Line 54"/>
          <p:cNvSpPr>
            <a:spLocks noChangeShapeType="1"/>
          </p:cNvSpPr>
          <p:nvPr/>
        </p:nvSpPr>
        <p:spPr bwMode="auto">
          <a:xfrm>
            <a:off x="4292600" y="8172400"/>
            <a:ext cx="474935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2" name="Rounded Rectangle 3"/>
          <p:cNvSpPr/>
          <p:nvPr/>
        </p:nvSpPr>
        <p:spPr>
          <a:xfrm>
            <a:off x="2586386" y="6442916"/>
            <a:ext cx="1728788" cy="358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Study feasibility</a:t>
            </a:r>
          </a:p>
        </p:txBody>
      </p:sp>
      <p:sp>
        <p:nvSpPr>
          <p:cNvPr id="23" name="Rounded Rectangle 3"/>
          <p:cNvSpPr/>
          <p:nvPr/>
        </p:nvSpPr>
        <p:spPr>
          <a:xfrm>
            <a:off x="2563813" y="7709025"/>
            <a:ext cx="1730375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Research Ethics Committee approval</a:t>
            </a:r>
          </a:p>
        </p:txBody>
      </p:sp>
      <p:sp>
        <p:nvSpPr>
          <p:cNvPr id="5150" name="Rounded Rectangle 3"/>
          <p:cNvSpPr>
            <a:spLocks noChangeArrowheads="1"/>
          </p:cNvSpPr>
          <p:nvPr/>
        </p:nvSpPr>
        <p:spPr bwMode="auto">
          <a:xfrm>
            <a:off x="4819135" y="7956376"/>
            <a:ext cx="1897669" cy="876300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GB" altLang="en-US" sz="1100" b="1" dirty="0">
              <a:latin typeface="Calibri" pitchFamily="34" charset="0"/>
            </a:endParaRPr>
          </a:p>
          <a:p>
            <a:pPr algn="ctr" eaLnBrk="1" hangingPunct="1"/>
            <a:r>
              <a:rPr lang="en-GB" altLang="en-US" sz="1100" b="1" dirty="0" smtClean="0">
                <a:latin typeface="Calibri" pitchFamily="34" charset="0"/>
                <a:hlinkClick r:id="rId12"/>
              </a:rPr>
              <a:t>Research </a:t>
            </a:r>
            <a:r>
              <a:rPr lang="en-GB" altLang="en-US" sz="1100" b="1" dirty="0">
                <a:latin typeface="Calibri" pitchFamily="34" charset="0"/>
                <a:hlinkClick r:id="rId12"/>
              </a:rPr>
              <a:t>Ethics </a:t>
            </a:r>
            <a:r>
              <a:rPr lang="en-GB" altLang="en-US" sz="1100" b="1" dirty="0" smtClean="0">
                <a:latin typeface="Calibri" pitchFamily="34" charset="0"/>
                <a:hlinkClick r:id="rId12"/>
              </a:rPr>
              <a:t>Service and Research Ethics Committees (HRA website)</a:t>
            </a:r>
            <a:endParaRPr lang="en-GB" altLang="en-US" sz="1100" b="1" dirty="0">
              <a:latin typeface="Calibri" pitchFamily="34" charset="0"/>
            </a:endParaRPr>
          </a:p>
          <a:p>
            <a:pPr algn="ctr" eaLnBrk="1" hangingPunct="1"/>
            <a:endParaRPr lang="en-GB" altLang="en-US" sz="1100" b="1" dirty="0">
              <a:latin typeface="Calibri" pitchFamily="34" charset="0"/>
            </a:endParaRPr>
          </a:p>
        </p:txBody>
      </p:sp>
      <p:sp>
        <p:nvSpPr>
          <p:cNvPr id="5151" name="Rounded Rectangle 3"/>
          <p:cNvSpPr>
            <a:spLocks noChangeArrowheads="1"/>
          </p:cNvSpPr>
          <p:nvPr/>
        </p:nvSpPr>
        <p:spPr bwMode="auto">
          <a:xfrm>
            <a:off x="4869160" y="3272403"/>
            <a:ext cx="1775932" cy="557805"/>
          </a:xfrm>
          <a:prstGeom prst="roundRect">
            <a:avLst>
              <a:gd name="adj" fmla="val 19722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GB" altLang="en-US" sz="1200" b="1" dirty="0">
              <a:latin typeface="Calibri" pitchFamily="34" charset="0"/>
            </a:endParaRPr>
          </a:p>
          <a:p>
            <a:pPr algn="ctr" eaLnBrk="1" hangingPunct="1"/>
            <a:r>
              <a:rPr lang="en-GB" altLang="en-US" sz="1200" b="1" dirty="0" smtClean="0">
                <a:latin typeface="Calibri" pitchFamily="34" charset="0"/>
                <a:hlinkClick r:id="rId13"/>
              </a:rPr>
              <a:t>CVUHB Information Governance</a:t>
            </a:r>
            <a:r>
              <a:rPr lang="en-GB" altLang="en-US" sz="1200" b="1" dirty="0" smtClean="0">
                <a:latin typeface="Calibri" pitchFamily="34" charset="0"/>
              </a:rPr>
              <a:t> </a:t>
            </a:r>
            <a:r>
              <a:rPr lang="en-GB" altLang="en-US" sz="1200" dirty="0" smtClean="0">
                <a:latin typeface="Calibri" pitchFamily="34" charset="0"/>
              </a:rPr>
              <a:t>(email)</a:t>
            </a:r>
          </a:p>
          <a:p>
            <a:pPr algn="ctr" eaLnBrk="1" hangingPunct="1"/>
            <a:endParaRPr lang="en-GB" altLang="en-US" sz="1200" b="1" dirty="0">
              <a:latin typeface="Calibri" pitchFamily="34" charset="0"/>
            </a:endParaRPr>
          </a:p>
        </p:txBody>
      </p:sp>
      <p:sp>
        <p:nvSpPr>
          <p:cNvPr id="5152" name="Line 59"/>
          <p:cNvSpPr>
            <a:spLocks noChangeShapeType="1"/>
          </p:cNvSpPr>
          <p:nvPr/>
        </p:nvSpPr>
        <p:spPr bwMode="auto">
          <a:xfrm flipV="1">
            <a:off x="4162017" y="3632403"/>
            <a:ext cx="706846" cy="10276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6" name="Rounded Rectangle 3"/>
          <p:cNvSpPr/>
          <p:nvPr/>
        </p:nvSpPr>
        <p:spPr>
          <a:xfrm>
            <a:off x="2492375" y="1547813"/>
            <a:ext cx="1728788" cy="360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>
                <a:solidFill>
                  <a:srgbClr val="FFFFFF"/>
                </a:solidFill>
              </a:rPr>
              <a:t>Statistical advice</a:t>
            </a:r>
          </a:p>
        </p:txBody>
      </p:sp>
      <p:sp>
        <p:nvSpPr>
          <p:cNvPr id="27" name="Rounded Rectangle 3"/>
          <p:cNvSpPr/>
          <p:nvPr/>
        </p:nvSpPr>
        <p:spPr>
          <a:xfrm>
            <a:off x="2492375" y="1979612"/>
            <a:ext cx="1728788" cy="5135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Study </a:t>
            </a:r>
            <a:r>
              <a:rPr lang="en-GB" sz="1200" dirty="0" smtClean="0">
                <a:solidFill>
                  <a:srgbClr val="FFFFFF"/>
                </a:solidFill>
              </a:rPr>
              <a:t>/Questionnaire design &amp; Data Management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3114" name="Rounded Rectangle 3"/>
          <p:cNvSpPr>
            <a:spLocks noChangeArrowheads="1"/>
          </p:cNvSpPr>
          <p:nvPr/>
        </p:nvSpPr>
        <p:spPr bwMode="auto">
          <a:xfrm>
            <a:off x="130175" y="2411760"/>
            <a:ext cx="1809931" cy="719137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GB" sz="1100" b="1" dirty="0" smtClean="0">
                <a:latin typeface="Calibri" pitchFamily="34" charset="0"/>
                <a:hlinkClick r:id="rId14"/>
              </a:rPr>
              <a:t>Public Involvement and Engagement</a:t>
            </a:r>
            <a:r>
              <a:rPr lang="en-GB" sz="1100" b="1" dirty="0" smtClean="0">
                <a:latin typeface="Calibri" pitchFamily="34" charset="0"/>
              </a:rPr>
              <a:t> </a:t>
            </a:r>
            <a:r>
              <a:rPr lang="en-GB" sz="1100" dirty="0" smtClean="0">
                <a:latin typeface="Calibri" pitchFamily="34" charset="0"/>
              </a:rPr>
              <a:t>Health and Care Research Wales</a:t>
            </a:r>
            <a:endParaRPr lang="en-GB" sz="1100" dirty="0">
              <a:latin typeface="Calibri" pitchFamily="34" charset="0"/>
            </a:endParaRPr>
          </a:p>
        </p:txBody>
      </p:sp>
      <p:sp>
        <p:nvSpPr>
          <p:cNvPr id="5160" name="Line 67"/>
          <p:cNvSpPr>
            <a:spLocks noChangeShapeType="1"/>
          </p:cNvSpPr>
          <p:nvPr/>
        </p:nvSpPr>
        <p:spPr bwMode="auto">
          <a:xfrm flipH="1" flipV="1">
            <a:off x="1940106" y="3059832"/>
            <a:ext cx="57626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5161" name="Rounded Rectangle 3"/>
          <p:cNvSpPr>
            <a:spLocks noChangeArrowheads="1"/>
          </p:cNvSpPr>
          <p:nvPr/>
        </p:nvSpPr>
        <p:spPr bwMode="auto">
          <a:xfrm>
            <a:off x="115888" y="3203848"/>
            <a:ext cx="1828800" cy="808038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200" b="1" dirty="0" smtClean="0">
                <a:latin typeface="Calibri" pitchFamily="34" charset="0"/>
                <a:hlinkClick r:id="rId15"/>
              </a:rPr>
              <a:t>Pat Tamplin </a:t>
            </a:r>
            <a:endParaRPr lang="en-GB" altLang="en-US" sz="1200" b="1" dirty="0">
              <a:latin typeface="Calibri" pitchFamily="34" charset="0"/>
            </a:endParaRPr>
          </a:p>
          <a:p>
            <a:pPr eaLnBrk="1" hangingPunct="1"/>
            <a:r>
              <a:rPr lang="en-GB" altLang="en-US" sz="1000" dirty="0">
                <a:latin typeface="Calibri" pitchFamily="34" charset="0"/>
              </a:rPr>
              <a:t>Governance Officer HTA </a:t>
            </a:r>
          </a:p>
        </p:txBody>
      </p:sp>
      <p:sp>
        <p:nvSpPr>
          <p:cNvPr id="5162" name="Line 69"/>
          <p:cNvSpPr>
            <a:spLocks noChangeShapeType="1"/>
          </p:cNvSpPr>
          <p:nvPr/>
        </p:nvSpPr>
        <p:spPr bwMode="auto">
          <a:xfrm flipH="1" flipV="1">
            <a:off x="1940105" y="3931581"/>
            <a:ext cx="623707" cy="189723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5163" name="AutoShape 71" descr="9k="/>
          <p:cNvSpPr>
            <a:spLocks noChangeAspect="1" noChangeArrowheads="1"/>
          </p:cNvSpPr>
          <p:nvPr/>
        </p:nvSpPr>
        <p:spPr bwMode="auto">
          <a:xfrm>
            <a:off x="3276600" y="441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5164" name="AutoShape 73" descr="9k="/>
          <p:cNvSpPr>
            <a:spLocks noChangeAspect="1" noChangeArrowheads="1"/>
          </p:cNvSpPr>
          <p:nvPr/>
        </p:nvSpPr>
        <p:spPr bwMode="auto">
          <a:xfrm>
            <a:off x="3276600" y="441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5165" name="AutoShape 75" descr="9k="/>
          <p:cNvSpPr>
            <a:spLocks noChangeAspect="1" noChangeArrowheads="1"/>
          </p:cNvSpPr>
          <p:nvPr/>
        </p:nvSpPr>
        <p:spPr bwMode="auto">
          <a:xfrm>
            <a:off x="0" y="-3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5167" name="Line 69"/>
          <p:cNvSpPr>
            <a:spLocks noChangeShapeType="1"/>
          </p:cNvSpPr>
          <p:nvPr/>
        </p:nvSpPr>
        <p:spPr bwMode="auto">
          <a:xfrm flipH="1" flipV="1">
            <a:off x="2155499" y="6296948"/>
            <a:ext cx="430885" cy="2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58" name="Text Box 37"/>
          <p:cNvSpPr txBox="1">
            <a:spLocks noChangeArrowheads="1"/>
          </p:cNvSpPr>
          <p:nvPr/>
        </p:nvSpPr>
        <p:spPr bwMode="auto">
          <a:xfrm>
            <a:off x="0" y="5652120"/>
            <a:ext cx="1630363" cy="47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GB" sz="1200" b="1" dirty="0" smtClean="0">
                <a:latin typeface="+mn-lt"/>
              </a:rPr>
              <a:t>Non </a:t>
            </a:r>
            <a:r>
              <a:rPr lang="en-GB" sz="1200" b="1" dirty="0">
                <a:latin typeface="+mn-lt"/>
              </a:rPr>
              <a:t>Commercial </a:t>
            </a:r>
            <a:r>
              <a:rPr lang="en-GB" sz="1200" b="1" dirty="0" smtClean="0">
                <a:latin typeface="+mn-lt"/>
              </a:rPr>
              <a:t>Study </a:t>
            </a:r>
            <a:r>
              <a:rPr lang="en-GB" sz="1200" b="1" dirty="0">
                <a:latin typeface="+mn-lt"/>
              </a:rPr>
              <a:t>Approval</a:t>
            </a:r>
          </a:p>
        </p:txBody>
      </p:sp>
      <p:sp>
        <p:nvSpPr>
          <p:cNvPr id="59" name="Text Box 37"/>
          <p:cNvSpPr txBox="1">
            <a:spLocks noChangeArrowheads="1"/>
          </p:cNvSpPr>
          <p:nvPr/>
        </p:nvSpPr>
        <p:spPr bwMode="auto">
          <a:xfrm>
            <a:off x="4773295" y="5652120"/>
            <a:ext cx="18240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GB" sz="1200" b="1" dirty="0">
                <a:latin typeface="+mn-lt"/>
              </a:rPr>
              <a:t>Commercial Study </a:t>
            </a:r>
            <a:r>
              <a:rPr lang="en-GB" sz="1200" b="1" dirty="0" smtClean="0">
                <a:latin typeface="+mn-lt"/>
              </a:rPr>
              <a:t>Approval</a:t>
            </a:r>
            <a:endParaRPr lang="en-GB" sz="1200" b="1" dirty="0">
              <a:latin typeface="+mn-lt"/>
            </a:endParaRPr>
          </a:p>
        </p:txBody>
      </p:sp>
      <p:sp>
        <p:nvSpPr>
          <p:cNvPr id="5170" name="Rounded Rectangle 3"/>
          <p:cNvSpPr>
            <a:spLocks noChangeArrowheads="1"/>
          </p:cNvSpPr>
          <p:nvPr/>
        </p:nvSpPr>
        <p:spPr bwMode="auto">
          <a:xfrm>
            <a:off x="88942" y="8337173"/>
            <a:ext cx="1870941" cy="343402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000" b="1" dirty="0">
                <a:latin typeface="Calibri" pitchFamily="34" charset="0"/>
                <a:hlinkClick r:id="rId16"/>
              </a:rPr>
              <a:t>Research.Development@wales.nhs.uk</a:t>
            </a:r>
            <a:endParaRPr lang="en-GB" altLang="en-US" sz="1000" b="1" dirty="0">
              <a:latin typeface="Calibri" pitchFamily="34" charset="0"/>
            </a:endParaRPr>
          </a:p>
        </p:txBody>
      </p:sp>
      <p:sp>
        <p:nvSpPr>
          <p:cNvPr id="5171" name="Line 69"/>
          <p:cNvSpPr>
            <a:spLocks noChangeShapeType="1"/>
          </p:cNvSpPr>
          <p:nvPr/>
        </p:nvSpPr>
        <p:spPr bwMode="auto">
          <a:xfrm>
            <a:off x="4292601" y="6300192"/>
            <a:ext cx="419254" cy="120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5172" name="Line 52"/>
          <p:cNvSpPr>
            <a:spLocks noChangeShapeType="1"/>
          </p:cNvSpPr>
          <p:nvPr/>
        </p:nvSpPr>
        <p:spPr bwMode="auto">
          <a:xfrm>
            <a:off x="4283075" y="7264888"/>
            <a:ext cx="435877" cy="17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5179" name="Picture 5" descr="Blue and gold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5888" y="107950"/>
            <a:ext cx="17716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Line 62"/>
          <p:cNvSpPr>
            <a:spLocks noChangeShapeType="1"/>
          </p:cNvSpPr>
          <p:nvPr/>
        </p:nvSpPr>
        <p:spPr bwMode="auto">
          <a:xfrm rot="-5580000" flipV="1">
            <a:off x="2264341" y="8194869"/>
            <a:ext cx="33113" cy="64203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2" name="Rounded Rectangle 3"/>
          <p:cNvSpPr/>
          <p:nvPr/>
        </p:nvSpPr>
        <p:spPr>
          <a:xfrm>
            <a:off x="2556691" y="4531247"/>
            <a:ext cx="1655763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Pre-submission Information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63" name="Rounded Rectangle 3"/>
          <p:cNvSpPr>
            <a:spLocks noChangeArrowheads="1"/>
          </p:cNvSpPr>
          <p:nvPr/>
        </p:nvSpPr>
        <p:spPr bwMode="auto">
          <a:xfrm>
            <a:off x="4797425" y="3951763"/>
            <a:ext cx="1916112" cy="1038727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GB" sz="1200" b="1" dirty="0" smtClean="0">
                <a:latin typeface="+mn-lt"/>
                <a:hlinkClick r:id="rId18"/>
              </a:rPr>
              <a:t>Louise Hesp</a:t>
            </a:r>
            <a:endParaRPr lang="en-GB" sz="1200" b="1" dirty="0" smtClean="0">
              <a:latin typeface="+mn-lt"/>
            </a:endParaRPr>
          </a:p>
          <a:p>
            <a:pPr eaLnBrk="1" hangingPunct="1">
              <a:defRPr/>
            </a:pPr>
            <a:r>
              <a:rPr lang="en-GB" sz="1200" b="1" dirty="0" smtClean="0">
                <a:latin typeface="+mn-lt"/>
                <a:hlinkClick r:id="rId19"/>
              </a:rPr>
              <a:t>Graham Law</a:t>
            </a:r>
            <a:endParaRPr lang="en-GB" sz="1200" b="1" dirty="0" smtClean="0">
              <a:latin typeface="+mn-lt"/>
            </a:endParaRPr>
          </a:p>
          <a:p>
            <a:pPr eaLnBrk="1" hangingPunct="1">
              <a:defRPr/>
            </a:pPr>
            <a:r>
              <a:rPr lang="en-GB" sz="1000" dirty="0" smtClean="0">
                <a:latin typeface="+mn-lt"/>
              </a:rPr>
              <a:t>Senior Research and Development Officers</a:t>
            </a:r>
            <a:endParaRPr lang="en-GB" sz="1000" dirty="0">
              <a:latin typeface="+mn-lt"/>
            </a:endParaRPr>
          </a:p>
          <a:p>
            <a:pPr eaLnBrk="1" hangingPunct="1">
              <a:defRPr/>
            </a:pPr>
            <a:r>
              <a:rPr lang="en-GB" sz="1000" b="1" dirty="0" smtClean="0">
                <a:latin typeface="Calibri" pitchFamily="34" charset="0"/>
              </a:rPr>
              <a:t> </a:t>
            </a:r>
            <a:endParaRPr lang="en-GB" sz="1000" b="1" dirty="0">
              <a:latin typeface="Calibri" pitchFamily="34" charset="0"/>
            </a:endParaRPr>
          </a:p>
        </p:txBody>
      </p:sp>
      <p:sp>
        <p:nvSpPr>
          <p:cNvPr id="64" name="Line 59"/>
          <p:cNvSpPr>
            <a:spLocks noChangeShapeType="1"/>
          </p:cNvSpPr>
          <p:nvPr/>
        </p:nvSpPr>
        <p:spPr bwMode="auto">
          <a:xfrm flipV="1">
            <a:off x="4221163" y="4724400"/>
            <a:ext cx="56356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0" name="Rounded Rectangle 3"/>
          <p:cNvSpPr>
            <a:spLocks noChangeArrowheads="1"/>
          </p:cNvSpPr>
          <p:nvPr/>
        </p:nvSpPr>
        <p:spPr bwMode="auto">
          <a:xfrm>
            <a:off x="88942" y="7237730"/>
            <a:ext cx="1949975" cy="646638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16"/>
              </a:rPr>
              <a:t>Research.Development@wales.nhs.uk</a:t>
            </a:r>
            <a:endParaRPr lang="en-GB" altLang="en-US" sz="1000" b="1" dirty="0" smtClean="0">
              <a:latin typeface="Calibri" pitchFamily="34" charset="0"/>
            </a:endParaRPr>
          </a:p>
        </p:txBody>
      </p:sp>
      <p:sp>
        <p:nvSpPr>
          <p:cNvPr id="57" name="Rounded Rectangle 3"/>
          <p:cNvSpPr>
            <a:spLocks noChangeArrowheads="1"/>
          </p:cNvSpPr>
          <p:nvPr/>
        </p:nvSpPr>
        <p:spPr bwMode="auto">
          <a:xfrm>
            <a:off x="137564" y="6127612"/>
            <a:ext cx="1999332" cy="1012792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200" b="1" dirty="0" smtClean="0">
                <a:latin typeface="Calibri" pitchFamily="34" charset="0"/>
              </a:rPr>
              <a:t>Arwen Hutchings &amp; David Powell</a:t>
            </a:r>
          </a:p>
          <a:p>
            <a:pPr eaLnBrk="1" hangingPunct="1"/>
            <a:r>
              <a:rPr lang="en-GB" altLang="en-US" sz="1000" dirty="0" smtClean="0">
                <a:latin typeface="Calibri" pitchFamily="34" charset="0"/>
              </a:rPr>
              <a:t>Non-Commercial Contracts Managers </a:t>
            </a:r>
          </a:p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20"/>
              </a:rPr>
              <a:t>Cav.contracts.rd@wales.nhs.uk</a:t>
            </a:r>
            <a:r>
              <a:rPr lang="en-GB" altLang="en-US" sz="1000" dirty="0" smtClean="0">
                <a:latin typeface="Calibri" pitchFamily="34" charset="0"/>
              </a:rPr>
              <a:t> </a:t>
            </a:r>
            <a:r>
              <a:rPr lang="en-GB" altLang="en-US" sz="1000" b="1" dirty="0" smtClean="0">
                <a:latin typeface="Calibri" pitchFamily="34" charset="0"/>
              </a:rPr>
              <a:t>  </a:t>
            </a:r>
            <a:endParaRPr lang="en-GB" altLang="en-US" sz="1000" dirty="0">
              <a:latin typeface="Calibri" pitchFamily="34" charset="0"/>
            </a:endParaRPr>
          </a:p>
        </p:txBody>
      </p:sp>
      <p:sp>
        <p:nvSpPr>
          <p:cNvPr id="67" name="Line 15"/>
          <p:cNvSpPr>
            <a:spLocks noChangeShapeType="1"/>
          </p:cNvSpPr>
          <p:nvPr/>
        </p:nvSpPr>
        <p:spPr bwMode="auto">
          <a:xfrm flipH="1">
            <a:off x="2027556" y="7452320"/>
            <a:ext cx="509724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6" name="Rounded Rectangle 3"/>
          <p:cNvSpPr/>
          <p:nvPr/>
        </p:nvSpPr>
        <p:spPr>
          <a:xfrm>
            <a:off x="2541135" y="5011299"/>
            <a:ext cx="1655763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Cardiff and Vale UHB sponsored studies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68" name="Line 69"/>
          <p:cNvSpPr>
            <a:spLocks noChangeShapeType="1"/>
          </p:cNvSpPr>
          <p:nvPr/>
        </p:nvSpPr>
        <p:spPr bwMode="auto">
          <a:xfrm flipH="1">
            <a:off x="2038917" y="5227199"/>
            <a:ext cx="496800" cy="902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69" name="Rounded Rectangle 3"/>
          <p:cNvSpPr>
            <a:spLocks noChangeArrowheads="1"/>
          </p:cNvSpPr>
          <p:nvPr/>
        </p:nvSpPr>
        <p:spPr bwMode="auto">
          <a:xfrm>
            <a:off x="137564" y="4116602"/>
            <a:ext cx="1886142" cy="1391936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200" b="1" dirty="0">
                <a:latin typeface="Calibri" pitchFamily="34" charset="0"/>
              </a:rPr>
              <a:t>Maureen Edgar, Catherine </a:t>
            </a:r>
            <a:r>
              <a:rPr lang="en-GB" altLang="en-US" sz="1200" b="1" dirty="0" smtClean="0">
                <a:latin typeface="Calibri" pitchFamily="34" charset="0"/>
              </a:rPr>
              <a:t>Green, </a:t>
            </a:r>
            <a:r>
              <a:rPr lang="en-GB" altLang="en-US" sz="1200" b="1" dirty="0">
                <a:latin typeface="Calibri" pitchFamily="34" charset="0"/>
              </a:rPr>
              <a:t>Joanne Milner</a:t>
            </a:r>
            <a:r>
              <a:rPr lang="en-GB" altLang="en-US" sz="1200" dirty="0">
                <a:latin typeface="Calibri" pitchFamily="34" charset="0"/>
              </a:rPr>
              <a:t> </a:t>
            </a:r>
            <a:r>
              <a:rPr lang="en-GB" altLang="en-US" sz="1200" b="1" dirty="0" smtClean="0">
                <a:latin typeface="Calibri" pitchFamily="34" charset="0"/>
              </a:rPr>
              <a:t>&amp; Rachel Norman</a:t>
            </a:r>
            <a:endParaRPr lang="en-GB" altLang="en-US" sz="1200" b="1" dirty="0">
              <a:latin typeface="Calibri" pitchFamily="34" charset="0"/>
            </a:endParaRPr>
          </a:p>
          <a:p>
            <a:pPr eaLnBrk="1" hangingPunct="1"/>
            <a:r>
              <a:rPr lang="en-GB" altLang="en-US" sz="1000" dirty="0">
                <a:latin typeface="Calibri" pitchFamily="34" charset="0"/>
              </a:rPr>
              <a:t>Research Governance Team</a:t>
            </a:r>
          </a:p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21"/>
              </a:rPr>
              <a:t>Research.Governance@wales.nhs.uk</a:t>
            </a:r>
            <a:endParaRPr lang="en-GB" altLang="en-US" sz="1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ounded Rectangle 3"/>
          <p:cNvSpPr>
            <a:spLocks noChangeArrowheads="1"/>
          </p:cNvSpPr>
          <p:nvPr/>
        </p:nvSpPr>
        <p:spPr bwMode="auto">
          <a:xfrm>
            <a:off x="93664" y="1482804"/>
            <a:ext cx="1968498" cy="866345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endParaRPr lang="en-GB" altLang="en-US" sz="1200" b="1" dirty="0" smtClean="0">
              <a:latin typeface="Calibri" pitchFamily="34" charset="0"/>
            </a:endParaRPr>
          </a:p>
          <a:p>
            <a:pPr algn="ctr" eaLnBrk="1" hangingPunct="1"/>
            <a:r>
              <a:rPr lang="en-GB" altLang="en-US" sz="1200" b="1" dirty="0" smtClean="0">
                <a:latin typeface="Calibri" pitchFamily="34" charset="0"/>
              </a:rPr>
              <a:t>Wendy </a:t>
            </a:r>
            <a:r>
              <a:rPr lang="en-GB" altLang="en-US" sz="1200" b="1" dirty="0">
                <a:latin typeface="Calibri" pitchFamily="34" charset="0"/>
              </a:rPr>
              <a:t>Wade</a:t>
            </a:r>
          </a:p>
          <a:p>
            <a:pPr algn="ctr" eaLnBrk="1" hangingPunct="1"/>
            <a:r>
              <a:rPr lang="en-GB" altLang="en-US" sz="1000" dirty="0">
                <a:latin typeface="Calibri" pitchFamily="34" charset="0"/>
              </a:rPr>
              <a:t>Research Delivery Manager</a:t>
            </a:r>
          </a:p>
          <a:p>
            <a:pPr algn="ctr" eaLnBrk="1" hangingPunct="1"/>
            <a:r>
              <a:rPr lang="en-GB" altLang="en-US" sz="1000" b="1" dirty="0" smtClean="0">
                <a:latin typeface="Calibri" pitchFamily="34" charset="0"/>
                <a:hlinkClick r:id="rId3"/>
              </a:rPr>
              <a:t>Wendy.Wade@wales.nhs.uk</a:t>
            </a:r>
            <a:endParaRPr lang="en-GB" altLang="en-US" sz="1000" b="1" dirty="0">
              <a:latin typeface="Calibri" pitchFamily="34" charset="0"/>
            </a:endParaRPr>
          </a:p>
          <a:p>
            <a:pPr algn="ctr" eaLnBrk="1" hangingPunct="1"/>
            <a:endParaRPr lang="en-GB" altLang="en-US" sz="1200" b="1" dirty="0">
              <a:latin typeface="Calibri" pitchFamily="34" charset="0"/>
            </a:endParaRPr>
          </a:p>
          <a:p>
            <a:pPr algn="ctr" eaLnBrk="1" hangingPunct="1"/>
            <a:endParaRPr lang="en-GB" altLang="en-US" sz="1200" b="1" dirty="0">
              <a:latin typeface="Calibri" pitchFamily="34" charset="0"/>
            </a:endParaRPr>
          </a:p>
        </p:txBody>
      </p:sp>
      <p:sp>
        <p:nvSpPr>
          <p:cNvPr id="7175" name="Line 12"/>
          <p:cNvSpPr>
            <a:spLocks noChangeShapeType="1"/>
          </p:cNvSpPr>
          <p:nvPr/>
        </p:nvSpPr>
        <p:spPr bwMode="auto">
          <a:xfrm flipH="1">
            <a:off x="2062162" y="1482804"/>
            <a:ext cx="523874" cy="734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5" name="Line 32"/>
          <p:cNvSpPr>
            <a:spLocks noChangeShapeType="1"/>
          </p:cNvSpPr>
          <p:nvPr/>
        </p:nvSpPr>
        <p:spPr bwMode="auto">
          <a:xfrm rot="10800000">
            <a:off x="2076196" y="6576404"/>
            <a:ext cx="509840" cy="25849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195" name="Line 67"/>
          <p:cNvSpPr>
            <a:spLocks noChangeShapeType="1"/>
          </p:cNvSpPr>
          <p:nvPr/>
        </p:nvSpPr>
        <p:spPr bwMode="auto">
          <a:xfrm flipH="1" flipV="1">
            <a:off x="2076195" y="8008739"/>
            <a:ext cx="387114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50" name="Rounded Rectangle 3"/>
          <p:cNvSpPr>
            <a:spLocks noChangeArrowheads="1"/>
          </p:cNvSpPr>
          <p:nvPr/>
        </p:nvSpPr>
        <p:spPr bwMode="auto">
          <a:xfrm>
            <a:off x="67159" y="4188637"/>
            <a:ext cx="1971640" cy="1388115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GB" sz="1200" b="1" dirty="0" smtClean="0">
                <a:latin typeface="Calibri" pitchFamily="34" charset="0"/>
              </a:rPr>
              <a:t>Sara </a:t>
            </a:r>
            <a:r>
              <a:rPr lang="en-GB" sz="1200" b="1" dirty="0" err="1" smtClean="0">
                <a:latin typeface="Calibri" pitchFamily="34" charset="0"/>
              </a:rPr>
              <a:t>Shankland</a:t>
            </a:r>
            <a:endParaRPr lang="en-GB" sz="1200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en-GB" sz="1000" dirty="0" smtClean="0">
                <a:latin typeface="Calibri" pitchFamily="34" charset="0"/>
              </a:rPr>
              <a:t>Senior Research Delivery Manager</a:t>
            </a:r>
          </a:p>
          <a:p>
            <a:pPr eaLnBrk="1" hangingPunct="1">
              <a:defRPr/>
            </a:pPr>
            <a:r>
              <a:rPr lang="en-GB" sz="1000" b="1" dirty="0" smtClean="0">
                <a:latin typeface="Calibri" pitchFamily="34" charset="0"/>
                <a:hlinkClick r:id="rId4"/>
              </a:rPr>
              <a:t>Sara.Shankland@wales.nhs.uk</a:t>
            </a:r>
            <a:endParaRPr lang="en-GB" sz="1000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en-GB" sz="1200" b="1" dirty="0" err="1" smtClean="0">
                <a:latin typeface="Calibri" pitchFamily="34" charset="0"/>
              </a:rPr>
              <a:t>Cari</a:t>
            </a:r>
            <a:r>
              <a:rPr lang="en-GB" sz="1200" b="1" dirty="0" smtClean="0">
                <a:latin typeface="Calibri" pitchFamily="34" charset="0"/>
              </a:rPr>
              <a:t> Clarke</a:t>
            </a:r>
          </a:p>
          <a:p>
            <a:pPr eaLnBrk="1" hangingPunct="1">
              <a:defRPr/>
            </a:pPr>
            <a:r>
              <a:rPr lang="en-GB" sz="1000" dirty="0" smtClean="0">
                <a:latin typeface="Calibri" pitchFamily="34" charset="0"/>
              </a:rPr>
              <a:t>Data &amp; Information Officer</a:t>
            </a:r>
          </a:p>
          <a:p>
            <a:pPr eaLnBrk="1" hangingPunct="1">
              <a:defRPr/>
            </a:pPr>
            <a:r>
              <a:rPr lang="en-GB" sz="1000" b="1" dirty="0" smtClean="0">
                <a:latin typeface="Calibri" pitchFamily="34" charset="0"/>
                <a:hlinkClick r:id="rId5"/>
              </a:rPr>
              <a:t>Cari.Clarke@wales.nhs.uk</a:t>
            </a:r>
            <a:endParaRPr lang="en-GB" sz="1000" b="1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en-GB" sz="1000" b="1" dirty="0">
              <a:latin typeface="Calibri" pitchFamily="34" charset="0"/>
            </a:endParaRP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2289174" y="179388"/>
            <a:ext cx="2435225" cy="2419351"/>
          </a:xfrm>
          <a:prstGeom prst="roundRect">
            <a:avLst>
              <a:gd name="adj" fmla="val 16667"/>
            </a:avLst>
          </a:prstGeom>
          <a:solidFill>
            <a:schemeClr val="bg1">
              <a:alpha val="10001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492375" y="684213"/>
            <a:ext cx="1728788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Research Training</a:t>
            </a: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2205038" y="323850"/>
            <a:ext cx="2376487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altLang="en-US" sz="1300" b="1">
                <a:latin typeface="Arial Rounded MT Bold" pitchFamily="34" charset="0"/>
              </a:rPr>
              <a:t>Research Infrastructure</a:t>
            </a:r>
          </a:p>
        </p:txBody>
      </p:sp>
      <p:sp>
        <p:nvSpPr>
          <p:cNvPr id="2" name="Rounded Rectangle 3"/>
          <p:cNvSpPr/>
          <p:nvPr/>
        </p:nvSpPr>
        <p:spPr>
          <a:xfrm>
            <a:off x="2531120" y="1146912"/>
            <a:ext cx="1728788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Research Delivery </a:t>
            </a:r>
          </a:p>
        </p:txBody>
      </p:sp>
      <p:sp>
        <p:nvSpPr>
          <p:cNvPr id="7176" name="Rectangle 18"/>
          <p:cNvSpPr>
            <a:spLocks noChangeArrowheads="1"/>
          </p:cNvSpPr>
          <p:nvPr/>
        </p:nvSpPr>
        <p:spPr bwMode="auto">
          <a:xfrm>
            <a:off x="0" y="0"/>
            <a:ext cx="236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en-US">
                <a:latin typeface="Calibri" pitchFamily="34" charset="0"/>
              </a:rPr>
              <a:t> </a:t>
            </a:r>
          </a:p>
        </p:txBody>
      </p:sp>
      <p:sp>
        <p:nvSpPr>
          <p:cNvPr id="6" name="Rounded Rectangle 4"/>
          <p:cNvSpPr>
            <a:spLocks noChangeArrowheads="1"/>
          </p:cNvSpPr>
          <p:nvPr/>
        </p:nvSpPr>
        <p:spPr bwMode="auto">
          <a:xfrm>
            <a:off x="2332297" y="2740026"/>
            <a:ext cx="2156089" cy="4273549"/>
          </a:xfrm>
          <a:prstGeom prst="roundRect">
            <a:avLst>
              <a:gd name="adj" fmla="val 16667"/>
            </a:avLst>
          </a:prstGeom>
          <a:solidFill>
            <a:schemeClr val="bg1">
              <a:alpha val="10001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chemeClr val="lt1"/>
                </a:solidFill>
                <a:latin typeface="+mn-lt"/>
              </a:rPr>
              <a:t>UHB R&amp;D Equipment Bid – Deadline 1st February 2017</a:t>
            </a:r>
          </a:p>
        </p:txBody>
      </p:sp>
      <p:sp>
        <p:nvSpPr>
          <p:cNvPr id="7178" name="Text Box 26"/>
          <p:cNvSpPr txBox="1">
            <a:spLocks noChangeArrowheads="1"/>
          </p:cNvSpPr>
          <p:nvPr/>
        </p:nvSpPr>
        <p:spPr bwMode="auto">
          <a:xfrm>
            <a:off x="2332297" y="2834974"/>
            <a:ext cx="237648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altLang="en-US" sz="1300" b="1" dirty="0">
                <a:latin typeface="Arial Rounded MT Bold" pitchFamily="34" charset="0"/>
              </a:rPr>
              <a:t>Research Study Delivery</a:t>
            </a:r>
          </a:p>
        </p:txBody>
      </p:sp>
      <p:sp>
        <p:nvSpPr>
          <p:cNvPr id="8" name="Rounded Rectangle 3"/>
          <p:cNvSpPr/>
          <p:nvPr/>
        </p:nvSpPr>
        <p:spPr>
          <a:xfrm>
            <a:off x="2548688" y="3146691"/>
            <a:ext cx="1728788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>
                <a:solidFill>
                  <a:srgbClr val="FFFFFF"/>
                </a:solidFill>
              </a:rPr>
              <a:t>Adverse Event Reporting</a:t>
            </a:r>
          </a:p>
        </p:txBody>
      </p:sp>
      <p:sp>
        <p:nvSpPr>
          <p:cNvPr id="7181" name="Line 32"/>
          <p:cNvSpPr>
            <a:spLocks noChangeShapeType="1"/>
          </p:cNvSpPr>
          <p:nvPr/>
        </p:nvSpPr>
        <p:spPr bwMode="auto">
          <a:xfrm rot="10800000" flipV="1">
            <a:off x="1976771" y="3266773"/>
            <a:ext cx="57626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" name="Rounded Rectangle 3"/>
          <p:cNvSpPr/>
          <p:nvPr/>
        </p:nvSpPr>
        <p:spPr>
          <a:xfrm>
            <a:off x="2548688" y="4333326"/>
            <a:ext cx="1727200" cy="433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Financial and Contract Management</a:t>
            </a:r>
          </a:p>
        </p:txBody>
      </p:sp>
      <p:sp>
        <p:nvSpPr>
          <p:cNvPr id="4111" name="Rounded Rectangle 3"/>
          <p:cNvSpPr>
            <a:spLocks noChangeArrowheads="1"/>
          </p:cNvSpPr>
          <p:nvPr/>
        </p:nvSpPr>
        <p:spPr bwMode="auto">
          <a:xfrm>
            <a:off x="4721476" y="3534840"/>
            <a:ext cx="2091899" cy="991501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en-GB" sz="1200" b="1" dirty="0" smtClean="0">
              <a:latin typeface="+mn-lt"/>
            </a:endParaRPr>
          </a:p>
          <a:p>
            <a:pPr algn="ctr" eaLnBrk="1" hangingPunct="1">
              <a:defRPr/>
            </a:pPr>
            <a:r>
              <a:rPr lang="en-GB" sz="1200" b="1" dirty="0" smtClean="0">
                <a:latin typeface="+mn-lt"/>
              </a:rPr>
              <a:t>Non-Commercial</a:t>
            </a:r>
            <a:endParaRPr lang="en-GB" sz="1200" b="1" dirty="0">
              <a:latin typeface="+mn-lt"/>
              <a:hlinkClick r:id="rId6"/>
            </a:endParaRPr>
          </a:p>
          <a:p>
            <a:pPr algn="ctr" eaLnBrk="1" hangingPunct="1">
              <a:defRPr/>
            </a:pPr>
            <a:r>
              <a:rPr lang="en-GB" sz="1000" b="1" dirty="0">
                <a:latin typeface="Calibri" pitchFamily="34" charset="0"/>
                <a:hlinkClick r:id="rId7"/>
              </a:rPr>
              <a:t>Research.Development@wales.nhs.uk</a:t>
            </a:r>
            <a:endParaRPr lang="en-GB" sz="1000" b="1" dirty="0"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en-GB" sz="1200" b="1" dirty="0">
                <a:latin typeface="Calibri" pitchFamily="34" charset="0"/>
              </a:rPr>
              <a:t>Commercial </a:t>
            </a:r>
            <a:r>
              <a:rPr lang="en-GB" sz="1000" b="1" dirty="0">
                <a:latin typeface="Calibri" pitchFamily="34" charset="0"/>
                <a:hlinkClick r:id="rId8"/>
              </a:rPr>
              <a:t>Commercial.Trials@wales.nhs.uk</a:t>
            </a:r>
            <a:endParaRPr lang="en-GB" sz="1000" b="1" dirty="0"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en-GB" sz="1000" dirty="0">
                <a:latin typeface="Cambria" pitchFamily="18" charset="0"/>
              </a:rPr>
              <a:t> </a:t>
            </a:r>
          </a:p>
        </p:txBody>
      </p:sp>
      <p:sp>
        <p:nvSpPr>
          <p:cNvPr id="7184" name="Line 36"/>
          <p:cNvSpPr>
            <a:spLocks noChangeShapeType="1"/>
          </p:cNvSpPr>
          <p:nvPr/>
        </p:nvSpPr>
        <p:spPr bwMode="auto">
          <a:xfrm flipV="1">
            <a:off x="4253275" y="4428863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185" name="Line 38"/>
          <p:cNvSpPr>
            <a:spLocks noChangeShapeType="1"/>
          </p:cNvSpPr>
          <p:nvPr/>
        </p:nvSpPr>
        <p:spPr bwMode="auto">
          <a:xfrm>
            <a:off x="4281820" y="6021610"/>
            <a:ext cx="504825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2" name="Rounded Rectangle 3"/>
          <p:cNvSpPr/>
          <p:nvPr/>
        </p:nvSpPr>
        <p:spPr>
          <a:xfrm>
            <a:off x="2561340" y="4903279"/>
            <a:ext cx="1728788" cy="6734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Performance Management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3" name="Rounded Rectangle 3"/>
          <p:cNvSpPr/>
          <p:nvPr/>
        </p:nvSpPr>
        <p:spPr>
          <a:xfrm>
            <a:off x="2574665" y="3682475"/>
            <a:ext cx="1728788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Audit of Study Management</a:t>
            </a:r>
          </a:p>
        </p:txBody>
      </p:sp>
      <p:sp>
        <p:nvSpPr>
          <p:cNvPr id="16" name="Rounded Rectangle 3"/>
          <p:cNvSpPr/>
          <p:nvPr/>
        </p:nvSpPr>
        <p:spPr>
          <a:xfrm>
            <a:off x="2528887" y="1702230"/>
            <a:ext cx="1728787" cy="7921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Research Passports Honorary Research Contracts &amp; Letters of Access</a:t>
            </a:r>
          </a:p>
        </p:txBody>
      </p:sp>
      <p:sp>
        <p:nvSpPr>
          <p:cNvPr id="7189" name="AutoShape 54" descr="9k="/>
          <p:cNvSpPr>
            <a:spLocks noChangeAspect="1" noChangeArrowheads="1"/>
          </p:cNvSpPr>
          <p:nvPr/>
        </p:nvSpPr>
        <p:spPr bwMode="auto">
          <a:xfrm>
            <a:off x="3276600" y="441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7190" name="AutoShape 55" descr="9k="/>
          <p:cNvSpPr>
            <a:spLocks noChangeAspect="1" noChangeArrowheads="1"/>
          </p:cNvSpPr>
          <p:nvPr/>
        </p:nvSpPr>
        <p:spPr bwMode="auto">
          <a:xfrm>
            <a:off x="3276600" y="441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7191" name="AutoShape 56" descr="9k="/>
          <p:cNvSpPr>
            <a:spLocks noChangeAspect="1" noChangeArrowheads="1"/>
          </p:cNvSpPr>
          <p:nvPr/>
        </p:nvSpPr>
        <p:spPr bwMode="auto">
          <a:xfrm>
            <a:off x="0" y="-3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18" name="Rounded Rectangle 3"/>
          <p:cNvSpPr/>
          <p:nvPr/>
        </p:nvSpPr>
        <p:spPr>
          <a:xfrm>
            <a:off x="2553032" y="5722491"/>
            <a:ext cx="1728788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Commercial Trial Invoicing</a:t>
            </a:r>
          </a:p>
        </p:txBody>
      </p:sp>
      <p:sp>
        <p:nvSpPr>
          <p:cNvPr id="20" name="Rounded Rectangle 3"/>
          <p:cNvSpPr/>
          <p:nvPr/>
        </p:nvSpPr>
        <p:spPr>
          <a:xfrm>
            <a:off x="2420987" y="7684889"/>
            <a:ext cx="2016125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>
                <a:solidFill>
                  <a:srgbClr val="FFFFFF"/>
                </a:solidFill>
              </a:rPr>
              <a:t>Innovation, product development, Intellectual Property Management</a:t>
            </a:r>
          </a:p>
        </p:txBody>
      </p:sp>
      <p:sp>
        <p:nvSpPr>
          <p:cNvPr id="7196" name="Rounded Rectangle 3"/>
          <p:cNvSpPr>
            <a:spLocks noChangeArrowheads="1"/>
          </p:cNvSpPr>
          <p:nvPr/>
        </p:nvSpPr>
        <p:spPr bwMode="auto">
          <a:xfrm>
            <a:off x="67160" y="7714784"/>
            <a:ext cx="2009038" cy="1105688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200" b="1" dirty="0">
                <a:latin typeface="Calibri" pitchFamily="34" charset="0"/>
              </a:rPr>
              <a:t>Abigail Harris </a:t>
            </a:r>
          </a:p>
          <a:p>
            <a:pPr eaLnBrk="1" hangingPunct="1"/>
            <a:r>
              <a:rPr lang="en-GB" altLang="en-US" sz="1000" dirty="0">
                <a:latin typeface="Calibri" pitchFamily="34" charset="0"/>
              </a:rPr>
              <a:t>Executive Director Of Planning </a:t>
            </a:r>
          </a:p>
          <a:p>
            <a:pPr eaLnBrk="1" hangingPunct="1"/>
            <a:r>
              <a:rPr lang="en-GB" altLang="en-US" sz="1000" b="1" dirty="0">
                <a:latin typeface="Calibri" pitchFamily="34" charset="0"/>
                <a:hlinkClick r:id="rId9"/>
              </a:rPr>
              <a:t>Abigail.Harris@wales.nhs.uk</a:t>
            </a:r>
            <a:endParaRPr lang="en-GB" altLang="en-US" sz="1000" b="1" dirty="0">
              <a:latin typeface="Calibri" pitchFamily="34" charset="0"/>
            </a:endParaRPr>
          </a:p>
          <a:p>
            <a:pPr eaLnBrk="1" hangingPunct="1"/>
            <a:endParaRPr lang="en-GB" altLang="en-US" sz="1200" b="1" dirty="0">
              <a:latin typeface="Calibri" pitchFamily="34" charset="0"/>
            </a:endParaRPr>
          </a:p>
        </p:txBody>
      </p:sp>
      <p:sp>
        <p:nvSpPr>
          <p:cNvPr id="7197" name="Rounded Rectangle 3"/>
          <p:cNvSpPr>
            <a:spLocks noChangeArrowheads="1"/>
          </p:cNvSpPr>
          <p:nvPr/>
        </p:nvSpPr>
        <p:spPr bwMode="auto">
          <a:xfrm>
            <a:off x="93664" y="2740026"/>
            <a:ext cx="1886142" cy="1391936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200" b="1" dirty="0">
                <a:latin typeface="Calibri" pitchFamily="34" charset="0"/>
              </a:rPr>
              <a:t>Maureen Edgar, Catherine </a:t>
            </a:r>
            <a:r>
              <a:rPr lang="en-GB" altLang="en-US" sz="1200" b="1" dirty="0" smtClean="0">
                <a:latin typeface="Calibri" pitchFamily="34" charset="0"/>
              </a:rPr>
              <a:t>Green, </a:t>
            </a:r>
            <a:r>
              <a:rPr lang="en-GB" altLang="en-US" sz="1200" b="1" dirty="0">
                <a:latin typeface="Calibri" pitchFamily="34" charset="0"/>
              </a:rPr>
              <a:t>Joanne Milner</a:t>
            </a:r>
            <a:r>
              <a:rPr lang="en-GB" altLang="en-US" sz="1200" dirty="0">
                <a:latin typeface="Calibri" pitchFamily="34" charset="0"/>
              </a:rPr>
              <a:t> </a:t>
            </a:r>
            <a:r>
              <a:rPr lang="en-GB" altLang="en-US" sz="1200" b="1" dirty="0" smtClean="0">
                <a:latin typeface="Calibri" pitchFamily="34" charset="0"/>
              </a:rPr>
              <a:t>&amp; Rachel Norman</a:t>
            </a:r>
            <a:endParaRPr lang="en-GB" altLang="en-US" sz="1200" b="1" dirty="0">
              <a:latin typeface="Calibri" pitchFamily="34" charset="0"/>
            </a:endParaRPr>
          </a:p>
          <a:p>
            <a:pPr eaLnBrk="1" hangingPunct="1"/>
            <a:r>
              <a:rPr lang="en-GB" altLang="en-US" sz="1000" dirty="0">
                <a:latin typeface="Calibri" pitchFamily="34" charset="0"/>
              </a:rPr>
              <a:t>Research Governance Team</a:t>
            </a:r>
          </a:p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10"/>
              </a:rPr>
              <a:t>Research.Governance@wales.nhs.uk</a:t>
            </a:r>
            <a:endParaRPr lang="en-GB" altLang="en-US" sz="1000" b="1" dirty="0">
              <a:latin typeface="Calibri" pitchFamily="34" charset="0"/>
            </a:endParaRPr>
          </a:p>
        </p:txBody>
      </p:sp>
      <p:sp>
        <p:nvSpPr>
          <p:cNvPr id="7199" name="Rounded Rectangle 3"/>
          <p:cNvSpPr>
            <a:spLocks noChangeArrowheads="1"/>
          </p:cNvSpPr>
          <p:nvPr/>
        </p:nvSpPr>
        <p:spPr bwMode="auto">
          <a:xfrm>
            <a:off x="4784032" y="5724128"/>
            <a:ext cx="2029343" cy="1195434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endParaRPr lang="en-GB" altLang="en-US" sz="1200" b="1" dirty="0" smtClean="0">
              <a:latin typeface="Calibri" pitchFamily="34" charset="0"/>
            </a:endParaRPr>
          </a:p>
          <a:p>
            <a:pPr eaLnBrk="1" hangingPunct="1"/>
            <a:endParaRPr lang="en-GB" altLang="en-US" sz="1200" b="1" dirty="0" smtClean="0">
              <a:latin typeface="Calibri" pitchFamily="34" charset="0"/>
            </a:endParaRPr>
          </a:p>
          <a:p>
            <a:pPr eaLnBrk="1" hangingPunct="1"/>
            <a:r>
              <a:rPr lang="en-GB" altLang="en-US" sz="1200" b="1" dirty="0" smtClean="0">
                <a:latin typeface="Calibri" pitchFamily="34" charset="0"/>
              </a:rPr>
              <a:t>Teresa Burns</a:t>
            </a:r>
          </a:p>
          <a:p>
            <a:pPr eaLnBrk="1" hangingPunct="1"/>
            <a:r>
              <a:rPr lang="en-GB" altLang="en-US" sz="1000" dirty="0" smtClean="0">
                <a:latin typeface="Calibri" pitchFamily="34" charset="0"/>
              </a:rPr>
              <a:t>Clinical Trials Facilitator</a:t>
            </a:r>
          </a:p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11"/>
              </a:rPr>
              <a:t>Teresa.Burns@wales.nhs.uk</a:t>
            </a:r>
            <a:endParaRPr lang="en-GB" altLang="en-US" sz="1000" dirty="0" smtClean="0">
              <a:latin typeface="Calibri" pitchFamily="34" charset="0"/>
            </a:endParaRPr>
          </a:p>
          <a:p>
            <a:pPr eaLnBrk="1" hangingPunct="1"/>
            <a:r>
              <a:rPr lang="en-GB" altLang="en-US" sz="1200" b="1" dirty="0" smtClean="0">
                <a:latin typeface="Calibri" pitchFamily="34" charset="0"/>
              </a:rPr>
              <a:t>Naomi Knezevic</a:t>
            </a:r>
          </a:p>
          <a:p>
            <a:pPr eaLnBrk="1" hangingPunct="1"/>
            <a:r>
              <a:rPr lang="en-GB" altLang="en-US" sz="1000" dirty="0" smtClean="0">
                <a:latin typeface="Calibri" pitchFamily="34" charset="0"/>
              </a:rPr>
              <a:t>Clinical Trials Facilitator</a:t>
            </a:r>
          </a:p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12"/>
              </a:rPr>
              <a:t>Naomi.Knezevic@wales.nhs.uk</a:t>
            </a:r>
            <a:r>
              <a:rPr lang="en-GB" altLang="en-US" sz="1000" b="1" dirty="0" smtClean="0">
                <a:latin typeface="Calibri" pitchFamily="34" charset="0"/>
              </a:rPr>
              <a:t> </a:t>
            </a:r>
          </a:p>
          <a:p>
            <a:pPr eaLnBrk="1" hangingPunct="1"/>
            <a:endParaRPr lang="en-GB" altLang="en-US" sz="1000" dirty="0" smtClean="0">
              <a:latin typeface="Calibri" pitchFamily="34" charset="0"/>
            </a:endParaRPr>
          </a:p>
          <a:p>
            <a:pPr eaLnBrk="1" hangingPunct="1"/>
            <a:endParaRPr lang="en-GB" altLang="en-US" sz="1000" dirty="0">
              <a:latin typeface="Calibri" pitchFamily="34" charset="0"/>
            </a:endParaRPr>
          </a:p>
        </p:txBody>
      </p:sp>
      <p:sp>
        <p:nvSpPr>
          <p:cNvPr id="7200" name="Line 12"/>
          <p:cNvSpPr>
            <a:spLocks noChangeShapeType="1"/>
          </p:cNvSpPr>
          <p:nvPr/>
        </p:nvSpPr>
        <p:spPr bwMode="auto">
          <a:xfrm>
            <a:off x="4257675" y="2092325"/>
            <a:ext cx="6477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201" name="Rounded Rectangle 3"/>
          <p:cNvSpPr>
            <a:spLocks noChangeArrowheads="1"/>
          </p:cNvSpPr>
          <p:nvPr/>
        </p:nvSpPr>
        <p:spPr bwMode="auto">
          <a:xfrm>
            <a:off x="4875955" y="1357882"/>
            <a:ext cx="1844675" cy="1152525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200" b="1" dirty="0">
                <a:latin typeface="Calibri" pitchFamily="34" charset="0"/>
              </a:rPr>
              <a:t>Lee </a:t>
            </a:r>
            <a:r>
              <a:rPr lang="en-GB" altLang="en-US" sz="1200" b="1" dirty="0" smtClean="0">
                <a:latin typeface="Calibri" pitchFamily="34" charset="0"/>
              </a:rPr>
              <a:t>Hathaway, </a:t>
            </a:r>
            <a:r>
              <a:rPr lang="en-GB" altLang="en-US" sz="1200" b="1" dirty="0">
                <a:latin typeface="Calibri" pitchFamily="34" charset="0"/>
              </a:rPr>
              <a:t>Catrin </a:t>
            </a:r>
            <a:r>
              <a:rPr lang="en-GB" altLang="en-US" sz="1200" b="1" dirty="0" smtClean="0">
                <a:latin typeface="Calibri" pitchFamily="34" charset="0"/>
              </a:rPr>
              <a:t>Vaughan &amp; Mital Patel</a:t>
            </a:r>
            <a:endParaRPr lang="en-GB" altLang="en-US" sz="1200" b="1" dirty="0">
              <a:latin typeface="Calibri" pitchFamily="34" charset="0"/>
            </a:endParaRPr>
          </a:p>
          <a:p>
            <a:pPr eaLnBrk="1" hangingPunct="1"/>
            <a:r>
              <a:rPr lang="en-GB" altLang="en-US" sz="1000" dirty="0">
                <a:latin typeface="Calibri" pitchFamily="34" charset="0"/>
              </a:rPr>
              <a:t>Registration and Permissions  Improvement Manager  </a:t>
            </a:r>
          </a:p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13"/>
              </a:rPr>
              <a:t>Research.Development@wales.nhs.uk</a:t>
            </a:r>
            <a:endParaRPr lang="en-GB" altLang="en-US" sz="1000" b="1" dirty="0">
              <a:latin typeface="Calibri" pitchFamily="34" charset="0"/>
            </a:endParaRPr>
          </a:p>
        </p:txBody>
      </p:sp>
      <p:sp>
        <p:nvSpPr>
          <p:cNvPr id="7202" name="Line 32"/>
          <p:cNvSpPr>
            <a:spLocks noChangeShapeType="1"/>
          </p:cNvSpPr>
          <p:nvPr/>
        </p:nvSpPr>
        <p:spPr bwMode="auto">
          <a:xfrm rot="10800000">
            <a:off x="1989138" y="3767650"/>
            <a:ext cx="57626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204" name="Line 32"/>
          <p:cNvSpPr>
            <a:spLocks noChangeShapeType="1"/>
          </p:cNvSpPr>
          <p:nvPr/>
        </p:nvSpPr>
        <p:spPr bwMode="auto">
          <a:xfrm rot="10800000">
            <a:off x="2009775" y="5059176"/>
            <a:ext cx="57626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7206" name="Picture 5" descr="Blue and gol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0"/>
            <a:ext cx="1771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ounded Rectangle 4"/>
          <p:cNvSpPr>
            <a:spLocks noChangeArrowheads="1"/>
          </p:cNvSpPr>
          <p:nvPr/>
        </p:nvSpPr>
        <p:spPr bwMode="auto">
          <a:xfrm>
            <a:off x="2332296" y="7376183"/>
            <a:ext cx="2156089" cy="1285169"/>
          </a:xfrm>
          <a:prstGeom prst="roundRect">
            <a:avLst>
              <a:gd name="adj" fmla="val 16667"/>
            </a:avLst>
          </a:prstGeom>
          <a:solidFill>
            <a:schemeClr val="bg1">
              <a:alpha val="10001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sp>
        <p:nvSpPr>
          <p:cNvPr id="7208" name="Text Box 26"/>
          <p:cNvSpPr txBox="1">
            <a:spLocks noChangeArrowheads="1"/>
          </p:cNvSpPr>
          <p:nvPr/>
        </p:nvSpPr>
        <p:spPr bwMode="auto">
          <a:xfrm>
            <a:off x="2229611" y="7377831"/>
            <a:ext cx="2376488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altLang="en-US" sz="1300" b="1" dirty="0">
                <a:latin typeface="Arial Rounded MT Bold" pitchFamily="34" charset="0"/>
              </a:rPr>
              <a:t>Innovations</a:t>
            </a:r>
          </a:p>
        </p:txBody>
      </p:sp>
      <p:sp>
        <p:nvSpPr>
          <p:cNvPr id="44" name="Rounded Rectangle 3"/>
          <p:cNvSpPr/>
          <p:nvPr/>
        </p:nvSpPr>
        <p:spPr>
          <a:xfrm>
            <a:off x="2553032" y="6372185"/>
            <a:ext cx="1728788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Clinical Research Team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47" name="Rounded Rectangle 3"/>
          <p:cNvSpPr>
            <a:spLocks noChangeArrowheads="1"/>
          </p:cNvSpPr>
          <p:nvPr/>
        </p:nvSpPr>
        <p:spPr bwMode="auto">
          <a:xfrm>
            <a:off x="4862197" y="7381363"/>
            <a:ext cx="1874489" cy="1644428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endParaRPr lang="en-GB" altLang="en-US" sz="1200" b="1" dirty="0" smtClean="0">
              <a:latin typeface="Calibri" pitchFamily="34" charset="0"/>
            </a:endParaRPr>
          </a:p>
          <a:p>
            <a:pPr eaLnBrk="1" hangingPunct="1"/>
            <a:r>
              <a:rPr lang="en-GB" altLang="en-US" sz="1200" b="1" dirty="0" smtClean="0">
                <a:latin typeface="Calibri" pitchFamily="34" charset="0"/>
              </a:rPr>
              <a:t>Jared </a:t>
            </a:r>
            <a:r>
              <a:rPr lang="en-GB" altLang="en-US" sz="1200" b="1" dirty="0" err="1">
                <a:latin typeface="Calibri" pitchFamily="34" charset="0"/>
              </a:rPr>
              <a:t>Torkington</a:t>
            </a:r>
            <a:endParaRPr lang="en-GB" altLang="en-US" sz="1200" b="1" dirty="0">
              <a:latin typeface="Calibri" pitchFamily="34" charset="0"/>
            </a:endParaRPr>
          </a:p>
          <a:p>
            <a:pPr eaLnBrk="1" hangingPunct="1"/>
            <a:r>
              <a:rPr lang="en-GB" altLang="en-US" sz="1200" dirty="0">
                <a:latin typeface="Calibri" pitchFamily="34" charset="0"/>
              </a:rPr>
              <a:t>AMD for Innovation</a:t>
            </a:r>
          </a:p>
          <a:p>
            <a:pPr eaLnBrk="1" hangingPunct="1"/>
            <a:r>
              <a:rPr lang="en-GB" altLang="en-US" sz="1000" b="1" dirty="0">
                <a:latin typeface="Calibri" pitchFamily="34" charset="0"/>
                <a:hlinkClick r:id="rId15"/>
              </a:rPr>
              <a:t>Jared.Torkington@wales.nhs.uk</a:t>
            </a:r>
            <a:endParaRPr lang="en-GB" altLang="en-US" sz="1000" b="1" dirty="0">
              <a:latin typeface="Calibri" pitchFamily="34" charset="0"/>
            </a:endParaRPr>
          </a:p>
          <a:p>
            <a:pPr eaLnBrk="1" hangingPunct="1"/>
            <a:r>
              <a:rPr lang="en-GB" altLang="en-US" sz="1200" b="1" dirty="0" smtClean="0">
                <a:latin typeface="Calibri" pitchFamily="34" charset="0"/>
              </a:rPr>
              <a:t>Robyn </a:t>
            </a:r>
            <a:r>
              <a:rPr lang="en-GB" altLang="en-US" sz="1200" b="1" dirty="0">
                <a:latin typeface="Calibri" pitchFamily="34" charset="0"/>
              </a:rPr>
              <a:t>Davies</a:t>
            </a:r>
          </a:p>
          <a:p>
            <a:pPr eaLnBrk="1" hangingPunct="1"/>
            <a:r>
              <a:rPr lang="en-GB" altLang="en-US" sz="1000" dirty="0">
                <a:latin typeface="Calibri" pitchFamily="34" charset="0"/>
              </a:rPr>
              <a:t>Head of Innovation</a:t>
            </a:r>
          </a:p>
          <a:p>
            <a:pPr eaLnBrk="1" hangingPunct="1"/>
            <a:r>
              <a:rPr lang="en-GB" altLang="en-US" sz="1000" b="1" dirty="0">
                <a:latin typeface="Calibri" pitchFamily="34" charset="0"/>
                <a:hlinkClick r:id="rId16"/>
              </a:rPr>
              <a:t>Robyn.Davies5@wales.nhs.uk</a:t>
            </a:r>
            <a:endParaRPr lang="en-GB" altLang="en-US" sz="1000" b="1" dirty="0">
              <a:latin typeface="Calibri" pitchFamily="34" charset="0"/>
            </a:endParaRPr>
          </a:p>
          <a:p>
            <a:pPr algn="ctr" eaLnBrk="1" hangingPunct="1"/>
            <a:endParaRPr lang="en-GB" altLang="en-US" sz="1200" b="1" dirty="0">
              <a:latin typeface="Calibri" pitchFamily="34" charset="0"/>
            </a:endParaRPr>
          </a:p>
        </p:txBody>
      </p:sp>
      <p:sp>
        <p:nvSpPr>
          <p:cNvPr id="48" name="Line 38"/>
          <p:cNvSpPr>
            <a:spLocks noChangeShapeType="1"/>
          </p:cNvSpPr>
          <p:nvPr/>
        </p:nvSpPr>
        <p:spPr bwMode="auto">
          <a:xfrm>
            <a:off x="4437113" y="8008739"/>
            <a:ext cx="387112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9" name="Rounded Rectangle 3"/>
          <p:cNvSpPr>
            <a:spLocks noChangeArrowheads="1"/>
          </p:cNvSpPr>
          <p:nvPr/>
        </p:nvSpPr>
        <p:spPr bwMode="auto">
          <a:xfrm>
            <a:off x="71438" y="5686719"/>
            <a:ext cx="2019197" cy="1588021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endParaRPr lang="en-GB" altLang="en-US" sz="1200" b="1" dirty="0" smtClean="0">
              <a:latin typeface="Calibri" pitchFamily="34" charset="0"/>
            </a:endParaRPr>
          </a:p>
          <a:p>
            <a:pPr eaLnBrk="1" hangingPunct="1"/>
            <a:r>
              <a:rPr lang="en-GB" altLang="en-US" sz="1200" b="1" dirty="0" smtClean="0">
                <a:latin typeface="Calibri" pitchFamily="34" charset="0"/>
              </a:rPr>
              <a:t>Clinical Research Facility </a:t>
            </a:r>
            <a:r>
              <a:rPr lang="en-GB" altLang="en-US" sz="1000" b="1" dirty="0" smtClean="0">
                <a:latin typeface="Calibri" pitchFamily="34" charset="0"/>
              </a:rPr>
              <a:t>(CRF)</a:t>
            </a:r>
          </a:p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17"/>
              </a:rPr>
              <a:t>Clinical.Researchfacility@wales.nhs.uk</a:t>
            </a:r>
            <a:endParaRPr lang="en-GB" altLang="en-US" sz="1000" b="1" dirty="0" smtClean="0">
              <a:latin typeface="Calibri" pitchFamily="34" charset="0"/>
            </a:endParaRPr>
          </a:p>
          <a:p>
            <a:pPr eaLnBrk="1" hangingPunct="1"/>
            <a:r>
              <a:rPr lang="en-GB" altLang="en-US" sz="1200" b="1" dirty="0" smtClean="0">
                <a:latin typeface="Calibri" pitchFamily="34" charset="0"/>
              </a:rPr>
              <a:t>Wendy Wade</a:t>
            </a:r>
          </a:p>
          <a:p>
            <a:pPr eaLnBrk="1" hangingPunct="1"/>
            <a:r>
              <a:rPr lang="en-GB" altLang="en-US" sz="1100" dirty="0" smtClean="0">
                <a:latin typeface="Calibri" pitchFamily="34" charset="0"/>
              </a:rPr>
              <a:t>Research </a:t>
            </a:r>
            <a:r>
              <a:rPr lang="en-GB" altLang="en-US" sz="1100" dirty="0">
                <a:latin typeface="Calibri" pitchFamily="34" charset="0"/>
              </a:rPr>
              <a:t>Delivery Manager</a:t>
            </a:r>
          </a:p>
          <a:p>
            <a:pPr algn="ctr" eaLnBrk="1" hangingPunct="1"/>
            <a:r>
              <a:rPr lang="en-GB" altLang="en-US" sz="1100" b="1" dirty="0" smtClean="0">
                <a:latin typeface="Calibri" pitchFamily="34" charset="0"/>
                <a:hlinkClick r:id="rId18"/>
              </a:rPr>
              <a:t>Wendy.Wade@wales.nhs.uk</a:t>
            </a:r>
            <a:endParaRPr lang="en-GB" altLang="en-US" sz="1100" b="1" dirty="0">
              <a:latin typeface="Calibri" pitchFamily="34" charset="0"/>
            </a:endParaRPr>
          </a:p>
          <a:p>
            <a:pPr algn="ctr" eaLnBrk="1" hangingPunct="1"/>
            <a:endParaRPr lang="en-GB" altLang="en-US" sz="1200" b="1" dirty="0">
              <a:latin typeface="Calibri" pitchFamily="34" charset="0"/>
            </a:endParaRPr>
          </a:p>
        </p:txBody>
      </p:sp>
      <p:sp>
        <p:nvSpPr>
          <p:cNvPr id="51" name="Rounded Rectangle 3"/>
          <p:cNvSpPr>
            <a:spLocks noChangeArrowheads="1"/>
          </p:cNvSpPr>
          <p:nvPr/>
        </p:nvSpPr>
        <p:spPr bwMode="auto">
          <a:xfrm>
            <a:off x="93664" y="628836"/>
            <a:ext cx="1915825" cy="775770"/>
          </a:xfrm>
          <a:prstGeom prst="roundRect">
            <a:avLst>
              <a:gd name="adj" fmla="val 16667"/>
            </a:avLst>
          </a:prstGeom>
          <a:solidFill>
            <a:schemeClr val="bg1">
              <a:alpha val="59999"/>
            </a:schemeClr>
          </a:solidFill>
          <a:ln w="25400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altLang="en-US" sz="1000" dirty="0">
                <a:latin typeface="Calibri" pitchFamily="34" charset="0"/>
              </a:rPr>
              <a:t>     </a:t>
            </a:r>
            <a:endParaRPr lang="en-GB" altLang="en-US" sz="1000" dirty="0" smtClean="0">
              <a:latin typeface="Calibri" pitchFamily="34" charset="0"/>
            </a:endParaRPr>
          </a:p>
          <a:p>
            <a:pPr eaLnBrk="1" hangingPunct="1"/>
            <a:r>
              <a:rPr lang="en-GB" altLang="en-US" sz="1200" b="1" dirty="0" smtClean="0">
                <a:latin typeface="Calibri" pitchFamily="34" charset="0"/>
              </a:rPr>
              <a:t>Zoe Boult</a:t>
            </a:r>
            <a:endParaRPr lang="en-GB" altLang="en-US" sz="1200" b="1" dirty="0">
              <a:latin typeface="Calibri" pitchFamily="34" charset="0"/>
            </a:endParaRPr>
          </a:p>
          <a:p>
            <a:pPr eaLnBrk="1" hangingPunct="1"/>
            <a:r>
              <a:rPr lang="en-GB" altLang="en-US" sz="900" dirty="0" smtClean="0">
                <a:latin typeface="Calibri" pitchFamily="34" charset="0"/>
              </a:rPr>
              <a:t>Senior Nurse, Research Education &amp; Training</a:t>
            </a:r>
            <a:endParaRPr lang="en-GB" altLang="en-US" sz="900" dirty="0">
              <a:latin typeface="Calibri" pitchFamily="34" charset="0"/>
            </a:endParaRPr>
          </a:p>
          <a:p>
            <a:pPr eaLnBrk="1" hangingPunct="1"/>
            <a:endParaRPr lang="en-GB" altLang="en-US" sz="200" dirty="0">
              <a:latin typeface="Calibri" pitchFamily="34" charset="0"/>
            </a:endParaRPr>
          </a:p>
          <a:p>
            <a:pPr eaLnBrk="1" hangingPunct="1"/>
            <a:r>
              <a:rPr lang="en-GB" altLang="en-US" sz="1000" b="1" dirty="0" smtClean="0">
                <a:latin typeface="Calibri" pitchFamily="34" charset="0"/>
                <a:hlinkClick r:id="rId19"/>
              </a:rPr>
              <a:t>Zoe.Boult@wales.nhs.uk</a:t>
            </a:r>
            <a:endParaRPr lang="en-GB" altLang="en-US" sz="1000" b="1" dirty="0" smtClean="0">
              <a:latin typeface="Calibri" pitchFamily="34" charset="0"/>
            </a:endParaRPr>
          </a:p>
          <a:p>
            <a:pPr eaLnBrk="1" hangingPunct="1"/>
            <a:r>
              <a:rPr lang="en-GB" altLang="en-US" sz="900" dirty="0" smtClean="0">
                <a:latin typeface="Calibri" pitchFamily="34" charset="0"/>
              </a:rPr>
              <a:t>            </a:t>
            </a:r>
            <a:endParaRPr lang="en-GB" altLang="en-US" sz="900" dirty="0">
              <a:latin typeface="Calibri" pitchFamily="34" charset="0"/>
            </a:endParaRPr>
          </a:p>
        </p:txBody>
      </p:sp>
      <p:sp>
        <p:nvSpPr>
          <p:cNvPr id="46" name="Line 12"/>
          <p:cNvSpPr>
            <a:spLocks noChangeShapeType="1"/>
          </p:cNvSpPr>
          <p:nvPr/>
        </p:nvSpPr>
        <p:spPr bwMode="auto">
          <a:xfrm flipH="1">
            <a:off x="2009488" y="827087"/>
            <a:ext cx="519397" cy="3103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371</Words>
  <Application>Microsoft Office PowerPoint</Application>
  <PresentationFormat>On-screen Show (4:3)</PresentationFormat>
  <Paragraphs>133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Rounded MT Bold</vt:lpstr>
      <vt:lpstr>Calibri</vt:lpstr>
      <vt:lpstr>Cambria</vt:lpstr>
      <vt:lpstr>Office Theme</vt:lpstr>
      <vt:lpstr>Research &amp; Development Department</vt:lpstr>
      <vt:lpstr>PowerPoint Presentation</vt:lpstr>
      <vt:lpstr>PowerPoint Presentation</vt:lpstr>
    </vt:vector>
  </TitlesOfParts>
  <Company>Gwent Healthcare NHS Trust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je047308</dc:creator>
  <cp:lastModifiedBy>Graham Law (Gr098991)</cp:lastModifiedBy>
  <cp:revision>204</cp:revision>
  <cp:lastPrinted>2018-06-05T06:30:22Z</cp:lastPrinted>
  <dcterms:created xsi:type="dcterms:W3CDTF">2013-08-07T09:15:29Z</dcterms:created>
  <dcterms:modified xsi:type="dcterms:W3CDTF">2020-11-17T15:55:08Z</dcterms:modified>
</cp:coreProperties>
</file>