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189985518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245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3D37-8993-448E-979C-C6906B35FE1E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B2DBB-7DAD-4A73-B1B6-CDA9C86D8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5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7BAB3-DCA3-4D17-BB55-9BDD8E32A2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20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795E-07A0-4020-ACF6-8F17CBC376C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0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  <p:pic>
        <p:nvPicPr>
          <p:cNvPr id="7" name="Picture 6" descr="Skyline.jpg">
            <a:extLst>
              <a:ext uri="{FF2B5EF4-FFF2-40B4-BE49-F238E27FC236}">
                <a16:creationId xmlns:a16="http://schemas.microsoft.com/office/drawing/2014/main" xmlns="" id="{6E35F929-48AA-409B-B41C-A17E0EAB5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6705"/>
            <a:ext cx="12192000" cy="289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2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0897-0FD9-402C-91C0-9041D4DBA9CD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6DC8362B-2A99-42F2-9FEA-A1C21A62D0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7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6B0F-A044-4357-A00B-AC1BB461812F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8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EC5137C8-D47D-4C0F-87A2-D6393BF66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17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ED73-10D8-483C-9464-B49876851C4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107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8109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CA90-09D7-4E65-A492-4F41B4BA4D2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50248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EE5D-96C1-4B71-BC35-3D92D4391A64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5436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D745-8000-4672-97A8-F093E7ACF01E}" type="datetime1">
              <a:rPr lang="en-US" smtClean="0"/>
              <a:t>9/15/2022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4428-A54B-4614-B454-68083BD9B7BC}" type="datetime1">
              <a:rPr lang="en-US" smtClean="0"/>
              <a:t>9/15/2022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7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BBBEAE03-69A8-48C4-AEA1-FE97E56203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97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E49B-B89C-49EB-867A-E989BE44CEEA}" type="datetime1">
              <a:rPr lang="en-US" smtClean="0"/>
              <a:t>9/15/2022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6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5FB7C5A6-E6E2-4921-80C2-E94D125B12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3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6ED-F7DB-4BE3-9790-53FEBD3F157F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2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6BC2B-8F0C-4779-A475-16EA215FF78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2D666A92-4293-4D96-8C85-864854F1A4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AAAFFE5-5ED1-4B16-8AC5-D8A3EF9C1FB0}"/>
              </a:ext>
            </a:extLst>
          </p:cNvPr>
          <p:cNvSpPr/>
          <p:nvPr/>
        </p:nvSpPr>
        <p:spPr>
          <a:xfrm>
            <a:off x="423918" y="1149868"/>
            <a:ext cx="11494908" cy="586109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 Summary: </a:t>
            </a:r>
            <a:r>
              <a:rPr lang="en-GB" sz="1400" b="1" dirty="0">
                <a:solidFill>
                  <a:prstClr val="white"/>
                </a:solidFill>
              </a:rPr>
              <a:t>We want our leaders in the health care system to display inclusive, collective and compassionate leadership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815853"/>
              </p:ext>
            </p:extLst>
          </p:nvPr>
        </p:nvGraphicFramePr>
        <p:xfrm>
          <a:off x="423918" y="1633356"/>
          <a:ext cx="11494908" cy="5150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197">
                  <a:extLst>
                    <a:ext uri="{9D8B030D-6E8A-4147-A177-3AD203B41FA5}">
                      <a16:colId xmlns:a16="http://schemas.microsoft.com/office/drawing/2014/main" xmlns="" val="447690721"/>
                    </a:ext>
                  </a:extLst>
                </a:gridCol>
                <a:gridCol w="1431089">
                  <a:extLst>
                    <a:ext uri="{9D8B030D-6E8A-4147-A177-3AD203B41FA5}">
                      <a16:colId xmlns:a16="http://schemas.microsoft.com/office/drawing/2014/main" xmlns="" val="1047243493"/>
                    </a:ext>
                  </a:extLst>
                </a:gridCol>
                <a:gridCol w="421565">
                  <a:extLst>
                    <a:ext uri="{9D8B030D-6E8A-4147-A177-3AD203B41FA5}">
                      <a16:colId xmlns:a16="http://schemas.microsoft.com/office/drawing/2014/main" xmlns="" val="1601737471"/>
                    </a:ext>
                  </a:extLst>
                </a:gridCol>
                <a:gridCol w="1232452">
                  <a:extLst>
                    <a:ext uri="{9D8B030D-6E8A-4147-A177-3AD203B41FA5}">
                      <a16:colId xmlns:a16="http://schemas.microsoft.com/office/drawing/2014/main" xmlns="" val="1082847075"/>
                    </a:ext>
                  </a:extLst>
                </a:gridCol>
                <a:gridCol w="476786">
                  <a:extLst>
                    <a:ext uri="{9D8B030D-6E8A-4147-A177-3AD203B41FA5}">
                      <a16:colId xmlns:a16="http://schemas.microsoft.com/office/drawing/2014/main" xmlns="" val="1860810412"/>
                    </a:ext>
                  </a:extLst>
                </a:gridCol>
                <a:gridCol w="1070737">
                  <a:extLst>
                    <a:ext uri="{9D8B030D-6E8A-4147-A177-3AD203B41FA5}">
                      <a16:colId xmlns:a16="http://schemas.microsoft.com/office/drawing/2014/main" xmlns="" val="4097612955"/>
                    </a:ext>
                  </a:extLst>
                </a:gridCol>
                <a:gridCol w="1481924">
                  <a:extLst>
                    <a:ext uri="{9D8B030D-6E8A-4147-A177-3AD203B41FA5}">
                      <a16:colId xmlns:a16="http://schemas.microsoft.com/office/drawing/2014/main" xmlns="" val="3822095020"/>
                    </a:ext>
                  </a:extLst>
                </a:gridCol>
                <a:gridCol w="1121134">
                  <a:extLst>
                    <a:ext uri="{9D8B030D-6E8A-4147-A177-3AD203B41FA5}">
                      <a16:colId xmlns:a16="http://schemas.microsoft.com/office/drawing/2014/main" xmlns="" val="4080498377"/>
                    </a:ext>
                  </a:extLst>
                </a:gridCol>
                <a:gridCol w="3069024">
                  <a:extLst>
                    <a:ext uri="{9D8B030D-6E8A-4147-A177-3AD203B41FA5}">
                      <a16:colId xmlns:a16="http://schemas.microsoft.com/office/drawing/2014/main" xmlns="" val="1837010367"/>
                    </a:ext>
                  </a:extLst>
                </a:gridCol>
              </a:tblGrid>
              <a:tr h="255758">
                <a:tc gridSpan="9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Overall Programme Report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328218"/>
                  </a:ext>
                </a:extLst>
              </a:tr>
              <a:tr h="371729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Theme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AD of OD and Culture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Project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GB" sz="10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25.01.2021</a:t>
                      </a:r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Major Milestone: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Review and relaunch of VBA; Design and launch of Collabor8 programme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5677797"/>
                  </a:ext>
                </a:extLst>
              </a:tr>
              <a:tr h="257351">
                <a:tc gridSpan="6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Progress to Date (covering period Dec 21 – April 22):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Step Priorities: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955774"/>
                  </a:ext>
                </a:extLst>
              </a:tr>
              <a:tr h="2487725">
                <a:tc gridSpan="6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Management development programme re-launch and completion of 2 Cohorts (Essentials and First Steps)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Development of coaching network, 40 coaches completing ILM Level 5/7; 39 senior nurses identified for coaching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Purchase of </a:t>
                      </a:r>
                      <a:r>
                        <a:rPr lang="en-GB" sz="1100" dirty="0" err="1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PushFar</a:t>
                      </a: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coaching/mentoring platform to facilitate matching and monitoring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Launch of Acceler8 Senior Leadership Programme, 10 delegates from across the UHB with a focus on experiential learning. Two modules of seven delivered so far.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Participation in HEIW Talent Manager Practitioner Programme, including organisational diagnostic. Modules running May onwards.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Completion of mapping exercise for leadership and management development opportunities for nurse staff group.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Development of leadership opportunities linked to wellbeing (retreats / support for leading teams)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Delivery of Acceler8 and EOI exercise for Cohort 2 (Summer 2022)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VBA review and relaunch with Union Partners to promote and develop colleagues in completing a meaningful VBA (June 2022)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Integration and communication of HEIW All Wales Leadership Principles and alignment with leadership and management development across UHB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Development of Collabor8 leadership programme to launch September 2022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Mapping exercise of leadership opportunities across UHB and wider to ensure awareness and alignment of messaging, also research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Engagement with experienced staff groups to explore development of mentoring network, followed by mentoring training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Identification of critical posts / hard to fill posts and links with colleges / schools / universities etc for workplace opportunities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90770727"/>
                  </a:ext>
                </a:extLst>
              </a:tr>
              <a:tr h="257351">
                <a:tc gridSpan="2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Major Programme Risk: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Decision / Intervention required from Execs: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1287617"/>
                  </a:ext>
                </a:extLst>
              </a:tr>
              <a:tr h="1297823">
                <a:tc gridSpan="2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Accessibility for all staff groups due to release issues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Confusion over leadership programme opportunities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Coaching and mentoring capacity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Ongoing engagement with medical and nursing directors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Development of LED internet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Communication plan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lvl="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i="0" u="none" strike="noStrike" noProof="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Ongoing support and senior </a:t>
                      </a:r>
                      <a:r>
                        <a:rPr lang="en-GB" sz="1100" b="0" i="0" u="none" strike="noStrike" noProof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level engagement</a:t>
                      </a:r>
                      <a:endParaRPr lang="en-GB" sz="1100" b="0" i="0" u="none" strike="noStrike" noProof="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3005138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E877213-71BD-4EE3-8C86-24B263326698}"/>
              </a:ext>
            </a:extLst>
          </p:cNvPr>
          <p:cNvGrpSpPr/>
          <p:nvPr/>
        </p:nvGrpSpPr>
        <p:grpSpPr>
          <a:xfrm>
            <a:off x="8220721" y="6345649"/>
            <a:ext cx="3360481" cy="215444"/>
            <a:chOff x="7976561" y="6467850"/>
            <a:chExt cx="3360481" cy="21544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1C12FE98-964F-463B-A6ED-81B7A24E0A84}"/>
                </a:ext>
              </a:extLst>
            </p:cNvPr>
            <p:cNvSpPr/>
            <p:nvPr/>
          </p:nvSpPr>
          <p:spPr>
            <a:xfrm>
              <a:off x="8772227" y="6521572"/>
              <a:ext cx="108000" cy="108000"/>
            </a:xfrm>
            <a:prstGeom prst="ellipse">
              <a:avLst/>
            </a:prstGeom>
            <a:solidFill>
              <a:srgbClr val="B0D239"/>
            </a:solidFill>
            <a:ln>
              <a:solidFill>
                <a:srgbClr val="B0D2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8480A015-4F90-49F8-BE68-5D419352EF00}"/>
                </a:ext>
              </a:extLst>
            </p:cNvPr>
            <p:cNvSpPr/>
            <p:nvPr/>
          </p:nvSpPr>
          <p:spPr>
            <a:xfrm>
              <a:off x="9422027" y="6521572"/>
              <a:ext cx="108000" cy="108000"/>
            </a:xfrm>
            <a:prstGeom prst="ellipse">
              <a:avLst/>
            </a:prstGeom>
            <a:solidFill>
              <a:srgbClr val="E6B222"/>
            </a:solidFill>
            <a:ln>
              <a:solidFill>
                <a:srgbClr val="E6B2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A0F77FE-510E-4155-B8AF-C1D180D75F0E}"/>
                </a:ext>
              </a:extLst>
            </p:cNvPr>
            <p:cNvSpPr txBox="1"/>
            <p:nvPr/>
          </p:nvSpPr>
          <p:spPr>
            <a:xfrm>
              <a:off x="8871031" y="6467850"/>
              <a:ext cx="6119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 Track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795A96D-F016-4DF8-8077-58E700A60D03}"/>
                </a:ext>
              </a:extLst>
            </p:cNvPr>
            <p:cNvSpPr txBox="1"/>
            <p:nvPr/>
          </p:nvSpPr>
          <p:spPr>
            <a:xfrm>
              <a:off x="8075366" y="6467850"/>
              <a:ext cx="7741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started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7F964E8-789C-451A-955D-8BAC72E64905}"/>
                </a:ext>
              </a:extLst>
            </p:cNvPr>
            <p:cNvSpPr txBox="1"/>
            <p:nvPr/>
          </p:nvSpPr>
          <p:spPr>
            <a:xfrm>
              <a:off x="9530027" y="6467850"/>
              <a:ext cx="5232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 Risk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7E6932DC-CDB4-4B16-9BE7-CFF0EDB3103F}"/>
                </a:ext>
              </a:extLst>
            </p:cNvPr>
            <p:cNvSpPr/>
            <p:nvPr/>
          </p:nvSpPr>
          <p:spPr>
            <a:xfrm>
              <a:off x="10018427" y="6521572"/>
              <a:ext cx="108000" cy="108000"/>
            </a:xfrm>
            <a:prstGeom prst="ellipse">
              <a:avLst/>
            </a:prstGeom>
            <a:solidFill>
              <a:srgbClr val="E9552D"/>
            </a:solidFill>
            <a:ln>
              <a:solidFill>
                <a:srgbClr val="E955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8807A55-B5D6-4AF6-941F-2112DBF3E302}"/>
                </a:ext>
              </a:extLst>
            </p:cNvPr>
            <p:cNvSpPr txBox="1"/>
            <p:nvPr/>
          </p:nvSpPr>
          <p:spPr>
            <a:xfrm>
              <a:off x="10109688" y="6467850"/>
              <a:ext cx="6333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Off Track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F5630756-09D3-4559-B422-035791216BAD}"/>
                </a:ext>
              </a:extLst>
            </p:cNvPr>
            <p:cNvSpPr/>
            <p:nvPr/>
          </p:nvSpPr>
          <p:spPr>
            <a:xfrm>
              <a:off x="10629784" y="6521572"/>
              <a:ext cx="108000" cy="108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15C7825-A408-4F2E-ACF8-84710AB2A23C}"/>
                </a:ext>
              </a:extLst>
            </p:cNvPr>
            <p:cNvSpPr txBox="1"/>
            <p:nvPr/>
          </p:nvSpPr>
          <p:spPr>
            <a:xfrm>
              <a:off x="10737054" y="6467850"/>
              <a:ext cx="5999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Complete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FD2E77AC-3C14-47A1-8579-DB52D418A82F}"/>
                </a:ext>
              </a:extLst>
            </p:cNvPr>
            <p:cNvSpPr/>
            <p:nvPr/>
          </p:nvSpPr>
          <p:spPr>
            <a:xfrm>
              <a:off x="7976561" y="6521572"/>
              <a:ext cx="108000" cy="10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E26C6169-794D-4D4B-8F7A-2C1538C94839}"/>
              </a:ext>
            </a:extLst>
          </p:cNvPr>
          <p:cNvSpPr txBox="1"/>
          <p:nvPr/>
        </p:nvSpPr>
        <p:spPr>
          <a:xfrm>
            <a:off x="114300" y="752150"/>
            <a:ext cx="4601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>
                <a:solidFill>
                  <a:srgbClr val="4D4D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  <a:r>
              <a:rPr lang="en-GB" sz="1100" baseline="30000" dirty="0">
                <a:solidFill>
                  <a:srgbClr val="4D4D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</a:t>
            </a:r>
            <a:r>
              <a:rPr lang="en-GB" sz="1100" dirty="0">
                <a:solidFill>
                  <a:srgbClr val="4D4D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May 2022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DDF4C255-35AC-4EC1-8D1F-D552F204F480}"/>
              </a:ext>
            </a:extLst>
          </p:cNvPr>
          <p:cNvSpPr/>
          <p:nvPr/>
        </p:nvSpPr>
        <p:spPr>
          <a:xfrm>
            <a:off x="-1" y="0"/>
            <a:ext cx="5287347" cy="23616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white"/>
                </a:solidFill>
                <a:latin typeface="Calibri"/>
              </a:rPr>
              <a:t>People &amp; Culture Plan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01BD1AF0-C742-41F8-B5D7-1FBD956A930B}"/>
              </a:ext>
            </a:extLst>
          </p:cNvPr>
          <p:cNvSpPr/>
          <p:nvPr/>
        </p:nvSpPr>
        <p:spPr>
          <a:xfrm>
            <a:off x="114299" y="296907"/>
            <a:ext cx="10411395" cy="75354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en-GB" sz="2800" b="1" i="1" dirty="0">
                <a:solidFill>
                  <a:prstClr val="black"/>
                </a:solidFill>
                <a:latin typeface="Calibri"/>
                <a:cs typeface="Calibri"/>
              </a:rPr>
              <a:t>Flash Report: Theme </a:t>
            </a:r>
            <a:r>
              <a:rPr lang="en-GB" sz="2800" b="1" i="1" dirty="0">
                <a:solidFill>
                  <a:prstClr val="black"/>
                </a:solidFill>
                <a:cs typeface="Calibri"/>
              </a:rPr>
              <a:t>6: Leadership and Succession 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05F6EDF3-BFB8-47CD-906F-744E05AC436B}"/>
              </a:ext>
            </a:extLst>
          </p:cNvPr>
          <p:cNvSpPr/>
          <p:nvPr/>
        </p:nvSpPr>
        <p:spPr>
          <a:xfrm>
            <a:off x="4842405" y="1973052"/>
            <a:ext cx="246412" cy="246412"/>
          </a:xfrm>
          <a:prstGeom prst="ellipse">
            <a:avLst/>
          </a:prstGeom>
          <a:solidFill>
            <a:schemeClr val="accent6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6498594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980FF5777A1540AC593777BAB8E5E2" ma:contentTypeVersion="14" ma:contentTypeDescription="Create a new document." ma:contentTypeScope="" ma:versionID="83d934a1cec0724f55ee8db76aae68d5">
  <xsd:schema xmlns:xsd="http://www.w3.org/2001/XMLSchema" xmlns:xs="http://www.w3.org/2001/XMLSchema" xmlns:p="http://schemas.microsoft.com/office/2006/metadata/properties" xmlns:ns1="http://schemas.microsoft.com/sharepoint/v3" xmlns:ns2="aac78f17-1b2c-4e31-880f-b70a9c919f7e" xmlns:ns3="195b3f2f-8de5-441f-a022-94ad4c752567" targetNamespace="http://schemas.microsoft.com/office/2006/metadata/properties" ma:root="true" ma:fieldsID="a09d59a8711bc1373fd5f461d3b5e579" ns1:_="" ns2:_="" ns3:_="">
    <xsd:import namespace="http://schemas.microsoft.com/sharepoint/v3"/>
    <xsd:import namespace="aac78f17-1b2c-4e31-880f-b70a9c919f7e"/>
    <xsd:import namespace="195b3f2f-8de5-441f-a022-94ad4c7525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78f17-1b2c-4e31-880f-b70a9c919f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5b3f2f-8de5-441f-a022-94ad4c75256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3C46D6-C4AF-4FF7-955F-3CABF70941DD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195b3f2f-8de5-441f-a022-94ad4c752567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aac78f17-1b2c-4e31-880f-b70a9c919f7e"/>
  </ds:schemaRefs>
</ds:datastoreItem>
</file>

<file path=customXml/itemProps2.xml><?xml version="1.0" encoding="utf-8"?>
<ds:datastoreItem xmlns:ds="http://schemas.openxmlformats.org/officeDocument/2006/customXml" ds:itemID="{16D3F533-80BB-4F8F-8BD3-A9F9DF6161E6}">
  <ds:schemaRefs>
    <ds:schemaRef ds:uri="195b3f2f-8de5-441f-a022-94ad4c752567"/>
    <ds:schemaRef ds:uri="aac78f17-1b2c-4e31-880f-b70a9c919f7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A2E682F-2448-439B-9B25-BEFA3157A0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9157</TotalTime>
  <Words>378</Words>
  <Application>Microsoft Office PowerPoint</Application>
  <PresentationFormat>Widescreen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3_Custom Design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Thicknesse</dc:creator>
  <cp:lastModifiedBy>Nathan Saunders (Cardiff and Vale UHB - CORPORATE GOVERNANCE)</cp:lastModifiedBy>
  <cp:revision>50</cp:revision>
  <dcterms:created xsi:type="dcterms:W3CDTF">2021-02-03T15:35:55Z</dcterms:created>
  <dcterms:modified xsi:type="dcterms:W3CDTF">2022-09-15T15:15:29Z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0x01010015980FF5777A1540AC593777BAB8E5E2</vt:lpwstr>
  </property>
</Properties>
</file>