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6"/>
  </p:notesMasterIdLst>
  <p:sldIdLst>
    <p:sldId id="1899855180"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9D9D9"/>
    <a:srgbClr val="24517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6" d="100"/>
          <a:sy n="66" d="100"/>
        </p:scale>
        <p:origin x="644" y="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1B43D37-8993-448E-979C-C6906B35FE1E}" type="datetimeFigureOut">
              <a:rPr lang="en-US" smtClean="0"/>
              <a:t>9/15/2022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68B2DBB-7DAD-4A73-B1B6-CDA9C86D8633}" type="slidenum">
              <a:rPr lang="en-US" smtClean="0"/>
              <a:t>‹#›</a:t>
            </a:fld>
            <a:endParaRPr lang="en-US"/>
          </a:p>
        </p:txBody>
      </p:sp>
    </p:spTree>
    <p:extLst>
      <p:ext uri="{BB962C8B-B14F-4D97-AF65-F5344CB8AC3E}">
        <p14:creationId xmlns:p14="http://schemas.microsoft.com/office/powerpoint/2010/main" val="14374566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537BAB3-DCA3-4D17-BB55-9BDD8E32A241}"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5620516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1478795E-07A0-4020-ACF6-8F17CBC376C3}" type="datetime1">
              <a:rPr lang="en-US" smtClean="0"/>
              <a:t>9/15/2022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sz="1800" b="0"/>
            </a:lvl1pPr>
          </a:lstStyle>
          <a:p>
            <a:fld id="{E2948567-9021-CD4F-BB3B-E3132DB3A8BC}" type="slidenum">
              <a:rPr lang="en-GB" smtClean="0"/>
              <a:pPr/>
              <a:t>‹#›</a:t>
            </a:fld>
            <a:endParaRPr lang="en-GB" sz="1800"/>
          </a:p>
        </p:txBody>
      </p:sp>
      <p:pic>
        <p:nvPicPr>
          <p:cNvPr id="7" name="Picture 6" descr="Skyline.jpg">
            <a:extLst>
              <a:ext uri="{FF2B5EF4-FFF2-40B4-BE49-F238E27FC236}">
                <a16:creationId xmlns:a16="http://schemas.microsoft.com/office/drawing/2014/main" xmlns="" id="{6E35F929-48AA-409B-B41C-A17E0EAB52ED}"/>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3976705"/>
            <a:ext cx="12192000" cy="2890567"/>
          </a:xfrm>
          <a:prstGeom prst="rect">
            <a:avLst/>
          </a:prstGeom>
        </p:spPr>
      </p:pic>
    </p:spTree>
    <p:extLst>
      <p:ext uri="{BB962C8B-B14F-4D97-AF65-F5344CB8AC3E}">
        <p14:creationId xmlns:p14="http://schemas.microsoft.com/office/powerpoint/2010/main" val="41874260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4F240897-0FD9-402C-91C0-9041D4DBA9CD}" type="datetime1">
              <a:rPr lang="en-US" smtClean="0"/>
              <a:t>9/15/2022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2948567-9021-CD4F-BB3B-E3132DB3A8BC}" type="slidenum">
              <a:t>‹#›</a:t>
            </a:fld>
            <a:endParaRPr lang="en-US"/>
          </a:p>
        </p:txBody>
      </p:sp>
      <p:pic>
        <p:nvPicPr>
          <p:cNvPr id="9" name="Picture 2" descr="About Us – Cardiff and Vale University health Board">
            <a:extLst>
              <a:ext uri="{FF2B5EF4-FFF2-40B4-BE49-F238E27FC236}">
                <a16:creationId xmlns:a16="http://schemas.microsoft.com/office/drawing/2014/main" xmlns="" id="{6DC8362B-2A99-42F2-9FEA-A1C21A62D05D}"/>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059348" y="132736"/>
            <a:ext cx="2905117" cy="7535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527298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33906B0F-A044-4357-A00B-AC1BB461812F}" type="datetime1">
              <a:rPr lang="en-US" smtClean="0"/>
              <a:t>9/15/2022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948567-9021-CD4F-BB3B-E3132DB3A8BC}" type="slidenum">
              <a:t>‹#›</a:t>
            </a:fld>
            <a:endParaRPr lang="en-US"/>
          </a:p>
        </p:txBody>
      </p:sp>
      <p:pic>
        <p:nvPicPr>
          <p:cNvPr id="8" name="Picture 2" descr="About Us – Cardiff and Vale University health Board">
            <a:extLst>
              <a:ext uri="{FF2B5EF4-FFF2-40B4-BE49-F238E27FC236}">
                <a16:creationId xmlns:a16="http://schemas.microsoft.com/office/drawing/2014/main" xmlns="" id="{EC5137C8-D47D-4C0F-87A2-D6393BF66027}"/>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059348" y="132736"/>
            <a:ext cx="2905117" cy="7535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731771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EFAAED73-10D8-483C-9464-B49876851C43}" type="datetime1">
              <a:rPr lang="en-US" smtClean="0"/>
              <a:t>9/15/2022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948567-9021-CD4F-BB3B-E3132DB3A8BC}" type="slidenum">
              <a:t>‹#›</a:t>
            </a:fld>
            <a:endParaRPr lang="en-US"/>
          </a:p>
        </p:txBody>
      </p:sp>
    </p:spTree>
    <p:extLst>
      <p:ext uri="{BB962C8B-B14F-4D97-AF65-F5344CB8AC3E}">
        <p14:creationId xmlns:p14="http://schemas.microsoft.com/office/powerpoint/2010/main" val="23499567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AB2B0A73-B337-4224-9EFE-89D8D90E2ED0}" type="datetime1">
              <a:rPr lang="en-US" smtClean="0"/>
              <a:t>9/15/2022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sz="1800" b="1">
                <a:solidFill>
                  <a:schemeClr val="tx1"/>
                </a:solidFill>
              </a:defRPr>
            </a:lvl1pPr>
          </a:lstStyle>
          <a:p>
            <a:fld id="{E2948567-9021-CD4F-BB3B-E3132DB3A8BC}" type="slidenum">
              <a:rPr lang="en-GB" smtClean="0"/>
              <a:pPr/>
              <a:t>‹#›</a:t>
            </a:fld>
            <a:endParaRPr lang="en-GB" sz="1800"/>
          </a:p>
        </p:txBody>
      </p:sp>
    </p:spTree>
    <p:extLst>
      <p:ext uri="{BB962C8B-B14F-4D97-AF65-F5344CB8AC3E}">
        <p14:creationId xmlns:p14="http://schemas.microsoft.com/office/powerpoint/2010/main" val="3110768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AB2B0A73-B337-4224-9EFE-89D8D90E2ED0}" type="datetime1">
              <a:rPr lang="en-US" smtClean="0"/>
              <a:t>9/15/2022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sz="1800" b="1">
                <a:solidFill>
                  <a:schemeClr val="tx1"/>
                </a:solidFill>
              </a:defRPr>
            </a:lvl1pPr>
          </a:lstStyle>
          <a:p>
            <a:fld id="{E2948567-9021-CD4F-BB3B-E3132DB3A8BC}" type="slidenum">
              <a:rPr lang="en-GB" smtClean="0"/>
              <a:pPr/>
              <a:t>‹#›</a:t>
            </a:fld>
            <a:endParaRPr lang="en-GB" sz="1800"/>
          </a:p>
        </p:txBody>
      </p:sp>
    </p:spTree>
    <p:extLst>
      <p:ext uri="{BB962C8B-B14F-4D97-AF65-F5344CB8AC3E}">
        <p14:creationId xmlns:p14="http://schemas.microsoft.com/office/powerpoint/2010/main" val="31810937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6324CA90-09D7-4E65-A492-4F41B4BA4D20}" type="datetime1">
              <a:rPr lang="en-US" smtClean="0"/>
              <a:t>9/15/2022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sz="1800" b="1"/>
            </a:lvl1pPr>
          </a:lstStyle>
          <a:p>
            <a:fld id="{E2948567-9021-CD4F-BB3B-E3132DB3A8BC}" type="slidenum">
              <a:rPr lang="en-GB" smtClean="0"/>
              <a:pPr/>
              <a:t>‹#›</a:t>
            </a:fld>
            <a:endParaRPr lang="en-GB" b="1"/>
          </a:p>
        </p:txBody>
      </p:sp>
    </p:spTree>
    <p:extLst>
      <p:ext uri="{BB962C8B-B14F-4D97-AF65-F5344CB8AC3E}">
        <p14:creationId xmlns:p14="http://schemas.microsoft.com/office/powerpoint/2010/main" val="25024892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3947EE5D-96C1-4B71-BC35-3D92D4391A64}" type="datetime1">
              <a:rPr lang="en-US" smtClean="0"/>
              <a:t>9/15/2022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sz="1800" b="1"/>
            </a:lvl1pPr>
          </a:lstStyle>
          <a:p>
            <a:fld id="{E2948567-9021-CD4F-BB3B-E3132DB3A8BC}" type="slidenum">
              <a:rPr lang="en-GB" smtClean="0"/>
              <a:pPr/>
              <a:t>‹#›</a:t>
            </a:fld>
            <a:endParaRPr lang="en-GB" sz="1800"/>
          </a:p>
        </p:txBody>
      </p:sp>
    </p:spTree>
    <p:extLst>
      <p:ext uri="{BB962C8B-B14F-4D97-AF65-F5344CB8AC3E}">
        <p14:creationId xmlns:p14="http://schemas.microsoft.com/office/powerpoint/2010/main" val="3543694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58A7D745-8000-4672-97A8-F093E7ACF01E}" type="datetime1">
              <a:rPr lang="en-US" smtClean="0"/>
              <a:t>9/15/2022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2948567-9021-CD4F-BB3B-E3132DB3A8BC}" type="slidenum">
              <a:t>‹#›</a:t>
            </a:fld>
            <a:endParaRPr lang="en-US"/>
          </a:p>
        </p:txBody>
      </p:sp>
    </p:spTree>
    <p:extLst>
      <p:ext uri="{BB962C8B-B14F-4D97-AF65-F5344CB8AC3E}">
        <p14:creationId xmlns:p14="http://schemas.microsoft.com/office/powerpoint/2010/main" val="24019941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17954428-A54B-4614-B454-68083BD9B7BC}" type="datetime1">
              <a:rPr lang="en-US" smtClean="0"/>
              <a:t>9/15/2022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2948567-9021-CD4F-BB3B-E3132DB3A8BC}" type="slidenum">
              <a:t>‹#›</a:t>
            </a:fld>
            <a:endParaRPr lang="en-US"/>
          </a:p>
        </p:txBody>
      </p:sp>
      <p:pic>
        <p:nvPicPr>
          <p:cNvPr id="7" name="Picture 2" descr="About Us – Cardiff and Vale University health Board">
            <a:extLst>
              <a:ext uri="{FF2B5EF4-FFF2-40B4-BE49-F238E27FC236}">
                <a16:creationId xmlns:a16="http://schemas.microsoft.com/office/drawing/2014/main" xmlns="" id="{BBBEAE03-69A8-48C4-AEA1-FE97E56203C6}"/>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200375" y="92623"/>
            <a:ext cx="2905117" cy="7535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09794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C5CE49B-B89C-49EB-867A-E989BE44CEEA}" type="datetime1">
              <a:rPr lang="en-US" smtClean="0"/>
              <a:t>9/15/2022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2948567-9021-CD4F-BB3B-E3132DB3A8BC}" type="slidenum">
              <a:t>‹#›</a:t>
            </a:fld>
            <a:endParaRPr lang="en-US"/>
          </a:p>
        </p:txBody>
      </p:sp>
      <p:pic>
        <p:nvPicPr>
          <p:cNvPr id="6" name="Picture 2" descr="About Us – Cardiff and Vale University health Board">
            <a:extLst>
              <a:ext uri="{FF2B5EF4-FFF2-40B4-BE49-F238E27FC236}">
                <a16:creationId xmlns:a16="http://schemas.microsoft.com/office/drawing/2014/main" xmlns="" id="{5FB7C5A6-E6E2-4921-80C2-E94D125B122C}"/>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059348" y="132736"/>
            <a:ext cx="2905117" cy="7535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869398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A6ACB6ED-F7DB-4BE3-9790-53FEBD3F157F}" type="datetime1">
              <a:rPr lang="en-US" smtClean="0"/>
              <a:t>9/15/2022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2948567-9021-CD4F-BB3B-E3132DB3A8BC}" type="slidenum">
              <a:t>‹#›</a:t>
            </a:fld>
            <a:endParaRPr lang="en-US"/>
          </a:p>
        </p:txBody>
      </p:sp>
    </p:spTree>
    <p:extLst>
      <p:ext uri="{BB962C8B-B14F-4D97-AF65-F5344CB8AC3E}">
        <p14:creationId xmlns:p14="http://schemas.microsoft.com/office/powerpoint/2010/main" val="38456223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0A6BC2B-8F0C-4779-A475-16EA215FF783}" type="datetime1">
              <a:rPr lang="en-US" smtClean="0"/>
              <a:t>9/15/2022</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948567-9021-CD4F-BB3B-E3132DB3A8BC}" type="slidenum">
              <a:t>‹#›</a:t>
            </a:fld>
            <a:endParaRPr lang="en-US"/>
          </a:p>
        </p:txBody>
      </p:sp>
      <p:pic>
        <p:nvPicPr>
          <p:cNvPr id="9" name="Picture 2" descr="About Us – Cardiff and Vale University health Board">
            <a:extLst>
              <a:ext uri="{FF2B5EF4-FFF2-40B4-BE49-F238E27FC236}">
                <a16:creationId xmlns:a16="http://schemas.microsoft.com/office/drawing/2014/main" xmlns="" id="{2D666A92-4293-4D96-8C85-864854F1A41A}"/>
              </a:ext>
            </a:extLst>
          </p:cNvPr>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9200375" y="92623"/>
            <a:ext cx="2905117" cy="7535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250010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7" name="Table 56"/>
          <p:cNvGraphicFramePr>
            <a:graphicFrameLocks noGrp="1"/>
          </p:cNvGraphicFramePr>
          <p:nvPr>
            <p:extLst>
              <p:ext uri="{D42A27DB-BD31-4B8C-83A1-F6EECF244321}">
                <p14:modId xmlns:p14="http://schemas.microsoft.com/office/powerpoint/2010/main" val="1737582341"/>
              </p:ext>
            </p:extLst>
          </p:nvPr>
        </p:nvGraphicFramePr>
        <p:xfrm>
          <a:off x="-1" y="1235872"/>
          <a:ext cx="12142591" cy="5647896"/>
        </p:xfrm>
        <a:graphic>
          <a:graphicData uri="http://schemas.openxmlformats.org/drawingml/2006/table">
            <a:tbl>
              <a:tblPr firstRow="1" bandRow="1">
                <a:tableStyleId>{5C22544A-7EE6-4342-B048-85BDC9FD1C3A}</a:tableStyleId>
              </a:tblPr>
              <a:tblGrid>
                <a:gridCol w="1257259">
                  <a:extLst>
                    <a:ext uri="{9D8B030D-6E8A-4147-A177-3AD203B41FA5}">
                      <a16:colId xmlns:a16="http://schemas.microsoft.com/office/drawing/2014/main" xmlns="" val="447690721"/>
                    </a:ext>
                  </a:extLst>
                </a:gridCol>
                <a:gridCol w="1957042">
                  <a:extLst>
                    <a:ext uri="{9D8B030D-6E8A-4147-A177-3AD203B41FA5}">
                      <a16:colId xmlns:a16="http://schemas.microsoft.com/office/drawing/2014/main" xmlns="" val="1047243493"/>
                    </a:ext>
                  </a:extLst>
                </a:gridCol>
                <a:gridCol w="1301894">
                  <a:extLst>
                    <a:ext uri="{9D8B030D-6E8A-4147-A177-3AD203B41FA5}">
                      <a16:colId xmlns:a16="http://schemas.microsoft.com/office/drawing/2014/main" xmlns="" val="1082847075"/>
                    </a:ext>
                  </a:extLst>
                </a:gridCol>
                <a:gridCol w="503650">
                  <a:extLst>
                    <a:ext uri="{9D8B030D-6E8A-4147-A177-3AD203B41FA5}">
                      <a16:colId xmlns:a16="http://schemas.microsoft.com/office/drawing/2014/main" xmlns="" val="1860810412"/>
                    </a:ext>
                  </a:extLst>
                </a:gridCol>
                <a:gridCol w="2696491">
                  <a:extLst>
                    <a:ext uri="{9D8B030D-6E8A-4147-A177-3AD203B41FA5}">
                      <a16:colId xmlns:a16="http://schemas.microsoft.com/office/drawing/2014/main" xmlns="" val="4097612955"/>
                    </a:ext>
                  </a:extLst>
                </a:gridCol>
                <a:gridCol w="1184305">
                  <a:extLst>
                    <a:ext uri="{9D8B030D-6E8A-4147-A177-3AD203B41FA5}">
                      <a16:colId xmlns:a16="http://schemas.microsoft.com/office/drawing/2014/main" xmlns="" val="4080498377"/>
                    </a:ext>
                  </a:extLst>
                </a:gridCol>
                <a:gridCol w="1042276">
                  <a:extLst>
                    <a:ext uri="{9D8B030D-6E8A-4147-A177-3AD203B41FA5}">
                      <a16:colId xmlns:a16="http://schemas.microsoft.com/office/drawing/2014/main" xmlns="" val="1837010367"/>
                    </a:ext>
                  </a:extLst>
                </a:gridCol>
                <a:gridCol w="2199674">
                  <a:extLst>
                    <a:ext uri="{9D8B030D-6E8A-4147-A177-3AD203B41FA5}">
                      <a16:colId xmlns:a16="http://schemas.microsoft.com/office/drawing/2014/main" xmlns="" val="1211391403"/>
                    </a:ext>
                  </a:extLst>
                </a:gridCol>
              </a:tblGrid>
              <a:tr h="239603">
                <a:tc gridSpan="8">
                  <a:txBody>
                    <a:bodyPr/>
                    <a:lstStyle/>
                    <a:p>
                      <a:pPr algn="ctr"/>
                      <a:r>
                        <a:rPr lang="en-GB" sz="1000" dirty="0">
                          <a:solidFill>
                            <a:schemeClr val="bg1"/>
                          </a:solidFill>
                          <a:latin typeface="Verdana" panose="020B0604030504040204" pitchFamily="34" charset="0"/>
                          <a:ea typeface="Verdana" panose="020B0604030504040204" pitchFamily="34" charset="0"/>
                        </a:rPr>
                        <a:t>Overall Programme Report</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45170"/>
                    </a:solidFill>
                  </a:tcPr>
                </a:tc>
                <a:tc hMerge="1">
                  <a:txBody>
                    <a:bodyPr/>
                    <a:lstStyle/>
                    <a:p>
                      <a:pPr marL="0" marR="0" lvl="0" indent="0" algn="l" rtl="0" eaLnBrk="1" fontAlgn="auto" latinLnBrk="0" hangingPunct="1">
                        <a:lnSpc>
                          <a:spcPct val="100000"/>
                        </a:lnSpc>
                        <a:spcBef>
                          <a:spcPts val="0"/>
                        </a:spcBef>
                        <a:spcAft>
                          <a:spcPts val="0"/>
                        </a:spcAft>
                        <a:buFontTx/>
                        <a:buNone/>
                      </a:pPr>
                      <a:endParaRPr lang="en-GB" sz="1000">
                        <a:solidFill>
                          <a:srgbClr val="4C4D4F"/>
                        </a:solidFill>
                        <a:latin typeface="Verdana"/>
                        <a:ea typeface="Verdan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rgbClr val="4D4D4F"/>
                      </a:solidFill>
                      <a:prstDash val="sysDash"/>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endParaRPr lang="en-US"/>
                    </a:p>
                  </a:txBody>
                  <a:tcPr>
                    <a:lnL w="12700" cap="flat" cmpd="sng" algn="ctr">
                      <a:solidFill>
                        <a:schemeClr val="bg1"/>
                      </a:solidFill>
                      <a:prstDash val="solid"/>
                      <a:round/>
                      <a:headEnd type="none" w="med" len="med"/>
                      <a:tailEnd type="none" w="med" len="med"/>
                    </a:lnL>
                  </a:tcPr>
                </a:tc>
                <a:tc hMerge="1">
                  <a:txBody>
                    <a:bodyPr/>
                    <a:lstStyle/>
                    <a:p>
                      <a:endParaRPr lang="en-US"/>
                    </a:p>
                  </a:txBody>
                  <a:tcPr/>
                </a:tc>
                <a:tc hMerge="1">
                  <a:txBody>
                    <a:bodyPr/>
                    <a:lstStyle/>
                    <a:p>
                      <a:endParaRPr lang="en-US"/>
                    </a:p>
                  </a:txBody>
                  <a:tcPr/>
                </a:tc>
                <a:tc hMerge="1">
                  <a:txBody>
                    <a:bodyPr/>
                    <a:lstStyle/>
                    <a:p>
                      <a:endParaRPr lang="en-US"/>
                    </a:p>
                  </a:txBody>
                  <a:tcPr>
                    <a:lnL w="12700" cap="flat" cmpd="sng" algn="ctr">
                      <a:solidFill>
                        <a:schemeClr val="bg1"/>
                      </a:solidFill>
                      <a:prstDash val="solid"/>
                      <a:round/>
                      <a:headEnd type="none" w="med" len="med"/>
                      <a:tailEnd type="none" w="med" len="med"/>
                    </a:ln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800" b="1">
                        <a:solidFill>
                          <a:srgbClr val="4C4D4F"/>
                        </a:solidFill>
                        <a:latin typeface="Verdana" panose="020B0604030504040204" pitchFamily="34" charset="0"/>
                        <a:ea typeface="Verdana" panose="020B0604030504040204"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rgbClr val="4D4D4F"/>
                      </a:solidFill>
                      <a:prstDash val="sysDash"/>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pPr algn="ctr"/>
                      <a:endParaRPr lang="en-GB" sz="1000" dirty="0">
                        <a:solidFill>
                          <a:schemeClr val="bg1"/>
                        </a:solidFill>
                        <a:latin typeface="Verdana" panose="020B0604030504040204" pitchFamily="34" charset="0"/>
                        <a:ea typeface="Verdana" panose="020B0604030504040204" pitchFamily="34"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45170"/>
                    </a:solidFill>
                  </a:tcPr>
                </a:tc>
                <a:extLst>
                  <a:ext uri="{0D108BD9-81ED-4DB2-BD59-A6C34878D82A}">
                    <a16:rowId xmlns:a16="http://schemas.microsoft.com/office/drawing/2014/main" xmlns="" val="81328218"/>
                  </a:ext>
                </a:extLst>
              </a:tr>
              <a:tr h="389356">
                <a:tc>
                  <a:txBody>
                    <a:bodyPr/>
                    <a:lstStyle/>
                    <a:p>
                      <a:pPr algn="l"/>
                      <a:r>
                        <a:rPr lang="en-GB" sz="1000" b="1" dirty="0">
                          <a:solidFill>
                            <a:schemeClr val="bg1"/>
                          </a:solidFill>
                          <a:latin typeface="Verdana" panose="020B0604030504040204" pitchFamily="34" charset="0"/>
                          <a:ea typeface="Verdana" panose="020B0604030504040204" pitchFamily="34" charset="0"/>
                        </a:rPr>
                        <a:t>Theme Lead</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45170"/>
                    </a:solidFill>
                  </a:tcPr>
                </a:tc>
                <a:tc>
                  <a:txBody>
                    <a:bodyPr/>
                    <a:lstStyle/>
                    <a:p>
                      <a:pPr marL="0" marR="0" lvl="0" indent="0" algn="l" rtl="0" eaLnBrk="1" fontAlgn="auto" latinLnBrk="0" hangingPunct="1">
                        <a:lnSpc>
                          <a:spcPct val="100000"/>
                        </a:lnSpc>
                        <a:spcBef>
                          <a:spcPts val="0"/>
                        </a:spcBef>
                        <a:spcAft>
                          <a:spcPts val="0"/>
                        </a:spcAft>
                        <a:buFontTx/>
                        <a:buNone/>
                      </a:pPr>
                      <a:r>
                        <a:rPr lang="en-GB" sz="1000" dirty="0">
                          <a:solidFill>
                            <a:srgbClr val="4C4D4F"/>
                          </a:solidFill>
                          <a:latin typeface="Verdana"/>
                          <a:ea typeface="Verdana"/>
                        </a:rPr>
                        <a:t>Lisa Franklin </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dirty="0">
                          <a:solidFill>
                            <a:schemeClr val="bg1"/>
                          </a:solidFill>
                          <a:latin typeface="Verdana" panose="020B0604030504040204" pitchFamily="34" charset="0"/>
                          <a:ea typeface="Verdana" panose="020B0604030504040204" pitchFamily="34" charset="0"/>
                        </a:rPr>
                        <a:t>Project Status</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4517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1">
                        <a:solidFill>
                          <a:schemeClr val="bg1"/>
                        </a:solidFill>
                        <a:latin typeface="Verdana" panose="020B0604030504040204" pitchFamily="34" charset="0"/>
                        <a:ea typeface="Verdana" panose="020B0604030504040204" pitchFamily="34"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0" dirty="0">
                        <a:solidFill>
                          <a:schemeClr val="tx1"/>
                        </a:solidFill>
                        <a:latin typeface="Verdana" panose="020B0604030504040204" pitchFamily="34" charset="0"/>
                        <a:ea typeface="Verdana" panose="020B0604030504040204" pitchFamily="34"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r>
                        <a:rPr lang="en-GB" sz="1000" b="1">
                          <a:solidFill>
                            <a:schemeClr val="bg1"/>
                          </a:solidFill>
                          <a:latin typeface="Verdana" panose="020B0604030504040204" pitchFamily="34" charset="0"/>
                          <a:ea typeface="Verdana" panose="020B0604030504040204" pitchFamily="34" charset="0"/>
                        </a:rPr>
                        <a:t>Next Major Milestone:</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45170"/>
                    </a:solidFill>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0" dirty="0">
                          <a:solidFill>
                            <a:schemeClr val="tx1"/>
                          </a:solidFill>
                          <a:latin typeface="Verdana" panose="020B0604030504040204" pitchFamily="34" charset="0"/>
                          <a:ea typeface="Verdana" panose="020B0604030504040204" pitchFamily="34" charset="0"/>
                        </a:rPr>
                        <a:t>Launch of website and Multi-professional Clinical Education Group </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0" dirty="0">
                        <a:solidFill>
                          <a:schemeClr val="tx1"/>
                        </a:solidFill>
                        <a:latin typeface="Verdana" panose="020B0604030504040204" pitchFamily="34" charset="0"/>
                        <a:ea typeface="Verdana" panose="020B0604030504040204" pitchFamily="34"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xmlns="" val="835677797"/>
                  </a:ext>
                </a:extLst>
              </a:tr>
              <a:tr h="269554">
                <a:tc gridSpan="7">
                  <a:txBody>
                    <a:bodyPr/>
                    <a:lstStyle/>
                    <a:p>
                      <a:pPr algn="l"/>
                      <a:r>
                        <a:rPr lang="en-GB" sz="1100" b="1" dirty="0">
                          <a:solidFill>
                            <a:schemeClr val="bg1"/>
                          </a:solidFill>
                          <a:latin typeface="Verdana" panose="020B0604030504040204" pitchFamily="34" charset="0"/>
                          <a:ea typeface="Verdana" panose="020B0604030504040204" pitchFamily="34" charset="0"/>
                        </a:rPr>
                        <a:t>Focus to Date:</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45170"/>
                    </a:solidFill>
                  </a:tcPr>
                </a:tc>
                <a:tc hMerge="1">
                  <a:txBody>
                    <a:bodyPr/>
                    <a:lstStyle/>
                    <a:p>
                      <a:pPr algn="l"/>
                      <a:endParaRPr lang="en-GB" sz="100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en-US"/>
                    </a:p>
                  </a:txBody>
                  <a:tcP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tcPr>
                </a:tc>
                <a:tc hMerge="1">
                  <a:txBody>
                    <a:bodyPr/>
                    <a:lstStyle/>
                    <a:p>
                      <a:pPr algn="l"/>
                      <a:endParaRPr lang="en-GB" sz="1200" b="1">
                        <a:solidFill>
                          <a:schemeClr val="bg1"/>
                        </a:solidFill>
                        <a:latin typeface="Verdana" panose="020B0604030504040204" pitchFamily="34" charset="0"/>
                        <a:ea typeface="Verdana" panose="020B0604030504040204"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rgbClr val="4C4D4F"/>
                      </a:solidFill>
                      <a:prstDash val="sysDash"/>
                      <a:round/>
                      <a:headEnd type="none" w="med" len="med"/>
                      <a:tailEnd type="none" w="med" len="med"/>
                    </a:lnT>
                    <a:lnB w="6350" cap="flat" cmpd="sng" algn="ctr">
                      <a:solidFill>
                        <a:srgbClr val="4C4D4F"/>
                      </a:solidFill>
                      <a:prstDash val="sysDash"/>
                      <a:round/>
                      <a:headEnd type="none" w="med" len="med"/>
                      <a:tailEnd type="none" w="med" len="med"/>
                    </a:lnB>
                    <a:lnTlToBr w="12700" cmpd="sng">
                      <a:noFill/>
                      <a:prstDash val="solid"/>
                    </a:lnTlToBr>
                    <a:lnBlToTr w="12700" cmpd="sng">
                      <a:noFill/>
                      <a:prstDash val="solid"/>
                    </a:lnBlToTr>
                    <a:solidFill>
                      <a:srgbClr val="245170"/>
                    </a:solidFill>
                  </a:tcPr>
                </a:tc>
                <a:tc hMerge="1">
                  <a:txBody>
                    <a:bodyPr/>
                    <a:lstStyle/>
                    <a:p>
                      <a:endParaRPr lang="en-US"/>
                    </a:p>
                  </a:txBody>
                  <a:tcPr/>
                </a:tc>
                <a:tc hMerge="1">
                  <a:txBody>
                    <a:bodyPr/>
                    <a:lstStyle/>
                    <a:p>
                      <a:endParaRPr lang="en-US"/>
                    </a:p>
                  </a:txBody>
                  <a:tcP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tcPr>
                </a:tc>
                <a:tc hMerge="1">
                  <a:txBody>
                    <a:bodyPr/>
                    <a:lstStyle/>
                    <a:p>
                      <a:pPr algn="l"/>
                      <a:endParaRPr lang="en-GB" sz="1000">
                        <a:solidFill>
                          <a:schemeClr val="tx1"/>
                        </a:solidFill>
                      </a:endParaRPr>
                    </a:p>
                  </a:txBody>
                  <a:tcPr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baseline="0">
                          <a:solidFill>
                            <a:schemeClr val="bg1"/>
                          </a:solidFill>
                          <a:latin typeface="Verdana" panose="020B0604030504040204" pitchFamily="34" charset="0"/>
                          <a:ea typeface="Verdana" panose="020B0604030504040204" pitchFamily="34" charset="0"/>
                        </a:rPr>
                        <a:t>Next Step Priorities:</a:t>
                      </a:r>
                      <a:endParaRPr lang="en-GB" sz="1200" b="1" dirty="0">
                        <a:solidFill>
                          <a:schemeClr val="bg1"/>
                        </a:solidFill>
                        <a:latin typeface="Verdana" panose="020B0604030504040204" pitchFamily="34" charset="0"/>
                        <a:ea typeface="Verdana" panose="020B0604030504040204" pitchFamily="34"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45170"/>
                    </a:solidFill>
                  </a:tcPr>
                </a:tc>
                <a:extLst>
                  <a:ext uri="{0D108BD9-81ED-4DB2-BD59-A6C34878D82A}">
                    <a16:rowId xmlns:a16="http://schemas.microsoft.com/office/drawing/2014/main" xmlns="" val="120955774"/>
                  </a:ext>
                </a:extLst>
              </a:tr>
              <a:tr h="3833655">
                <a:tc gridSpan="7">
                  <a:txBody>
                    <a:bodyPr/>
                    <a:lstStyle/>
                    <a:p>
                      <a:pPr marL="171450" indent="-171450" algn="l">
                        <a:buFont typeface="Arial" panose="020B0604020202020204" pitchFamily="34" charset="0"/>
                        <a:buChar char="•"/>
                      </a:pPr>
                      <a:r>
                        <a:rPr lang="en-GB" sz="1000" dirty="0">
                          <a:solidFill>
                            <a:schemeClr val="tx1"/>
                          </a:solidFill>
                          <a:latin typeface="Calibri Light" panose="020F0302020204030204" pitchFamily="34" charset="0"/>
                          <a:ea typeface="Verdana"/>
                          <a:cs typeface="Calibri Light" panose="020F0302020204030204" pitchFamily="34" charset="0"/>
                        </a:rPr>
                        <a:t>Educational infrastructure agreed: CAV Centre of Excellence for Health Education (CAV-CEHE) hosting four academies. Website due to launch at the end of June.  </a:t>
                      </a:r>
                    </a:p>
                    <a:p>
                      <a:pPr marL="171450" indent="-171450" algn="l">
                        <a:buFont typeface="Arial" panose="020B0604020202020204" pitchFamily="34" charset="0"/>
                        <a:buChar char="•"/>
                      </a:pPr>
                      <a:r>
                        <a:rPr lang="en-GB" sz="1000" dirty="0">
                          <a:solidFill>
                            <a:schemeClr val="tx1"/>
                          </a:solidFill>
                          <a:latin typeface="Calibri Light" panose="020F0302020204030204" pitchFamily="34" charset="0"/>
                          <a:ea typeface="Verdana"/>
                          <a:cs typeface="Calibri Light" panose="020F0302020204030204" pitchFamily="34" charset="0"/>
                        </a:rPr>
                        <a:t>Terms of reference and group membership agreed for Multi-professional Clinical Education Group with first meeting planned for June. </a:t>
                      </a:r>
                    </a:p>
                    <a:p>
                      <a:pPr marL="171450" indent="-171450" algn="l">
                        <a:buFont typeface="Arial" panose="020B0604020202020204" pitchFamily="34" charset="0"/>
                        <a:buChar char="•"/>
                      </a:pPr>
                      <a:r>
                        <a:rPr lang="en-GB" sz="1000" dirty="0">
                          <a:solidFill>
                            <a:schemeClr val="tx1"/>
                          </a:solidFill>
                          <a:latin typeface="Calibri Light" panose="020F0302020204030204" pitchFamily="34" charset="0"/>
                          <a:ea typeface="Verdana"/>
                          <a:cs typeface="Calibri Light" panose="020F0302020204030204" pitchFamily="34" charset="0"/>
                        </a:rPr>
                        <a:t>271 international nurses have achieved NMC registration via the Overseas Nurses’ Adaptation Programme. </a:t>
                      </a:r>
                    </a:p>
                    <a:p>
                      <a:pPr marL="171450" indent="-171450" algn="l">
                        <a:buFont typeface="Arial" panose="020B0604020202020204" pitchFamily="34" charset="0"/>
                        <a:buChar char="•"/>
                      </a:pPr>
                      <a:r>
                        <a:rPr lang="en-GB" sz="1000" dirty="0">
                          <a:solidFill>
                            <a:schemeClr val="tx1"/>
                          </a:solidFill>
                          <a:latin typeface="Calibri Light" panose="020F0302020204030204" pitchFamily="34" charset="0"/>
                          <a:ea typeface="Verdana"/>
                          <a:cs typeface="Calibri Light" panose="020F0302020204030204" pitchFamily="34" charset="0"/>
                        </a:rPr>
                        <a:t>LED delivery responsive to UHB need. 2 </a:t>
                      </a:r>
                      <a:r>
                        <a:rPr lang="en-GB" sz="1000" dirty="0" err="1">
                          <a:solidFill>
                            <a:schemeClr val="tx1"/>
                          </a:solidFill>
                          <a:latin typeface="Calibri Light" panose="020F0302020204030204" pitchFamily="34" charset="0"/>
                          <a:ea typeface="Verdana"/>
                          <a:cs typeface="Calibri Light" panose="020F0302020204030204" pitchFamily="34" charset="0"/>
                        </a:rPr>
                        <a:t>wte</a:t>
                      </a:r>
                      <a:r>
                        <a:rPr lang="en-GB" sz="1000" dirty="0">
                          <a:solidFill>
                            <a:schemeClr val="tx1"/>
                          </a:solidFill>
                          <a:latin typeface="Calibri Light" panose="020F0302020204030204" pitchFamily="34" charset="0"/>
                          <a:ea typeface="Verdana"/>
                          <a:cs typeface="Calibri Light" panose="020F0302020204030204" pitchFamily="34" charset="0"/>
                        </a:rPr>
                        <a:t> HEIW funded band 4 training assistants recruited to support induction for HCSW mass recruitment. Patient environment support worker (kickstart) implemented. Scoping exercise to clarify band 3 and 4 HCSW roles based on patient needs completed and necessary training/competency programmes now under development</a:t>
                      </a:r>
                    </a:p>
                    <a:p>
                      <a:pPr marL="171450" indent="-171450" algn="l">
                        <a:buFont typeface="Arial" panose="020B0604020202020204" pitchFamily="34" charset="0"/>
                        <a:buChar char="•"/>
                      </a:pPr>
                      <a:r>
                        <a:rPr lang="en-GB" sz="1000" dirty="0">
                          <a:solidFill>
                            <a:schemeClr val="tx1"/>
                          </a:solidFill>
                          <a:latin typeface="Calibri Light" panose="020F0302020204030204" pitchFamily="34" charset="0"/>
                          <a:ea typeface="Verdana"/>
                          <a:cs typeface="Calibri Light" panose="020F0302020204030204" pitchFamily="34" charset="0"/>
                        </a:rPr>
                        <a:t>All Wales work to develop national nursing clinical skills passport commenced (UHB led) and UHB led All Wales Practice Learning Framework which supports the new undergraduate nursing curriculum launched nationally in January.  </a:t>
                      </a:r>
                    </a:p>
                    <a:p>
                      <a:pPr marL="171450" lvl="0" indent="-171450">
                        <a:buFont typeface="Arial" panose="020B0604020202020204" pitchFamily="34" charset="0"/>
                        <a:buChar char="•"/>
                      </a:pPr>
                      <a:r>
                        <a:rPr lang="en-GB" sz="1000" kern="1200" dirty="0">
                          <a:solidFill>
                            <a:schemeClr val="tx1"/>
                          </a:solidFill>
                          <a:effectLst/>
                          <a:latin typeface="Calibri Light" panose="020F0302020204030204" pitchFamily="34" charset="0"/>
                          <a:ea typeface="+mn-ea"/>
                          <a:cs typeface="Calibri Light" panose="020F0302020204030204" pitchFamily="34" charset="0"/>
                        </a:rPr>
                        <a:t>Inter-professional student placement project (IPSPP) commenced in partnership with Cardiff University and Cardiff Metropolitan University in January –on hold due to workforce pressures, re-starting June</a:t>
                      </a:r>
                    </a:p>
                    <a:p>
                      <a:pPr marL="171450" lvl="0" indent="-171450">
                        <a:buFont typeface="Arial" panose="020B0604020202020204" pitchFamily="34" charset="0"/>
                        <a:buChar char="•"/>
                      </a:pPr>
                      <a:r>
                        <a:rPr lang="en-GB" sz="1000" kern="1200" dirty="0">
                          <a:solidFill>
                            <a:schemeClr val="tx1"/>
                          </a:solidFill>
                          <a:effectLst/>
                          <a:latin typeface="Calibri Light" panose="020F0302020204030204" pitchFamily="34" charset="0"/>
                          <a:ea typeface="+mn-ea"/>
                          <a:cs typeface="Calibri Light" panose="020F0302020204030204" pitchFamily="34" charset="0"/>
                        </a:rPr>
                        <a:t>LED nurses deployed to support mass vaccination booster programme, in particular training of new vaccinators, in December and January and to support nursing pressures in Lakeside Wing Jan-March.</a:t>
                      </a:r>
                    </a:p>
                    <a:p>
                      <a:pPr marL="171450" lvl="0" indent="-171450">
                        <a:buFont typeface="Arial" panose="020B0604020202020204" pitchFamily="34" charset="0"/>
                        <a:buChar char="•"/>
                      </a:pPr>
                      <a:r>
                        <a:rPr lang="en-GB" sz="1000" kern="1200" dirty="0">
                          <a:solidFill>
                            <a:schemeClr val="tx1"/>
                          </a:solidFill>
                          <a:effectLst/>
                          <a:latin typeface="Calibri Light" panose="020F0302020204030204" pitchFamily="34" charset="0"/>
                          <a:ea typeface="+mn-ea"/>
                          <a:cs typeface="Calibri Light" panose="020F0302020204030204" pitchFamily="34" charset="0"/>
                        </a:rPr>
                        <a:t>Project to develop a shift management programme for nurses who are taking charge of ward areas very early in their careers funded via slippage funding </a:t>
                      </a:r>
                    </a:p>
                    <a:p>
                      <a:pPr marL="171450" lvl="0" indent="-171450">
                        <a:buFont typeface="Arial" panose="020B0604020202020204" pitchFamily="34" charset="0"/>
                        <a:buChar char="•"/>
                      </a:pPr>
                      <a:r>
                        <a:rPr lang="en-GB" sz="1000" kern="1200" dirty="0">
                          <a:solidFill>
                            <a:schemeClr val="dk1"/>
                          </a:solidFill>
                          <a:effectLst/>
                          <a:latin typeface="Calibri Light" panose="020F0302020204030204" pitchFamily="34" charset="0"/>
                          <a:ea typeface="+mn-ea"/>
                          <a:cs typeface="Calibri Light" panose="020F0302020204030204" pitchFamily="34" charset="0"/>
                        </a:rPr>
                        <a:t>Annual HCSW funding bid submitted HEIW – 1.5 </a:t>
                      </a:r>
                      <a:r>
                        <a:rPr lang="en-GB" sz="1000" kern="1200" dirty="0" err="1">
                          <a:solidFill>
                            <a:schemeClr val="dk1"/>
                          </a:solidFill>
                          <a:effectLst/>
                          <a:latin typeface="Calibri Light" panose="020F0302020204030204" pitchFamily="34" charset="0"/>
                          <a:ea typeface="+mn-ea"/>
                          <a:cs typeface="Calibri Light" panose="020F0302020204030204" pitchFamily="34" charset="0"/>
                        </a:rPr>
                        <a:t>wte</a:t>
                      </a:r>
                      <a:r>
                        <a:rPr lang="en-GB" sz="1000" kern="1200" dirty="0">
                          <a:solidFill>
                            <a:schemeClr val="dk1"/>
                          </a:solidFill>
                          <a:effectLst/>
                          <a:latin typeface="Calibri Light" panose="020F0302020204030204" pitchFamily="34" charset="0"/>
                          <a:ea typeface="+mn-ea"/>
                          <a:cs typeface="Calibri Light" panose="020F0302020204030204" pitchFamily="34" charset="0"/>
                        </a:rPr>
                        <a:t> additional  band 6 posts agreed.  0.5 </a:t>
                      </a:r>
                      <a:r>
                        <a:rPr lang="en-GB" sz="1000" kern="1200" dirty="0" err="1">
                          <a:solidFill>
                            <a:schemeClr val="dk1"/>
                          </a:solidFill>
                          <a:effectLst/>
                          <a:latin typeface="Calibri Light" panose="020F0302020204030204" pitchFamily="34" charset="0"/>
                          <a:ea typeface="+mn-ea"/>
                          <a:cs typeface="Calibri Light" panose="020F0302020204030204" pitchFamily="34" charset="0"/>
                        </a:rPr>
                        <a:t>wte</a:t>
                      </a:r>
                      <a:r>
                        <a:rPr lang="en-GB" sz="1000" kern="1200" dirty="0">
                          <a:solidFill>
                            <a:schemeClr val="dk1"/>
                          </a:solidFill>
                          <a:effectLst/>
                          <a:latin typeface="Calibri Light" panose="020F0302020204030204" pitchFamily="34" charset="0"/>
                          <a:ea typeface="+mn-ea"/>
                          <a:cs typeface="Calibri Light" panose="020F0302020204030204" pitchFamily="34" charset="0"/>
                        </a:rPr>
                        <a:t> to support collaboration between health and social services re: HCSW induction and HCSW medicines training and 1 </a:t>
                      </a:r>
                      <a:r>
                        <a:rPr lang="en-GB" sz="1000" kern="1200" dirty="0" err="1">
                          <a:solidFill>
                            <a:schemeClr val="dk1"/>
                          </a:solidFill>
                          <a:effectLst/>
                          <a:latin typeface="Calibri Light" panose="020F0302020204030204" pitchFamily="34" charset="0"/>
                          <a:ea typeface="+mn-ea"/>
                          <a:cs typeface="Calibri Light" panose="020F0302020204030204" pitchFamily="34" charset="0"/>
                        </a:rPr>
                        <a:t>wte</a:t>
                      </a:r>
                      <a:r>
                        <a:rPr lang="en-GB" sz="1000" kern="1200" dirty="0">
                          <a:solidFill>
                            <a:schemeClr val="dk1"/>
                          </a:solidFill>
                          <a:effectLst/>
                          <a:latin typeface="Calibri Light" panose="020F0302020204030204" pitchFamily="34" charset="0"/>
                          <a:ea typeface="+mn-ea"/>
                          <a:cs typeface="Calibri Light" panose="020F0302020204030204" pitchFamily="34" charset="0"/>
                        </a:rPr>
                        <a:t> to support education and development of career pathways for AHP HCSW and other groups such as operational services. </a:t>
                      </a:r>
                    </a:p>
                    <a:p>
                      <a:pPr marL="171450" lvl="0" indent="-171450">
                        <a:buFont typeface="Arial" panose="020B0604020202020204" pitchFamily="34" charset="0"/>
                        <a:buChar char="•"/>
                      </a:pPr>
                      <a:r>
                        <a:rPr lang="en-GB" sz="1000" kern="1200" dirty="0">
                          <a:solidFill>
                            <a:schemeClr val="dk1"/>
                          </a:solidFill>
                          <a:effectLst/>
                          <a:latin typeface="Calibri Light" panose="020F0302020204030204" pitchFamily="34" charset="0"/>
                          <a:ea typeface="+mn-ea"/>
                          <a:cs typeface="Calibri Light" panose="020F0302020204030204" pitchFamily="34" charset="0"/>
                        </a:rPr>
                        <a:t>Annual Multi-Professional HCSW Skills and Career Framework compliance data report completed and submitted.  Data generally wholly electronically for the first time this year.  Senior LED Manager for Management led a project to develop system for compliance recording and reporting using ESR which is being implemented across Wales.</a:t>
                      </a:r>
                    </a:p>
                    <a:p>
                      <a:pPr marL="171450" lvl="0" indent="-171450">
                        <a:buFont typeface="Arial" panose="020B0604020202020204" pitchFamily="34" charset="0"/>
                        <a:buChar char="•"/>
                      </a:pPr>
                      <a:r>
                        <a:rPr lang="en-GB" sz="1000" kern="1200" dirty="0">
                          <a:solidFill>
                            <a:schemeClr val="dk1"/>
                          </a:solidFill>
                          <a:effectLst/>
                          <a:latin typeface="Calibri Light" panose="020F0302020204030204" pitchFamily="34" charset="0"/>
                          <a:ea typeface="+mn-ea"/>
                          <a:cs typeface="Calibri Light" panose="020F0302020204030204" pitchFamily="34" charset="0"/>
                        </a:rPr>
                        <a:t>Career development programme for staff nurses and midwives (in first instance) drafted and agreed by Nursing and Midwifery Board. Programme is a key workstream of the nurse retention plan and will also support the talent management agenda.  Flexible, modular programme which will enable participants to develop the essential knowledge and skills necessary to progress their careers, which ever direction they take.  Plan is for programme to be replicated with other professional groups. </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kern="1200" dirty="0">
                          <a:solidFill>
                            <a:schemeClr val="dk1"/>
                          </a:solidFill>
                          <a:effectLst/>
                          <a:latin typeface="Calibri Light" panose="020F0302020204030204" pitchFamily="34" charset="0"/>
                          <a:ea typeface="+mn-ea"/>
                          <a:cs typeface="Calibri Light" panose="020F0302020204030204" pitchFamily="34" charset="0"/>
                        </a:rPr>
                        <a:t>20 UHB HCSW have been progressed to interview for the USW flexible undergraduate programme, which is our largest group to date. Awaiting funding confirmation from HEIW</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kern="1200" dirty="0" err="1">
                          <a:solidFill>
                            <a:schemeClr val="dk1"/>
                          </a:solidFill>
                          <a:effectLst/>
                          <a:latin typeface="Calibri Light" panose="020F0302020204030204" pitchFamily="34" charset="0"/>
                          <a:ea typeface="+mn-ea"/>
                          <a:cs typeface="Calibri Light" panose="020F0302020204030204" pitchFamily="34" charset="0"/>
                        </a:rPr>
                        <a:t>Learning@NHS</a:t>
                      </a:r>
                      <a:r>
                        <a:rPr lang="en-GB" sz="1000" kern="1200" dirty="0">
                          <a:solidFill>
                            <a:schemeClr val="dk1"/>
                          </a:solidFill>
                          <a:effectLst/>
                          <a:latin typeface="Calibri Light" panose="020F0302020204030204" pitchFamily="34" charset="0"/>
                          <a:ea typeface="+mn-ea"/>
                          <a:cs typeface="Calibri Light" panose="020F0302020204030204" pitchFamily="34" charset="0"/>
                        </a:rPr>
                        <a:t> Wales has now successfully been implemented as the learning platform for UHB specific training.  9 programmes are now available on the platform, we have a total 3,000 active uses and an additional 6 programmes are currently in development. </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kern="1200" dirty="0">
                          <a:solidFill>
                            <a:schemeClr val="dk1"/>
                          </a:solidFill>
                          <a:effectLst/>
                          <a:latin typeface="Calibri Light" panose="020F0302020204030204" pitchFamily="34" charset="0"/>
                          <a:ea typeface="+mn-ea"/>
                          <a:cs typeface="Calibri Light" panose="020F0302020204030204" pitchFamily="34" charset="0"/>
                        </a:rPr>
                        <a:t>Extensive Improvement work being undertaken to work with student representatives to improve student experience on placement in response to significant concerns raised by student nurses. Meeting planned with HEIW to discuss Practice Facilitator infrastructure and need to include practice facilitator support for therapies and midwifery.</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pPr algn="l"/>
                      <a:endParaRPr lang="en-GB" sz="100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en-US"/>
                    </a:p>
                  </a:txBody>
                  <a:tcPr>
                    <a:lnL w="12700" cap="flat" cmpd="sng" algn="ctr">
                      <a:solidFill>
                        <a:schemeClr val="bg1"/>
                      </a:solidFill>
                      <a:prstDash val="solid"/>
                      <a:round/>
                      <a:headEnd type="none" w="med" len="med"/>
                      <a:tailEnd type="none" w="med" len="med"/>
                    </a:lnL>
                  </a:tcPr>
                </a:tc>
                <a:tc hMerge="1">
                  <a:txBody>
                    <a:bodyPr/>
                    <a:lstStyle/>
                    <a:p>
                      <a:pPr marL="0" indent="0" algn="l">
                        <a:buFont typeface="Arial" panose="020B0604020202020204" pitchFamily="34" charset="0"/>
                        <a:buNone/>
                      </a:pPr>
                      <a:endParaRPr lang="en-GB" sz="1200">
                        <a:solidFill>
                          <a:srgbClr val="4C4D4F"/>
                        </a:solidFill>
                        <a:latin typeface="Verdana"/>
                        <a:ea typeface="Verdana"/>
                      </a:endParaRPr>
                    </a:p>
                  </a:txBody>
                  <a:tcPr>
                    <a:lnL w="3175" cap="flat" cmpd="sng" algn="ctr">
                      <a:solidFill>
                        <a:srgbClr val="4D4D4F"/>
                      </a:solidFill>
                      <a:prstDash val="sysDash"/>
                      <a:round/>
                      <a:headEnd type="none" w="med" len="med"/>
                      <a:tailEnd type="none" w="med" len="med"/>
                    </a:lnL>
                    <a:lnR w="3175" cap="flat" cmpd="sng" algn="ctr">
                      <a:solidFill>
                        <a:srgbClr val="4D4D4F"/>
                      </a:solidFill>
                      <a:prstDash val="sysDash"/>
                      <a:round/>
                      <a:headEnd type="none" w="med" len="med"/>
                      <a:tailEnd type="none" w="med" len="med"/>
                    </a:lnR>
                    <a:lnT w="6350" cap="flat" cmpd="sng" algn="ctr">
                      <a:solidFill>
                        <a:srgbClr val="4C4D4F"/>
                      </a:solidFill>
                      <a:prstDash val="sysDash"/>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endParaRPr lang="en-US"/>
                    </a:p>
                  </a:txBody>
                  <a:tcPr/>
                </a:tc>
                <a:tc hMerge="1">
                  <a:txBody>
                    <a:bodyPr/>
                    <a:lstStyle/>
                    <a:p>
                      <a:endParaRPr lang="en-US"/>
                    </a:p>
                  </a:txBody>
                  <a:tcPr>
                    <a:lnL w="12700" cap="flat" cmpd="sng" algn="ctr">
                      <a:solidFill>
                        <a:schemeClr val="bg1"/>
                      </a:solidFill>
                      <a:prstDash val="solid"/>
                      <a:round/>
                      <a:headEnd type="none" w="med" len="med"/>
                      <a:tailEnd type="none" w="med" len="med"/>
                    </a:lnL>
                  </a:tcPr>
                </a:tc>
                <a:tc hMerge="1">
                  <a:txBody>
                    <a:bodyPr/>
                    <a:lstStyle/>
                    <a:p>
                      <a:pPr algn="l"/>
                      <a:endParaRPr lang="en-GB" sz="1000">
                        <a:solidFill>
                          <a:schemeClr val="tx1"/>
                        </a:solidFill>
                      </a:endParaRPr>
                    </a:p>
                  </a:txBody>
                  <a:tcPr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171450" indent="-171450" algn="l">
                        <a:buFont typeface="Arial" panose="020B0604020202020204" pitchFamily="34" charset="0"/>
                        <a:buChar char="•"/>
                      </a:pPr>
                      <a:r>
                        <a:rPr lang="en-GB" sz="1000" dirty="0">
                          <a:solidFill>
                            <a:srgbClr val="4C4D4F"/>
                          </a:solidFill>
                          <a:latin typeface="Calibri Light" panose="020F0302020204030204" pitchFamily="34" charset="0"/>
                          <a:ea typeface="Verdana"/>
                          <a:cs typeface="Calibri Light" panose="020F0302020204030204" pitchFamily="34" charset="0"/>
                        </a:rPr>
                        <a:t>Development of phase 1 of the CAV-CEHE website</a:t>
                      </a:r>
                    </a:p>
                    <a:p>
                      <a:pPr marL="171450" indent="-171450" algn="l">
                        <a:buFont typeface="Arial" panose="020B0604020202020204" pitchFamily="34" charset="0"/>
                        <a:buChar char="•"/>
                      </a:pPr>
                      <a:r>
                        <a:rPr lang="en-GB" sz="1000" dirty="0">
                          <a:solidFill>
                            <a:srgbClr val="4C4D4F"/>
                          </a:solidFill>
                          <a:latin typeface="Calibri Light" panose="020F0302020204030204" pitchFamily="34" charset="0"/>
                          <a:ea typeface="Verdana"/>
                          <a:cs typeface="Calibri Light" panose="020F0302020204030204" pitchFamily="34" charset="0"/>
                        </a:rPr>
                        <a:t>Launch of website at end of June</a:t>
                      </a:r>
                    </a:p>
                    <a:p>
                      <a:pPr marL="171450" indent="-171450" algn="l">
                        <a:buFont typeface="Arial" panose="020B0604020202020204" pitchFamily="34" charset="0"/>
                        <a:buChar char="•"/>
                      </a:pPr>
                      <a:r>
                        <a:rPr lang="en-GB" sz="1000" dirty="0">
                          <a:solidFill>
                            <a:srgbClr val="4C4D4F"/>
                          </a:solidFill>
                          <a:latin typeface="Calibri Light" panose="020F0302020204030204" pitchFamily="34" charset="0"/>
                          <a:ea typeface="Verdana"/>
                          <a:cs typeface="Calibri Light" panose="020F0302020204030204" pitchFamily="34" charset="0"/>
                        </a:rPr>
                        <a:t>Launch of Multi-professional Clinical Education Group at end of June </a:t>
                      </a:r>
                    </a:p>
                    <a:p>
                      <a:pPr marL="171450" indent="-171450" algn="l">
                        <a:buFont typeface="Arial" panose="020B0604020202020204" pitchFamily="34" charset="0"/>
                        <a:buChar char="•"/>
                      </a:pPr>
                      <a:r>
                        <a:rPr lang="en-GB" sz="1000" dirty="0">
                          <a:solidFill>
                            <a:srgbClr val="4C4D4F"/>
                          </a:solidFill>
                          <a:latin typeface="Calibri Light" panose="020F0302020204030204" pitchFamily="34" charset="0"/>
                          <a:ea typeface="Verdana"/>
                          <a:cs typeface="Calibri Light" panose="020F0302020204030204" pitchFamily="34" charset="0"/>
                        </a:rPr>
                        <a:t>Academy leads to instigate scoping work and identify key stakeholders to support academy development </a:t>
                      </a:r>
                    </a:p>
                    <a:p>
                      <a:pPr marL="171450" indent="-171450" algn="l">
                        <a:buFont typeface="Arial" panose="020B0604020202020204" pitchFamily="34" charset="0"/>
                        <a:buChar char="•"/>
                      </a:pPr>
                      <a:r>
                        <a:rPr lang="en-GB" sz="1000" dirty="0">
                          <a:solidFill>
                            <a:srgbClr val="4C4D4F"/>
                          </a:solidFill>
                          <a:latin typeface="Calibri Light" panose="020F0302020204030204" pitchFamily="34" charset="0"/>
                          <a:ea typeface="Verdana"/>
                          <a:cs typeface="Calibri Light" panose="020F0302020204030204" pitchFamily="34" charset="0"/>
                        </a:rPr>
                        <a:t>Development of individual modules of the Nursing and Midwifery Career Development Programme. </a:t>
                      </a:r>
                    </a:p>
                    <a:p>
                      <a:pPr marL="171450" indent="-171450" algn="l">
                        <a:buFont typeface="Arial" panose="020B0604020202020204" pitchFamily="34" charset="0"/>
                        <a:buChar char="•"/>
                      </a:pPr>
                      <a:endParaRPr lang="en-GB" sz="1200" dirty="0">
                        <a:solidFill>
                          <a:srgbClr val="4C4D4F"/>
                        </a:solidFill>
                        <a:latin typeface="Verdana"/>
                        <a:ea typeface="Verdana"/>
                      </a:endParaRPr>
                    </a:p>
                    <a:p>
                      <a:pPr marL="171450" indent="-171450" algn="l">
                        <a:buFont typeface="Arial" panose="020B0604020202020204" pitchFamily="34" charset="0"/>
                        <a:buChar char="•"/>
                      </a:pPr>
                      <a:endParaRPr lang="en-GB" sz="1200" dirty="0">
                        <a:solidFill>
                          <a:srgbClr val="4C4D4F"/>
                        </a:solidFill>
                        <a:latin typeface="Verdana"/>
                        <a:ea typeface="Verdana"/>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xmlns="" val="4290770727"/>
                  </a:ext>
                </a:extLst>
              </a:tr>
              <a:tr h="389356">
                <a:tc gridSpan="2">
                  <a:txBody>
                    <a:bodyPr/>
                    <a:lstStyle/>
                    <a:p>
                      <a:pPr algn="l"/>
                      <a:r>
                        <a:rPr lang="en-GB" sz="1200" b="1" dirty="0">
                          <a:solidFill>
                            <a:schemeClr val="bg1"/>
                          </a:solidFill>
                          <a:latin typeface="Verdana" panose="020B0604030504040204" pitchFamily="34" charset="0"/>
                          <a:ea typeface="Verdana" panose="020B0604030504040204" pitchFamily="34" charset="0"/>
                        </a:rPr>
                        <a:t>Major Programme Risk:</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45170"/>
                    </a:solidFill>
                  </a:tcPr>
                </a:tc>
                <a:tc hMerge="1">
                  <a:txBody>
                    <a:bodyPr/>
                    <a:lstStyle/>
                    <a:p>
                      <a:pPr algn="l"/>
                      <a:endParaRPr lang="en-GB" sz="100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gridSpan="5">
                  <a:txBody>
                    <a:bodyPr/>
                    <a:lstStyle/>
                    <a:p>
                      <a:r>
                        <a:rPr lang="en-GB" sz="1200" b="1">
                          <a:solidFill>
                            <a:schemeClr val="bg1"/>
                          </a:solidFill>
                          <a:latin typeface="Verdana" panose="020B0604030504040204" pitchFamily="34" charset="0"/>
                          <a:ea typeface="Verdana" panose="020B0604030504040204" pitchFamily="34" charset="0"/>
                        </a:rPr>
                        <a:t>Mitigating Action:</a:t>
                      </a:r>
                      <a:endParaRPr lang="en-US"/>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45170"/>
                    </a:solidFill>
                  </a:tcPr>
                </a:tc>
                <a:tc hMerge="1">
                  <a:txBody>
                    <a:bodyPr/>
                    <a:lstStyle/>
                    <a:p>
                      <a:pPr algn="l"/>
                      <a:endParaRPr lang="en-GB" sz="1200" b="1">
                        <a:solidFill>
                          <a:schemeClr val="bg1"/>
                        </a:solidFill>
                        <a:latin typeface="Verdana" panose="020B0604030504040204" pitchFamily="34" charset="0"/>
                        <a:ea typeface="Verdana" panose="020B0604030504040204"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rgbClr val="4C4D4F"/>
                      </a:solidFill>
                      <a:prstDash val="sysDash"/>
                      <a:round/>
                      <a:headEnd type="none" w="med" len="med"/>
                      <a:tailEnd type="none" w="med" len="med"/>
                    </a:lnB>
                    <a:lnTlToBr w="12700" cmpd="sng">
                      <a:noFill/>
                      <a:prstDash val="solid"/>
                    </a:lnTlToBr>
                    <a:lnBlToTr w="12700" cmpd="sng">
                      <a:noFill/>
                      <a:prstDash val="solid"/>
                    </a:lnBlToTr>
                    <a:solidFill>
                      <a:srgbClr val="245170"/>
                    </a:solidFill>
                  </a:tcPr>
                </a:tc>
                <a:tc hMerge="1">
                  <a:txBody>
                    <a:bodyPr/>
                    <a:lstStyle/>
                    <a:p>
                      <a:endParaRPr lang="en-US"/>
                    </a:p>
                  </a:txBody>
                  <a:tcPr/>
                </a:tc>
                <a:tc hMerge="1">
                  <a:txBody>
                    <a:bodyPr/>
                    <a:lstStyle/>
                    <a:p>
                      <a:endParaRPr lang="en-US"/>
                    </a:p>
                  </a:txBody>
                  <a:tcPr>
                    <a:lnL w="12700" cap="flat" cmpd="sng" algn="ctr">
                      <a:solidFill>
                        <a:schemeClr val="bg1"/>
                      </a:solidFill>
                      <a:prstDash val="solid"/>
                      <a:round/>
                      <a:headEnd type="none" w="med" len="med"/>
                      <a:tailEnd type="none" w="med" len="med"/>
                    </a:lnL>
                  </a:tcPr>
                </a:tc>
                <a:tc hMerge="1">
                  <a:txBody>
                    <a:bodyPr/>
                    <a:lstStyle/>
                    <a:p>
                      <a:pPr algn="l"/>
                      <a:endParaRPr lang="en-GB" sz="1000">
                        <a:solidFill>
                          <a:schemeClr val="tx1"/>
                        </a:solidFill>
                      </a:endParaRPr>
                    </a:p>
                  </a:txBody>
                  <a:tcPr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algn="l"/>
                      <a:r>
                        <a:rPr lang="en-GB" sz="1000" b="1" dirty="0">
                          <a:solidFill>
                            <a:schemeClr val="bg1"/>
                          </a:solidFill>
                          <a:latin typeface="Verdana" panose="020B0604030504040204" pitchFamily="34" charset="0"/>
                          <a:ea typeface="Verdana" panose="020B0604030504040204" pitchFamily="34" charset="0"/>
                        </a:rPr>
                        <a:t>Decision / Intervention required from Execs:</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45170"/>
                    </a:solidFill>
                  </a:tcPr>
                </a:tc>
                <a:extLst>
                  <a:ext uri="{0D108BD9-81ED-4DB2-BD59-A6C34878D82A}">
                    <a16:rowId xmlns:a16="http://schemas.microsoft.com/office/drawing/2014/main" xmlns="" val="731287617"/>
                  </a:ext>
                </a:extLst>
              </a:tr>
              <a:tr h="503601">
                <a:tc gridSpan="2">
                  <a:txBody>
                    <a:bodyPr/>
                    <a:lstStyle/>
                    <a:p>
                      <a:pPr marL="171450" indent="-171450" algn="l">
                        <a:buFont typeface="Arial" panose="020B0604020202020204" pitchFamily="34" charset="0"/>
                        <a:buChar char="•"/>
                      </a:pPr>
                      <a:r>
                        <a:rPr lang="en-GB" sz="1050" dirty="0">
                          <a:solidFill>
                            <a:srgbClr val="4C4D4F"/>
                          </a:solidFill>
                          <a:latin typeface="Calibri Light" panose="020F0302020204030204" pitchFamily="34" charset="0"/>
                          <a:ea typeface="Verdana" panose="020B0604030504040204" pitchFamily="34" charset="0"/>
                          <a:cs typeface="Calibri Light" panose="020F0302020204030204" pitchFamily="34" charset="0"/>
                        </a:rPr>
                        <a:t>Release of staff to complete essential training</a:t>
                      </a:r>
                    </a:p>
                    <a:p>
                      <a:pPr marL="171450" indent="-171450" algn="l">
                        <a:buFont typeface="Arial" panose="020B0604020202020204" pitchFamily="34" charset="0"/>
                        <a:buChar char="•"/>
                      </a:pPr>
                      <a:r>
                        <a:rPr lang="en-GB" sz="1050" dirty="0">
                          <a:solidFill>
                            <a:srgbClr val="4C4D4F"/>
                          </a:solidFill>
                          <a:latin typeface="Calibri Light" panose="020F0302020204030204" pitchFamily="34" charset="0"/>
                          <a:ea typeface="Verdana" panose="020B0604030504040204" pitchFamily="34" charset="0"/>
                          <a:cs typeface="Calibri Light" panose="020F0302020204030204" pitchFamily="34" charset="0"/>
                        </a:rPr>
                        <a:t>Ongoing funding of Overseas Nurse Education team </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pPr algn="l"/>
                      <a:endParaRPr lang="en-GB" sz="1000">
                        <a:solidFill>
                          <a:schemeClr val="tx1"/>
                        </a:solidFill>
                      </a:endParaRPr>
                    </a:p>
                  </a:txBody>
                  <a:tcPr anchor="ct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solidFill>
                      <a:schemeClr val="bg1"/>
                    </a:solidFill>
                  </a:tcPr>
                </a:tc>
                <a:tc gridSpan="5">
                  <a:txBody>
                    <a:bodyPr/>
                    <a:lstStyle/>
                    <a:p>
                      <a:r>
                        <a:rPr lang="en-GB" sz="1050" dirty="0">
                          <a:solidFill>
                            <a:srgbClr val="4C4D4F"/>
                          </a:solidFill>
                          <a:latin typeface="Calibri Light" panose="020F0302020204030204" pitchFamily="34" charset="0"/>
                          <a:ea typeface="Verdana" panose="020B0604030504040204" pitchFamily="34" charset="0"/>
                          <a:cs typeface="Calibri Light" panose="020F0302020204030204" pitchFamily="34" charset="0"/>
                        </a:rPr>
                        <a:t>Development of flexible learning approaches</a:t>
                      </a:r>
                    </a:p>
                    <a:p>
                      <a:r>
                        <a:rPr lang="en-US" sz="1000" dirty="0">
                          <a:latin typeface="Calibri Light" panose="020F0302020204030204" pitchFamily="34" charset="0"/>
                          <a:cs typeface="Calibri Light" panose="020F0302020204030204" pitchFamily="34" charset="0"/>
                        </a:rPr>
                        <a:t>Paper being development for Management Exec</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pPr algn="l"/>
                      <a:endParaRPr lang="en-GB" sz="1200">
                        <a:solidFill>
                          <a:srgbClr val="4C4D4F"/>
                        </a:solidFill>
                        <a:latin typeface="Verdana" panose="020B0604030504040204" pitchFamily="34" charset="0"/>
                        <a:ea typeface="Verdana" panose="020B0604030504040204" pitchFamily="34" charset="0"/>
                      </a:endParaRPr>
                    </a:p>
                  </a:txBody>
                  <a:tcPr>
                    <a:lnL w="3175" cap="flat" cmpd="sng" algn="ctr">
                      <a:solidFill>
                        <a:srgbClr val="4D4D4F"/>
                      </a:solidFill>
                      <a:prstDash val="sysDash"/>
                      <a:round/>
                      <a:headEnd type="none" w="med" len="med"/>
                      <a:tailEnd type="none" w="med" len="med"/>
                    </a:lnL>
                    <a:lnR w="3175" cap="flat" cmpd="sng" algn="ctr">
                      <a:solidFill>
                        <a:srgbClr val="4D4D4F"/>
                      </a:solidFill>
                      <a:prstDash val="sysDash"/>
                      <a:round/>
                      <a:headEnd type="none" w="med" len="med"/>
                      <a:tailEnd type="none" w="med" len="med"/>
                    </a:lnR>
                    <a:lnT w="6350" cap="flat" cmpd="sng" algn="ctr">
                      <a:solidFill>
                        <a:srgbClr val="4C4D4F"/>
                      </a:solidFill>
                      <a:prstDash val="sysDash"/>
                      <a:round/>
                      <a:headEnd type="none" w="med" len="med"/>
                      <a:tailEnd type="none" w="med" len="med"/>
                    </a:lnT>
                    <a:lnB w="6350" cap="flat" cmpd="sng" algn="ctr">
                      <a:solidFill>
                        <a:srgbClr val="4C4D4F"/>
                      </a:solidFill>
                      <a:prstDash val="sysDash"/>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endParaRPr lang="en-US"/>
                    </a:p>
                  </a:txBody>
                  <a:tcPr/>
                </a:tc>
                <a:tc hMerge="1">
                  <a:txBody>
                    <a:bodyPr/>
                    <a:lstStyle/>
                    <a:p>
                      <a:endParaRPr lang="en-US"/>
                    </a:p>
                  </a:txBody>
                  <a:tcPr>
                    <a:lnL w="12700" cap="flat" cmpd="sng" algn="ctr">
                      <a:solidFill>
                        <a:schemeClr val="bg1"/>
                      </a:solidFill>
                      <a:prstDash val="solid"/>
                      <a:round/>
                      <a:headEnd type="none" w="med" len="med"/>
                      <a:tailEnd type="none" w="med" len="med"/>
                    </a:lnL>
                  </a:tcPr>
                </a:tc>
                <a:tc hMerge="1">
                  <a:txBody>
                    <a:bodyPr/>
                    <a:lstStyle/>
                    <a:p>
                      <a:pPr algn="l"/>
                      <a:endParaRPr lang="en-GB" sz="1000">
                        <a:solidFill>
                          <a:schemeClr val="tx1"/>
                        </a:solidFill>
                      </a:endParaRPr>
                    </a:p>
                  </a:txBody>
                  <a:tcPr anchor="ctr">
                    <a:lnL w="12700" cap="flat" cmpd="sng" algn="ctr">
                      <a:no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solidFill>
                      <a:schemeClr val="bg1"/>
                    </a:solidFill>
                  </a:tcPr>
                </a:tc>
                <a:tc>
                  <a:txBody>
                    <a:bodyPr/>
                    <a:lstStyle/>
                    <a:p>
                      <a:pPr marL="171450" lvl="0" indent="-171450" algn="l">
                        <a:buFont typeface="Arial" panose="020B0604020202020204" pitchFamily="34" charset="0"/>
                        <a:buChar char="•"/>
                      </a:pPr>
                      <a:r>
                        <a:rPr lang="en-GB" sz="1050" b="0" i="0" u="none" strike="noStrike" noProof="0" dirty="0">
                          <a:solidFill>
                            <a:srgbClr val="4C4D4F"/>
                          </a:solidFill>
                          <a:latin typeface="Calibri Light" panose="020F0302020204030204" pitchFamily="34" charset="0"/>
                          <a:ea typeface="Verdana"/>
                          <a:cs typeface="Calibri Light" panose="020F0302020204030204" pitchFamily="34" charset="0"/>
                        </a:rPr>
                        <a:t>Awareness of risk only</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xmlns="" val="1123005138"/>
                  </a:ext>
                </a:extLst>
              </a:tr>
            </a:tbl>
          </a:graphicData>
        </a:graphic>
      </p:graphicFrame>
      <p:grpSp>
        <p:nvGrpSpPr>
          <p:cNvPr id="10" name="Group 9">
            <a:extLst>
              <a:ext uri="{FF2B5EF4-FFF2-40B4-BE49-F238E27FC236}">
                <a16:creationId xmlns:a16="http://schemas.microsoft.com/office/drawing/2014/main" xmlns="" id="{EE877213-71BD-4EE3-8C86-24B263326698}"/>
              </a:ext>
            </a:extLst>
          </p:cNvPr>
          <p:cNvGrpSpPr/>
          <p:nvPr/>
        </p:nvGrpSpPr>
        <p:grpSpPr>
          <a:xfrm>
            <a:off x="5079706" y="1618588"/>
            <a:ext cx="2593778" cy="215444"/>
            <a:chOff x="7976561" y="6467850"/>
            <a:chExt cx="3360481" cy="215444"/>
          </a:xfrm>
        </p:grpSpPr>
        <p:sp>
          <p:nvSpPr>
            <p:cNvPr id="17" name="Oval 16">
              <a:extLst>
                <a:ext uri="{FF2B5EF4-FFF2-40B4-BE49-F238E27FC236}">
                  <a16:creationId xmlns:a16="http://schemas.microsoft.com/office/drawing/2014/main" xmlns="" id="{1C12FE98-964F-463B-A6ED-81B7A24E0A84}"/>
                </a:ext>
              </a:extLst>
            </p:cNvPr>
            <p:cNvSpPr/>
            <p:nvPr/>
          </p:nvSpPr>
          <p:spPr>
            <a:xfrm>
              <a:off x="8772227" y="6521572"/>
              <a:ext cx="108000" cy="108000"/>
            </a:xfrm>
            <a:prstGeom prst="ellipse">
              <a:avLst/>
            </a:prstGeom>
            <a:solidFill>
              <a:srgbClr val="B0D239"/>
            </a:solidFill>
            <a:ln>
              <a:solidFill>
                <a:srgbClr val="B0D2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Oval 17">
              <a:extLst>
                <a:ext uri="{FF2B5EF4-FFF2-40B4-BE49-F238E27FC236}">
                  <a16:creationId xmlns:a16="http://schemas.microsoft.com/office/drawing/2014/main" xmlns="" id="{8480A015-4F90-49F8-BE68-5D419352EF00}"/>
                </a:ext>
              </a:extLst>
            </p:cNvPr>
            <p:cNvSpPr/>
            <p:nvPr/>
          </p:nvSpPr>
          <p:spPr>
            <a:xfrm>
              <a:off x="9422027" y="6521572"/>
              <a:ext cx="108000" cy="108000"/>
            </a:xfrm>
            <a:prstGeom prst="ellipse">
              <a:avLst/>
            </a:prstGeom>
            <a:solidFill>
              <a:srgbClr val="E6B222"/>
            </a:solidFill>
            <a:ln>
              <a:solidFill>
                <a:srgbClr val="E6B2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 name="TextBox 19">
              <a:extLst>
                <a:ext uri="{FF2B5EF4-FFF2-40B4-BE49-F238E27FC236}">
                  <a16:creationId xmlns:a16="http://schemas.microsoft.com/office/drawing/2014/main" xmlns="" id="{7A0F77FE-510E-4155-B8AF-C1D180D75F0E}"/>
                </a:ext>
              </a:extLst>
            </p:cNvPr>
            <p:cNvSpPr txBox="1"/>
            <p:nvPr/>
          </p:nvSpPr>
          <p:spPr>
            <a:xfrm>
              <a:off x="8871031" y="6467850"/>
              <a:ext cx="611905" cy="21544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prstClr val="black"/>
                  </a:solidFill>
                  <a:effectLst/>
                  <a:uLnTx/>
                  <a:uFillTx/>
                  <a:latin typeface="Calibri" panose="020F0502020204030204"/>
                  <a:ea typeface="+mn-ea"/>
                  <a:cs typeface="+mn-cs"/>
                </a:rPr>
                <a:t>On Track</a:t>
              </a:r>
            </a:p>
          </p:txBody>
        </p:sp>
        <p:sp>
          <p:nvSpPr>
            <p:cNvPr id="27" name="TextBox 26">
              <a:extLst>
                <a:ext uri="{FF2B5EF4-FFF2-40B4-BE49-F238E27FC236}">
                  <a16:creationId xmlns:a16="http://schemas.microsoft.com/office/drawing/2014/main" xmlns="" id="{1795A96D-F016-4DF8-8077-58E700A60D03}"/>
                </a:ext>
              </a:extLst>
            </p:cNvPr>
            <p:cNvSpPr txBox="1"/>
            <p:nvPr/>
          </p:nvSpPr>
          <p:spPr>
            <a:xfrm>
              <a:off x="8075366" y="6467850"/>
              <a:ext cx="774180" cy="21544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rPr>
                <a:t>Not started</a:t>
              </a:r>
            </a:p>
          </p:txBody>
        </p:sp>
        <p:sp>
          <p:nvSpPr>
            <p:cNvPr id="21" name="TextBox 20">
              <a:extLst>
                <a:ext uri="{FF2B5EF4-FFF2-40B4-BE49-F238E27FC236}">
                  <a16:creationId xmlns:a16="http://schemas.microsoft.com/office/drawing/2014/main" xmlns="" id="{17F964E8-789C-451A-955D-8BAC72E64905}"/>
                </a:ext>
              </a:extLst>
            </p:cNvPr>
            <p:cNvSpPr txBox="1"/>
            <p:nvPr/>
          </p:nvSpPr>
          <p:spPr>
            <a:xfrm>
              <a:off x="9530027" y="6467850"/>
              <a:ext cx="523263" cy="21544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rPr>
                <a:t>At Risk</a:t>
              </a:r>
            </a:p>
          </p:txBody>
        </p:sp>
        <p:sp>
          <p:nvSpPr>
            <p:cNvPr id="22" name="Oval 21">
              <a:extLst>
                <a:ext uri="{FF2B5EF4-FFF2-40B4-BE49-F238E27FC236}">
                  <a16:creationId xmlns:a16="http://schemas.microsoft.com/office/drawing/2014/main" xmlns="" id="{7E6932DC-CDB4-4B16-9BE7-CFF0EDB3103F}"/>
                </a:ext>
              </a:extLst>
            </p:cNvPr>
            <p:cNvSpPr/>
            <p:nvPr/>
          </p:nvSpPr>
          <p:spPr>
            <a:xfrm>
              <a:off x="10018427" y="6521572"/>
              <a:ext cx="108000" cy="108000"/>
            </a:xfrm>
            <a:prstGeom prst="ellipse">
              <a:avLst/>
            </a:prstGeom>
            <a:solidFill>
              <a:srgbClr val="E9552D"/>
            </a:solidFill>
            <a:ln>
              <a:solidFill>
                <a:srgbClr val="E955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3" name="TextBox 22">
              <a:extLst>
                <a:ext uri="{FF2B5EF4-FFF2-40B4-BE49-F238E27FC236}">
                  <a16:creationId xmlns:a16="http://schemas.microsoft.com/office/drawing/2014/main" xmlns="" id="{E8807A55-B5D6-4AF6-941F-2112DBF3E302}"/>
                </a:ext>
              </a:extLst>
            </p:cNvPr>
            <p:cNvSpPr txBox="1"/>
            <p:nvPr/>
          </p:nvSpPr>
          <p:spPr>
            <a:xfrm>
              <a:off x="10109688" y="6467850"/>
              <a:ext cx="633392" cy="21544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rPr>
                <a:t>Off Track</a:t>
              </a:r>
            </a:p>
          </p:txBody>
        </p:sp>
        <p:sp>
          <p:nvSpPr>
            <p:cNvPr id="24" name="Oval 23">
              <a:extLst>
                <a:ext uri="{FF2B5EF4-FFF2-40B4-BE49-F238E27FC236}">
                  <a16:creationId xmlns:a16="http://schemas.microsoft.com/office/drawing/2014/main" xmlns="" id="{F5630756-09D3-4559-B422-035791216BAD}"/>
                </a:ext>
              </a:extLst>
            </p:cNvPr>
            <p:cNvSpPr/>
            <p:nvPr/>
          </p:nvSpPr>
          <p:spPr>
            <a:xfrm>
              <a:off x="10629784" y="6521572"/>
              <a:ext cx="108000" cy="108000"/>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5" name="TextBox 24">
              <a:extLst>
                <a:ext uri="{FF2B5EF4-FFF2-40B4-BE49-F238E27FC236}">
                  <a16:creationId xmlns:a16="http://schemas.microsoft.com/office/drawing/2014/main" xmlns="" id="{A15C7825-A408-4F2E-ACF8-84710AB2A23C}"/>
                </a:ext>
              </a:extLst>
            </p:cNvPr>
            <p:cNvSpPr txBox="1"/>
            <p:nvPr/>
          </p:nvSpPr>
          <p:spPr>
            <a:xfrm>
              <a:off x="10737054" y="6467850"/>
              <a:ext cx="599988" cy="21544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prstClr val="black"/>
                  </a:solidFill>
                  <a:effectLst/>
                  <a:uLnTx/>
                  <a:uFillTx/>
                  <a:latin typeface="Calibri" panose="020F0502020204030204"/>
                  <a:ea typeface="+mn-ea"/>
                  <a:cs typeface="+mn-cs"/>
                </a:rPr>
                <a:t>Complete</a:t>
              </a:r>
            </a:p>
          </p:txBody>
        </p:sp>
        <p:sp>
          <p:nvSpPr>
            <p:cNvPr id="26" name="Oval 25">
              <a:extLst>
                <a:ext uri="{FF2B5EF4-FFF2-40B4-BE49-F238E27FC236}">
                  <a16:creationId xmlns:a16="http://schemas.microsoft.com/office/drawing/2014/main" xmlns="" id="{FD2E77AC-3C14-47A1-8579-DB52D418A82F}"/>
                </a:ext>
              </a:extLst>
            </p:cNvPr>
            <p:cNvSpPr/>
            <p:nvPr/>
          </p:nvSpPr>
          <p:spPr>
            <a:xfrm>
              <a:off x="7976561" y="6521572"/>
              <a:ext cx="108000" cy="108000"/>
            </a:xfrm>
            <a:prstGeom prst="ellipse">
              <a:avLst/>
            </a:prstGeom>
            <a:solidFill>
              <a:schemeClr val="bg1">
                <a:lumMod val="7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32" name="TextBox 31">
            <a:extLst>
              <a:ext uri="{FF2B5EF4-FFF2-40B4-BE49-F238E27FC236}">
                <a16:creationId xmlns:a16="http://schemas.microsoft.com/office/drawing/2014/main" xmlns="" id="{E26C6169-794D-4D4B-8F7A-2C1538C94839}"/>
              </a:ext>
            </a:extLst>
          </p:cNvPr>
          <p:cNvSpPr txBox="1"/>
          <p:nvPr/>
        </p:nvSpPr>
        <p:spPr>
          <a:xfrm>
            <a:off x="49408" y="542297"/>
            <a:ext cx="4601496" cy="2616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4D4D4F"/>
                </a:solidFill>
                <a:effectLst/>
                <a:uLnTx/>
                <a:uFillTx/>
                <a:latin typeface="Verdana" panose="020B0604030504040204" pitchFamily="34" charset="0"/>
                <a:ea typeface="Verdana" panose="020B0604030504040204" pitchFamily="34" charset="0"/>
                <a:cs typeface="+mn-cs"/>
              </a:rPr>
              <a:t>Date: 09/05/21 (6 month report)</a:t>
            </a:r>
          </a:p>
        </p:txBody>
      </p:sp>
      <p:sp>
        <p:nvSpPr>
          <p:cNvPr id="28" name="Rectangle 27">
            <a:extLst>
              <a:ext uri="{FF2B5EF4-FFF2-40B4-BE49-F238E27FC236}">
                <a16:creationId xmlns:a16="http://schemas.microsoft.com/office/drawing/2014/main" xmlns="" id="{DDF4C255-35AC-4EC1-8D1F-D552F204F480}"/>
              </a:ext>
            </a:extLst>
          </p:cNvPr>
          <p:cNvSpPr/>
          <p:nvPr/>
        </p:nvSpPr>
        <p:spPr>
          <a:xfrm>
            <a:off x="-1" y="0"/>
            <a:ext cx="5287347" cy="236169"/>
          </a:xfrm>
          <a:prstGeom prst="rect">
            <a:avLst/>
          </a:prstGeom>
          <a:solidFill>
            <a:schemeClr val="tx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b="1" dirty="0">
                <a:solidFill>
                  <a:prstClr val="white"/>
                </a:solidFill>
                <a:latin typeface="Calibri"/>
              </a:rPr>
              <a:t>People &amp; Culture Plan</a:t>
            </a:r>
            <a:endParaRPr kumimoji="0" lang="en-GB" sz="1400" b="0" i="0" u="none" strike="noStrike" kern="1200" cap="none" spc="0" normalizeH="0" baseline="0" noProof="0" dirty="0">
              <a:ln>
                <a:noFill/>
              </a:ln>
              <a:solidFill>
                <a:prstClr val="white"/>
              </a:solidFill>
              <a:effectLst/>
              <a:uLnTx/>
              <a:uFillTx/>
              <a:latin typeface="Calibri"/>
              <a:ea typeface="+mn-ea"/>
              <a:cs typeface="+mn-cs"/>
            </a:endParaRPr>
          </a:p>
        </p:txBody>
      </p:sp>
      <p:sp>
        <p:nvSpPr>
          <p:cNvPr id="29" name="Rectangle 28">
            <a:extLst>
              <a:ext uri="{FF2B5EF4-FFF2-40B4-BE49-F238E27FC236}">
                <a16:creationId xmlns:a16="http://schemas.microsoft.com/office/drawing/2014/main" xmlns="" id="{01BD1AF0-C742-41F8-B5D7-1FBD956A930B}"/>
              </a:ext>
            </a:extLst>
          </p:cNvPr>
          <p:cNvSpPr/>
          <p:nvPr/>
        </p:nvSpPr>
        <p:spPr>
          <a:xfrm>
            <a:off x="80874" y="166186"/>
            <a:ext cx="9022438" cy="716853"/>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800" b="1" i="1" dirty="0">
                <a:solidFill>
                  <a:prstClr val="black"/>
                </a:solidFill>
                <a:latin typeface="Calibri"/>
                <a:cs typeface="Calibri"/>
              </a:rPr>
              <a:t>Flash Report: Excellent Education and Learning </a:t>
            </a:r>
            <a:endParaRPr kumimoji="0" lang="en-US" sz="2800" b="0" i="1" u="none" strike="noStrike" kern="1200" cap="none" spc="0" normalizeH="0" baseline="0" noProof="0" dirty="0">
              <a:ln>
                <a:noFill/>
              </a:ln>
              <a:solidFill>
                <a:prstClr val="black"/>
              </a:solidFill>
              <a:effectLst/>
              <a:uLnTx/>
              <a:uFillTx/>
              <a:latin typeface="Calibri"/>
              <a:ea typeface="+mn-ea"/>
              <a:cs typeface="Calibri"/>
            </a:endParaRPr>
          </a:p>
        </p:txBody>
      </p:sp>
      <p:sp>
        <p:nvSpPr>
          <p:cNvPr id="2" name="Rectangle 1">
            <a:extLst>
              <a:ext uri="{FF2B5EF4-FFF2-40B4-BE49-F238E27FC236}">
                <a16:creationId xmlns:a16="http://schemas.microsoft.com/office/drawing/2014/main" xmlns="" id="{4AAAFFE5-5ED1-4B16-8AC5-D8A3EF9C1FB0}"/>
              </a:ext>
            </a:extLst>
          </p:cNvPr>
          <p:cNvSpPr/>
          <p:nvPr/>
        </p:nvSpPr>
        <p:spPr>
          <a:xfrm>
            <a:off x="49408" y="801803"/>
            <a:ext cx="11494908" cy="437570"/>
          </a:xfrm>
          <a:prstGeom prst="rect">
            <a:avLst/>
          </a:prstGeom>
          <a:solidFill>
            <a:schemeClr val="accent2"/>
          </a:solidFill>
          <a:effectLst/>
        </p:spPr>
        <p:style>
          <a:lnRef idx="1">
            <a:schemeClr val="accent1"/>
          </a:lnRef>
          <a:fillRef idx="3">
            <a:schemeClr val="accent1"/>
          </a:fillRef>
          <a:effectRef idx="2">
            <a:schemeClr val="accent1"/>
          </a:effectRef>
          <a:fontRef idx="minor">
            <a:schemeClr val="lt1"/>
          </a:fontRef>
        </p:style>
        <p:txBody>
          <a:bodyPr rtlCol="0" anchor="t"/>
          <a:lstStyle/>
          <a:p>
            <a:pPr lvl="0">
              <a:defRPr/>
            </a:pPr>
            <a:r>
              <a:rPr lang="en-GB" sz="1200" b="1" dirty="0"/>
              <a:t>Exec Summary: </a:t>
            </a:r>
            <a:r>
              <a:rPr lang="en-GB" sz="1200" dirty="0"/>
              <a:t>We want to invest in education and learning to deliver the skills and capabilities needed to meet the future needs of the people we care for and support our people to progress their careers.</a:t>
            </a:r>
            <a:endParaRPr kumimoji="0" lang="en-GB" sz="1200" i="0" u="none" strike="noStrike" kern="1200" cap="none" spc="0" normalizeH="0" baseline="0" noProof="0" dirty="0">
              <a:ln>
                <a:noFill/>
              </a:ln>
              <a:solidFill>
                <a:prstClr val="white"/>
              </a:solidFill>
              <a:effectLst/>
              <a:uLnTx/>
              <a:uFillTx/>
              <a:latin typeface="Calibri"/>
              <a:ea typeface="+mn-ea"/>
              <a:cs typeface="+mn-cs"/>
            </a:endParaRPr>
          </a:p>
        </p:txBody>
      </p:sp>
      <p:sp>
        <p:nvSpPr>
          <p:cNvPr id="19" name="Oval 18">
            <a:extLst>
              <a:ext uri="{FF2B5EF4-FFF2-40B4-BE49-F238E27FC236}">
                <a16:creationId xmlns:a16="http://schemas.microsoft.com/office/drawing/2014/main" xmlns="" id="{8D68515C-03BB-4AC2-BB88-8CB67A3E5D25}"/>
              </a:ext>
            </a:extLst>
          </p:cNvPr>
          <p:cNvSpPr/>
          <p:nvPr/>
        </p:nvSpPr>
        <p:spPr>
          <a:xfrm>
            <a:off x="4592093" y="1629772"/>
            <a:ext cx="246412" cy="246412"/>
          </a:xfrm>
          <a:prstGeom prst="ellipse">
            <a:avLst/>
          </a:prstGeom>
          <a:solidFill>
            <a:srgbClr val="92D05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96498594"/>
      </p:ext>
    </p:extLst>
  </p:cSld>
  <p:clrMapOvr>
    <a:masterClrMapping/>
  </p:clrMapOvr>
</p:sld>
</file>

<file path=ppt/theme/theme1.xml><?xml version="1.0" encoding="utf-8"?>
<a:theme xmlns:a="http://schemas.openxmlformats.org/drawingml/2006/main" name="3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15980FF5777A1540AC593777BAB8E5E2" ma:contentTypeVersion="14" ma:contentTypeDescription="Create a new document." ma:contentTypeScope="" ma:versionID="83d934a1cec0724f55ee8db76aae68d5">
  <xsd:schema xmlns:xsd="http://www.w3.org/2001/XMLSchema" xmlns:xs="http://www.w3.org/2001/XMLSchema" xmlns:p="http://schemas.microsoft.com/office/2006/metadata/properties" xmlns:ns1="http://schemas.microsoft.com/sharepoint/v3" xmlns:ns2="aac78f17-1b2c-4e31-880f-b70a9c919f7e" xmlns:ns3="195b3f2f-8de5-441f-a022-94ad4c752567" targetNamespace="http://schemas.microsoft.com/office/2006/metadata/properties" ma:root="true" ma:fieldsID="a09d59a8711bc1373fd5f461d3b5e579" ns1:_="" ns2:_="" ns3:_="">
    <xsd:import namespace="http://schemas.microsoft.com/sharepoint/v3"/>
    <xsd:import namespace="aac78f17-1b2c-4e31-880f-b70a9c919f7e"/>
    <xsd:import namespace="195b3f2f-8de5-441f-a022-94ad4c752567"/>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Location"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AutoKeyPoints" minOccurs="0"/>
                <xsd:element ref="ns2:MediaServiceKeyPoints" minOccurs="0"/>
                <xsd:element ref="ns1:_ip_UnifiedCompliancePolicyProperties" minOccurs="0"/>
                <xsd:element ref="ns1:_ip_UnifiedCompliancePolicyUIAc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xsd:simpleType>
        <xsd:restriction base="dms:Note"/>
      </xsd:simpleType>
    </xsd:element>
    <xsd:element name="_ip_UnifiedCompliancePolicyUIAction" ma:index="21"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ac78f17-1b2c-4e31-880f-b70a9c919f7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Location" ma:index="12" nillable="true" ma:displayName="Location" ma:internalName="MediaServiceLocation"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195b3f2f-8de5-441f-a022-94ad4c752567"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A2E682F-2448-439B-9B25-BEFA3157A097}">
  <ds:schemaRefs>
    <ds:schemaRef ds:uri="http://schemas.microsoft.com/sharepoint/v3/contenttype/forms"/>
  </ds:schemaRefs>
</ds:datastoreItem>
</file>

<file path=customXml/itemProps2.xml><?xml version="1.0" encoding="utf-8"?>
<ds:datastoreItem xmlns:ds="http://schemas.openxmlformats.org/officeDocument/2006/customXml" ds:itemID="{D53C46D6-C4AF-4FF7-955F-3CABF70941DD}">
  <ds:schemaRefs>
    <ds:schemaRef ds:uri="http://purl.org/dc/terms/"/>
    <ds:schemaRef ds:uri="http://schemas.microsoft.com/office/2006/metadata/properties"/>
    <ds:schemaRef ds:uri="http://schemas.microsoft.com/sharepoint/v3"/>
    <ds:schemaRef ds:uri="http://schemas.microsoft.com/office/2006/documentManagement/types"/>
    <ds:schemaRef ds:uri="http://purl.org/dc/dcmitype/"/>
    <ds:schemaRef ds:uri="http://schemas.microsoft.com/office/infopath/2007/PartnerControls"/>
    <ds:schemaRef ds:uri="195b3f2f-8de5-441f-a022-94ad4c752567"/>
    <ds:schemaRef ds:uri="http://purl.org/dc/elements/1.1/"/>
    <ds:schemaRef ds:uri="http://schemas.openxmlformats.org/package/2006/metadata/core-properties"/>
    <ds:schemaRef ds:uri="aac78f17-1b2c-4e31-880f-b70a9c919f7e"/>
    <ds:schemaRef ds:uri="http://www.w3.org/XML/1998/namespace"/>
  </ds:schemaRefs>
</ds:datastoreItem>
</file>

<file path=customXml/itemProps3.xml><?xml version="1.0" encoding="utf-8"?>
<ds:datastoreItem xmlns:ds="http://schemas.openxmlformats.org/officeDocument/2006/customXml" ds:itemID="{16D3F533-80BB-4F8F-8BD3-A9F9DF6161E6}">
  <ds:schemaRefs>
    <ds:schemaRef ds:uri="195b3f2f-8de5-441f-a022-94ad4c752567"/>
    <ds:schemaRef ds:uri="aac78f17-1b2c-4e31-880f-b70a9c919f7e"/>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microsoft.com/sharepoint/v3"/>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7838</TotalTime>
  <Words>657</Words>
  <Application>Microsoft Office PowerPoint</Application>
  <PresentationFormat>Widescreen</PresentationFormat>
  <Paragraphs>45</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Verdana</vt:lpstr>
      <vt:lpstr>3_Custom Design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Ralph Thicknesse</dc:creator>
  <cp:lastModifiedBy>Nathan Saunders (Cardiff and Vale UHB - CORPORATE GOVERNANCE)</cp:lastModifiedBy>
  <cp:revision>36</cp:revision>
  <dcterms:created xsi:type="dcterms:W3CDTF">2021-02-03T15:35:55Z</dcterms:created>
  <dcterms:modified xsi:type="dcterms:W3CDTF">2022-09-15T15:15:01Z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0x01010015980FF5777A1540AC593777BAB8E5E2</vt:lpwstr>
  </property>
</Properties>
</file>