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1899855180" r:id="rId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245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81" autoAdjust="0"/>
  </p:normalViewPr>
  <p:slideViewPr>
    <p:cSldViewPr snapToGrid="0">
      <p:cViewPr varScale="1">
        <p:scale>
          <a:sx n="65" d="100"/>
          <a:sy n="65" d="100"/>
        </p:scale>
        <p:origin x="7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3D37-8993-448E-979C-C6906B35FE1E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B2DBB-7DAD-4A73-B1B6-CDA9C86D8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5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7BAB3-DCA3-4D17-BB55-9BDD8E32A2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20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795E-07A0-4020-ACF6-8F17CBC376C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0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  <p:pic>
        <p:nvPicPr>
          <p:cNvPr id="7" name="Picture 6" descr="Skyline.jpg">
            <a:extLst>
              <a:ext uri="{FF2B5EF4-FFF2-40B4-BE49-F238E27FC236}">
                <a16:creationId xmlns:a16="http://schemas.microsoft.com/office/drawing/2014/main" xmlns="" id="{6E35F929-48AA-409B-B41C-A17E0EAB5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6705"/>
            <a:ext cx="12192000" cy="289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2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0897-0FD9-402C-91C0-9041D4DBA9CD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6DC8362B-2A99-42F2-9FEA-A1C21A62D0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7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6B0F-A044-4357-A00B-AC1BB461812F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8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EC5137C8-D47D-4C0F-87A2-D6393BF66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17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ED73-10D8-483C-9464-B49876851C4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107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8109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CA90-09D7-4E65-A492-4F41B4BA4D2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50248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EE5D-96C1-4B71-BC35-3D92D4391A64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5436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D745-8000-4672-97A8-F093E7ACF01E}" type="datetime1">
              <a:rPr lang="en-US" smtClean="0"/>
              <a:t>9/15/2022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4428-A54B-4614-B454-68083BD9B7BC}" type="datetime1">
              <a:rPr lang="en-US" smtClean="0"/>
              <a:t>9/15/2022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7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BBBEAE03-69A8-48C4-AEA1-FE97E56203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97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E49B-B89C-49EB-867A-E989BE44CEEA}" type="datetime1">
              <a:rPr lang="en-US" smtClean="0"/>
              <a:t>9/15/2022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6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5FB7C5A6-E6E2-4921-80C2-E94D125B12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3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6ED-F7DB-4BE3-9790-53FEBD3F157F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2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6BC2B-8F0C-4779-A475-16EA215FF78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2D666A92-4293-4D96-8C85-864854F1A4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004039"/>
              </p:ext>
            </p:extLst>
          </p:nvPr>
        </p:nvGraphicFramePr>
        <p:xfrm>
          <a:off x="273175" y="1309361"/>
          <a:ext cx="11645653" cy="5641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926">
                  <a:extLst>
                    <a:ext uri="{9D8B030D-6E8A-4147-A177-3AD203B41FA5}">
                      <a16:colId xmlns:a16="http://schemas.microsoft.com/office/drawing/2014/main" xmlns="" val="447690721"/>
                    </a:ext>
                  </a:extLst>
                </a:gridCol>
                <a:gridCol w="1466227">
                  <a:extLst>
                    <a:ext uri="{9D8B030D-6E8A-4147-A177-3AD203B41FA5}">
                      <a16:colId xmlns:a16="http://schemas.microsoft.com/office/drawing/2014/main" xmlns="" val="1047243493"/>
                    </a:ext>
                  </a:extLst>
                </a:gridCol>
                <a:gridCol w="431916">
                  <a:extLst>
                    <a:ext uri="{9D8B030D-6E8A-4147-A177-3AD203B41FA5}">
                      <a16:colId xmlns:a16="http://schemas.microsoft.com/office/drawing/2014/main" xmlns="" val="1601737471"/>
                    </a:ext>
                  </a:extLst>
                </a:gridCol>
                <a:gridCol w="1262713">
                  <a:extLst>
                    <a:ext uri="{9D8B030D-6E8A-4147-A177-3AD203B41FA5}">
                      <a16:colId xmlns:a16="http://schemas.microsoft.com/office/drawing/2014/main" xmlns="" val="1082847075"/>
                    </a:ext>
                  </a:extLst>
                </a:gridCol>
                <a:gridCol w="488493">
                  <a:extLst>
                    <a:ext uri="{9D8B030D-6E8A-4147-A177-3AD203B41FA5}">
                      <a16:colId xmlns:a16="http://schemas.microsoft.com/office/drawing/2014/main" xmlns="" val="1860810412"/>
                    </a:ext>
                  </a:extLst>
                </a:gridCol>
                <a:gridCol w="1097027">
                  <a:extLst>
                    <a:ext uri="{9D8B030D-6E8A-4147-A177-3AD203B41FA5}">
                      <a16:colId xmlns:a16="http://schemas.microsoft.com/office/drawing/2014/main" xmlns="" val="4097612955"/>
                    </a:ext>
                  </a:extLst>
                </a:gridCol>
                <a:gridCol w="1518310">
                  <a:extLst>
                    <a:ext uri="{9D8B030D-6E8A-4147-A177-3AD203B41FA5}">
                      <a16:colId xmlns:a16="http://schemas.microsoft.com/office/drawing/2014/main" xmlns="" val="3822095020"/>
                    </a:ext>
                  </a:extLst>
                </a:gridCol>
                <a:gridCol w="1148662">
                  <a:extLst>
                    <a:ext uri="{9D8B030D-6E8A-4147-A177-3AD203B41FA5}">
                      <a16:colId xmlns:a16="http://schemas.microsoft.com/office/drawing/2014/main" xmlns="" val="4080498377"/>
                    </a:ext>
                  </a:extLst>
                </a:gridCol>
                <a:gridCol w="3144379">
                  <a:extLst>
                    <a:ext uri="{9D8B030D-6E8A-4147-A177-3AD203B41FA5}">
                      <a16:colId xmlns:a16="http://schemas.microsoft.com/office/drawing/2014/main" xmlns="" val="1837010367"/>
                    </a:ext>
                  </a:extLst>
                </a:gridCol>
              </a:tblGrid>
              <a:tr h="429563">
                <a:tc gridSpan="9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Overall Programme Report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328218"/>
                  </a:ext>
                </a:extLst>
              </a:tr>
              <a:tr h="443943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Theme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Jonathan Pritchard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Project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GB" sz="10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25.01.2021</a:t>
                      </a:r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Major Milestone: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Move towards a more sustainable 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5677797"/>
                  </a:ext>
                </a:extLst>
              </a:tr>
              <a:tr h="308977">
                <a:tc gridSpan="6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Focus to Date: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Step Priorities: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955774"/>
                  </a:ext>
                </a:extLst>
              </a:tr>
              <a:tr h="2841014">
                <a:tc gridSpan="6"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19 Recruitment events have been held since December, over 870 people have been given careers advice. 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162 staff recruited on to Kickstart, 35 of which have substantive roles with the UHB, 2 are now in apprenticeships and 62 are still on the scheme. This has been the most successful scheme in Wales.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Turnover analysis undertaken and Retention Plan developed.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Close liaison and networking with the 3 local universities and Cardiff and Vale College to promote careers in the NHS. This will lead to a number of events and initiatives over the next year including work placements.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Developed an Annual Recruitment Planner with numerous events being held every month.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Project Search – 7 appointed to placements, 2 of which have gained substantive roles. A further 10 have been recruited to start in September 22.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367 staff recruited and fast tracked for mass immunisations.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 facilities staff appointed, 78 of which have started following a recruitment campaign, revised application process and fast tracking.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Appointed 10 of the 12 applicants with learning disabilities or autism via Project Search. These will start their placements in September 22.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Promotion and implementation of Retention Plan.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Present Overseas nurse accommodation paper to ME and gain support for use of UHB residences.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Customer survey to be developed and implemented for TSD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Phase in HCSW recruitment to TSD from Nursing Hub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Further recruitment event at Hilton </a:t>
                      </a:r>
                      <a:r>
                        <a:rPr lang="en-GB" sz="11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in October 22</a:t>
                      </a:r>
                      <a:endParaRPr lang="en-GB" sz="110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Nurse recruitment events in Bristol and Birmingham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 specific career promotion videos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 long term strategy for overseas nurse recruitment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Change of focus from transactional to strategic recruitment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Work with Careers Wales to re-start work experience for students.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Meet with UHB managers to develop careers info database on job roles and to develop recruitment campaigns for shortage professions.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Transfer all recruitment of temp staffing back to the Temporary Staff Bank by 1 June 2022.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 and implement actions in response to the TSD audit.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90770727"/>
                  </a:ext>
                </a:extLst>
              </a:tr>
              <a:tr h="308977">
                <a:tc gridSpan="2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Major Programme Risk: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Decision / Intervention required from Execs: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1287617"/>
                  </a:ext>
                </a:extLst>
              </a:tr>
              <a:tr h="1041368">
                <a:tc gridSpan="2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The quality of patient care/service provision will be compromised if we don’t have enough staff with the right skills and experience</a:t>
                      </a:r>
                      <a:endParaRPr lang="en-GB" sz="1000" dirty="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Monthly progress meetings to identify any delays and identify contingency plans.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lvl="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i="0" u="none" strike="noStrike" noProof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None at present other than to note the risk in relation to WOD team capacity to deliver.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3005138"/>
                  </a:ext>
                </a:extLst>
              </a:tr>
            </a:tbl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xmlns="" id="{25614AFA-A7B3-4494-92B7-A19570AAE42A}"/>
              </a:ext>
            </a:extLst>
          </p:cNvPr>
          <p:cNvSpPr/>
          <p:nvPr/>
        </p:nvSpPr>
        <p:spPr>
          <a:xfrm>
            <a:off x="4841442" y="1868477"/>
            <a:ext cx="246412" cy="246412"/>
          </a:xfrm>
          <a:prstGeom prst="ellipse">
            <a:avLst/>
          </a:prstGeom>
          <a:solidFill>
            <a:srgbClr val="FFC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E26C6169-794D-4D4B-8F7A-2C1538C94839}"/>
              </a:ext>
            </a:extLst>
          </p:cNvPr>
          <p:cNvSpPr txBox="1"/>
          <p:nvPr/>
        </p:nvSpPr>
        <p:spPr>
          <a:xfrm>
            <a:off x="114300" y="752150"/>
            <a:ext cx="4601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Date: 05/05/22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DDF4C255-35AC-4EC1-8D1F-D552F204F480}"/>
              </a:ext>
            </a:extLst>
          </p:cNvPr>
          <p:cNvSpPr/>
          <p:nvPr/>
        </p:nvSpPr>
        <p:spPr>
          <a:xfrm>
            <a:off x="-1" y="0"/>
            <a:ext cx="5287347" cy="23616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white"/>
                </a:solidFill>
                <a:latin typeface="Calibri"/>
              </a:rPr>
              <a:t>People &amp; Culture Plan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01BD1AF0-C742-41F8-B5D7-1FBD956A930B}"/>
              </a:ext>
            </a:extLst>
          </p:cNvPr>
          <p:cNvSpPr/>
          <p:nvPr/>
        </p:nvSpPr>
        <p:spPr>
          <a:xfrm>
            <a:off x="114300" y="296907"/>
            <a:ext cx="9022438" cy="75354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i="1" dirty="0">
                <a:solidFill>
                  <a:prstClr val="black"/>
                </a:solidFill>
                <a:latin typeface="Calibri"/>
                <a:cs typeface="Calibri"/>
              </a:rPr>
              <a:t>Flash Report: Attract, Recruit and Retain 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AAAFFE5-5ED1-4B16-8AC5-D8A3EF9C1FB0}"/>
              </a:ext>
            </a:extLst>
          </p:cNvPr>
          <p:cNvSpPr/>
          <p:nvPr/>
        </p:nvSpPr>
        <p:spPr>
          <a:xfrm>
            <a:off x="423918" y="1040090"/>
            <a:ext cx="11494908" cy="320913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 Summary: </a:t>
            </a:r>
            <a:r>
              <a:rPr lang="en-GB" sz="1400" b="1" dirty="0">
                <a:solidFill>
                  <a:prstClr val="white"/>
                </a:solidFill>
                <a:latin typeface="Calibri"/>
              </a:rPr>
              <a:t>W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 will develop a sustainable workforce in sufficient numbers to meet the health and social care needs of our population.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6498594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E6E60497C4680C5AB25B02F4E10" ma:contentTypeVersion="7" ma:contentTypeDescription="Create a new document." ma:contentTypeScope="" ma:versionID="9845bb4e121dd61d033fd908438ce2b7">
  <xsd:schema xmlns:xsd="http://www.w3.org/2001/XMLSchema" xmlns:xs="http://www.w3.org/2001/XMLSchema" xmlns:p="http://schemas.microsoft.com/office/2006/metadata/properties" xmlns:ns3="c9a6731c-53d6-464c-b253-c810b90fd6a8" xmlns:ns4="7eb3d039-33b6-4495-9bc2-698ff4d5488a" targetNamespace="http://schemas.microsoft.com/office/2006/metadata/properties" ma:root="true" ma:fieldsID="abfbacc40cea6511d8d29bcf7f2ace30" ns3:_="" ns4:_="">
    <xsd:import namespace="c9a6731c-53d6-464c-b253-c810b90fd6a8"/>
    <xsd:import namespace="7eb3d039-33b6-4495-9bc2-698ff4d5488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6731c-53d6-464c-b253-c810b90fd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3d039-33b6-4495-9bc2-698ff4d5488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3C46D6-C4AF-4FF7-955F-3CABF70941DD}">
  <ds:schemaRefs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7eb3d039-33b6-4495-9bc2-698ff4d5488a"/>
    <ds:schemaRef ds:uri="c9a6731c-53d6-464c-b253-c810b90fd6a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86835AD-4CF3-4690-BF08-9592624F5E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a6731c-53d6-464c-b253-c810b90fd6a8"/>
    <ds:schemaRef ds:uri="7eb3d039-33b6-4495-9bc2-698ff4d548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2E682F-2448-439B-9B25-BEFA3157A0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8672</TotalTime>
  <Words>471</Words>
  <Application>Microsoft Office PowerPoint</Application>
  <PresentationFormat>Widescreen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3_Custom Design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Thicknesse</dc:creator>
  <cp:lastModifiedBy>Nathan Saunders (Cardiff and Vale UHB - CORPORATE GOVERNANCE)</cp:lastModifiedBy>
  <cp:revision>67</cp:revision>
  <cp:lastPrinted>2022-04-20T07:20:55Z</cp:lastPrinted>
  <dcterms:created xsi:type="dcterms:W3CDTF">2021-02-03T15:35:55Z</dcterms:created>
  <dcterms:modified xsi:type="dcterms:W3CDTF">2022-09-15T15:13:35Z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0x010100FE862E6E60497C4680C5AB25B02F4E10</vt:lpwstr>
  </property>
</Properties>
</file>