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189985518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2451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43D37-8993-448E-979C-C6906B35FE1E}" type="datetimeFigureOut">
              <a:rPr lang="en-US" smtClean="0"/>
              <a:t>9/15/2022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8B2DBB-7DAD-4A73-B1B6-CDA9C86D8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56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37BAB3-DCA3-4D17-BB55-9BDD8E32A24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6205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8795E-07A0-4020-ACF6-8F17CBC376C3}" type="datetime1">
              <a:rPr lang="en-US" smtClean="0"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0"/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sz="1800"/>
          </a:p>
        </p:txBody>
      </p:sp>
      <p:pic>
        <p:nvPicPr>
          <p:cNvPr id="7" name="Picture 6" descr="Skyline.jpg">
            <a:extLst>
              <a:ext uri="{FF2B5EF4-FFF2-40B4-BE49-F238E27FC236}">
                <a16:creationId xmlns:a16="http://schemas.microsoft.com/office/drawing/2014/main" xmlns="" id="{6E35F929-48AA-409B-B41C-A17E0EAB52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76705"/>
            <a:ext cx="12192000" cy="2890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426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40897-0FD9-402C-91C0-9041D4DBA9CD}" type="datetime1">
              <a:rPr lang="en-US" smtClean="0"/>
              <a:t>9/15/2022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9" name="Picture 2" descr="About Us – Cardiff and Vale University health Board">
            <a:extLst>
              <a:ext uri="{FF2B5EF4-FFF2-40B4-BE49-F238E27FC236}">
                <a16:creationId xmlns:a16="http://schemas.microsoft.com/office/drawing/2014/main" xmlns="" id="{6DC8362B-2A99-42F2-9FEA-A1C21A62D05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348" y="132736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2729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06B0F-A044-4357-A00B-AC1BB461812F}" type="datetime1">
              <a:rPr lang="en-US" smtClean="0"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8" name="Picture 2" descr="About Us – Cardiff and Vale University health Board">
            <a:extLst>
              <a:ext uri="{FF2B5EF4-FFF2-40B4-BE49-F238E27FC236}">
                <a16:creationId xmlns:a16="http://schemas.microsoft.com/office/drawing/2014/main" xmlns="" id="{EC5137C8-D47D-4C0F-87A2-D6393BF6602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348" y="132736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31771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AED73-10D8-483C-9464-B49876851C43}" type="datetime1">
              <a:rPr lang="en-US" smtClean="0"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956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0A73-B337-4224-9EFE-89D8D90E2ED0}" type="datetime1">
              <a:rPr lang="en-US" smtClean="0"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311076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0A73-B337-4224-9EFE-89D8D90E2ED0}" type="datetime1">
              <a:rPr lang="en-US" smtClean="0"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3181093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4CA90-09D7-4E65-A492-4F41B4BA4D20}" type="datetime1">
              <a:rPr lang="en-US" smtClean="0"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1"/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b="1"/>
          </a:p>
        </p:txBody>
      </p:sp>
    </p:spTree>
    <p:extLst>
      <p:ext uri="{BB962C8B-B14F-4D97-AF65-F5344CB8AC3E}">
        <p14:creationId xmlns:p14="http://schemas.microsoft.com/office/powerpoint/2010/main" val="2502489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7EE5D-96C1-4B71-BC35-3D92D4391A64}" type="datetime1">
              <a:rPr lang="en-US" smtClean="0"/>
              <a:t>9/15/2022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1"/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354369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D745-8000-4672-97A8-F093E7ACF01E}" type="datetime1">
              <a:rPr lang="en-US" smtClean="0"/>
              <a:t>9/15/2022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994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54428-A54B-4614-B454-68083BD9B7BC}" type="datetime1">
              <a:rPr lang="en-US" smtClean="0"/>
              <a:t>9/15/2022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7" name="Picture 2" descr="About Us – Cardiff and Vale University health Board">
            <a:extLst>
              <a:ext uri="{FF2B5EF4-FFF2-40B4-BE49-F238E27FC236}">
                <a16:creationId xmlns:a16="http://schemas.microsoft.com/office/drawing/2014/main" xmlns="" id="{BBBEAE03-69A8-48C4-AEA1-FE97E56203C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0375" y="92623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0979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CE49B-B89C-49EB-867A-E989BE44CEEA}" type="datetime1">
              <a:rPr lang="en-US" smtClean="0"/>
              <a:t>9/15/2022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6" name="Picture 2" descr="About Us – Cardiff and Vale University health Board">
            <a:extLst>
              <a:ext uri="{FF2B5EF4-FFF2-40B4-BE49-F238E27FC236}">
                <a16:creationId xmlns:a16="http://schemas.microsoft.com/office/drawing/2014/main" xmlns="" id="{5FB7C5A6-E6E2-4921-80C2-E94D125B122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348" y="132736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6939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CB6ED-F7DB-4BE3-9790-53FEBD3F157F}" type="datetime1">
              <a:rPr lang="en-US" smtClean="0"/>
              <a:t>9/15/2022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622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6BC2B-8F0C-4779-A475-16EA215FF783}" type="datetime1">
              <a:rPr lang="en-US" smtClean="0"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9" name="Picture 2" descr="About Us – Cardiff and Vale University health Board">
            <a:extLst>
              <a:ext uri="{FF2B5EF4-FFF2-40B4-BE49-F238E27FC236}">
                <a16:creationId xmlns:a16="http://schemas.microsoft.com/office/drawing/2014/main" xmlns="" id="{2D666A92-4293-4D96-8C85-864854F1A41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0375" y="92623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500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4AAAFFE5-5ED1-4B16-8AC5-D8A3EF9C1FB0}"/>
              </a:ext>
            </a:extLst>
          </p:cNvPr>
          <p:cNvSpPr/>
          <p:nvPr/>
        </p:nvSpPr>
        <p:spPr>
          <a:xfrm>
            <a:off x="423918" y="1149868"/>
            <a:ext cx="11494908" cy="319135"/>
          </a:xfrm>
          <a:prstGeom prst="rect">
            <a:avLst/>
          </a:prstGeom>
          <a:solidFill>
            <a:schemeClr val="accent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Exec Summary: </a:t>
            </a:r>
            <a:r>
              <a:rPr lang="en-GB" sz="1400" b="1" dirty="0">
                <a:solidFill>
                  <a:prstClr val="white"/>
                </a:solidFill>
              </a:rPr>
              <a:t>To have a workforce that feels valued and supported wherever they work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57" name="Table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7490986"/>
              </p:ext>
            </p:extLst>
          </p:nvPr>
        </p:nvGraphicFramePr>
        <p:xfrm>
          <a:off x="0" y="1469005"/>
          <a:ext cx="12192000" cy="56648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2375">
                  <a:extLst>
                    <a:ext uri="{9D8B030D-6E8A-4147-A177-3AD203B41FA5}">
                      <a16:colId xmlns:a16="http://schemas.microsoft.com/office/drawing/2014/main" xmlns="" val="447690721"/>
                    </a:ext>
                  </a:extLst>
                </a:gridCol>
                <a:gridCol w="1965006">
                  <a:extLst>
                    <a:ext uri="{9D8B030D-6E8A-4147-A177-3AD203B41FA5}">
                      <a16:colId xmlns:a16="http://schemas.microsoft.com/office/drawing/2014/main" xmlns="" val="1047243493"/>
                    </a:ext>
                  </a:extLst>
                </a:gridCol>
                <a:gridCol w="1307192">
                  <a:extLst>
                    <a:ext uri="{9D8B030D-6E8A-4147-A177-3AD203B41FA5}">
                      <a16:colId xmlns:a16="http://schemas.microsoft.com/office/drawing/2014/main" xmlns="" val="1082847075"/>
                    </a:ext>
                  </a:extLst>
                </a:gridCol>
                <a:gridCol w="505699">
                  <a:extLst>
                    <a:ext uri="{9D8B030D-6E8A-4147-A177-3AD203B41FA5}">
                      <a16:colId xmlns:a16="http://schemas.microsoft.com/office/drawing/2014/main" xmlns="" val="1860810412"/>
                    </a:ext>
                  </a:extLst>
                </a:gridCol>
                <a:gridCol w="2707464">
                  <a:extLst>
                    <a:ext uri="{9D8B030D-6E8A-4147-A177-3AD203B41FA5}">
                      <a16:colId xmlns:a16="http://schemas.microsoft.com/office/drawing/2014/main" xmlns="" val="4097612955"/>
                    </a:ext>
                  </a:extLst>
                </a:gridCol>
                <a:gridCol w="760242">
                  <a:extLst>
                    <a:ext uri="{9D8B030D-6E8A-4147-A177-3AD203B41FA5}">
                      <a16:colId xmlns:a16="http://schemas.microsoft.com/office/drawing/2014/main" xmlns="" val="4080498377"/>
                    </a:ext>
                  </a:extLst>
                </a:gridCol>
                <a:gridCol w="428881">
                  <a:extLst>
                    <a:ext uri="{9D8B030D-6E8A-4147-A177-3AD203B41FA5}">
                      <a16:colId xmlns:a16="http://schemas.microsoft.com/office/drawing/2014/main" xmlns="" val="2052278482"/>
                    </a:ext>
                  </a:extLst>
                </a:gridCol>
                <a:gridCol w="3255141">
                  <a:extLst>
                    <a:ext uri="{9D8B030D-6E8A-4147-A177-3AD203B41FA5}">
                      <a16:colId xmlns:a16="http://schemas.microsoft.com/office/drawing/2014/main" xmlns="" val="1837010367"/>
                    </a:ext>
                  </a:extLst>
                </a:gridCol>
              </a:tblGrid>
              <a:tr h="237167">
                <a:tc gridSpan="8"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Overall Programme Report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00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1328218"/>
                  </a:ext>
                </a:extLst>
              </a:tr>
              <a:tr h="385397"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Theme Lead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 Rebecca Corbin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Project Status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On track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Next Major Milestone: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000" b="1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Distribution of engagement tool and burnout/ stress survey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35677797"/>
                  </a:ext>
                </a:extLst>
              </a:tr>
              <a:tr h="266813">
                <a:tc gridSpan="6">
                  <a:txBody>
                    <a:bodyPr/>
                    <a:lstStyle/>
                    <a:p>
                      <a:pPr algn="l"/>
                      <a:r>
                        <a:rPr lang="en-GB" sz="11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Progress to Date (covering period 01.11.21-30.04.22):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200" b="1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r>
                        <a:rPr lang="en-GB" sz="1200" b="1" baseline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Next Step Priorities:</a:t>
                      </a:r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0955774"/>
                  </a:ext>
                </a:extLst>
              </a:tr>
              <a:tr h="3053531">
                <a:tc gridSpan="6">
                  <a:txBody>
                    <a:bodyPr/>
                    <a:lstStyle/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Values and engagement sessions have been incorporated into the 2 x management programmes – 2 cohorts of each running each year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First steps to management – 13 completed/ 14 booked onto the next cohort – communication skills/ channels is also included in this programme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Essential Management Skills – 17 completed/ 20 booked onto the next cohort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Values based recruitment (VBR) and appraisal (VBA) training has taken place to promote the values based processes to staff – during this period 102 staff attended VBA and 17 attended VBR training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To improve the wellbeing of our staff – there have been 30 staff room refurbishments agreed.  13 Hydration stations have been procured and </a:t>
                      </a:r>
                      <a:r>
                        <a:rPr lang="en-GB" sz="1000" dirty="0" err="1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schwartz</a:t>
                      </a: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 rounds are being planned in 3 pilot areas.  The aroma voucher has allowed 8k staff to have an appreciation break.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A coaching network has been established within the UHB, with 38 coaches in development – progressing in either the ILM level 5 or 7 coaching and mentoring qualification (4 @ level 7/ 34 @ level 5).  39 </a:t>
                      </a:r>
                      <a:r>
                        <a:rPr lang="en-GB" sz="1000" dirty="0" err="1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coachees</a:t>
                      </a: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 have been assigned a coach and the relationships have commenced.  To support the process and relationship management, a coaching platform has been procured with </a:t>
                      </a:r>
                      <a:r>
                        <a:rPr lang="en-GB" sz="1000" dirty="0" err="1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PushFar</a:t>
                      </a: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;  this will also allow the coach to receive regular feedback from the </a:t>
                      </a:r>
                      <a:r>
                        <a:rPr lang="en-GB" sz="1000" dirty="0" err="1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coachee</a:t>
                      </a: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.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An engagement tool ‘Winning Temp’ has been procured as a pilot for 3 months with Nursing &amp; Midwifery staff.  This tool will allow weekly temperature checks.  Engagement has commenced with the Executive Director of Nursing and Deputies and also the Directors of Nursing.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2 workshops were recently held to discuss the results of the Medical Engagement Survey – these were led by the Assistant Director of OD &amp; People and Executive Medical Director.  Following this, a burnout/ stress survey has been commissioned and will be distributed to the Medical Staff to include Junior Doctors. 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Staff Recognition Awards originally planned for 8</a:t>
                      </a:r>
                      <a:r>
                        <a:rPr lang="en-GB" sz="1000" baseline="30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th</a:t>
                      </a: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 April, however now postponed until 14</a:t>
                      </a:r>
                      <a:r>
                        <a:rPr lang="en-GB" sz="1000" baseline="30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th</a:t>
                      </a: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 July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n-GB" sz="120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Next 2 cohorts of the management programmes to commence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Implement Schwartz rounds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Implement coaching platform and continue to set up coaching relationships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Implement Winning temp engagement tool with nursing and HCSW staff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Implement DXC Burnout/ stress survey with medical staff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Organise the Staff Recognition Awards for the 14</a:t>
                      </a:r>
                      <a:r>
                        <a:rPr lang="en-GB" sz="1000" baseline="30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th</a:t>
                      </a: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 July 2022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90770727"/>
                  </a:ext>
                </a:extLst>
              </a:tr>
              <a:tr h="444689">
                <a:tc gridSpan="3">
                  <a:txBody>
                    <a:bodyPr/>
                    <a:lstStyle/>
                    <a:p>
                      <a:pPr algn="l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Major Programme Risk: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r>
                        <a:rPr lang="en-GB" sz="1200" b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Mitigating Action:</a:t>
                      </a:r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en-GB" sz="1200" b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Mitigating Action: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Decision / Intervention required from Execs: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31287617"/>
                  </a:ext>
                </a:extLst>
              </a:tr>
              <a:tr h="1001397">
                <a:tc gridSpan="3"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There is a risk that staff sickness will increase and staff wellbeing will decrease.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There is risk of tension and conflict increasing amongst staff due to burnout from </a:t>
                      </a:r>
                      <a:r>
                        <a:rPr lang="en-GB" sz="1000" b="0" kern="1200" dirty="0" err="1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covid</a:t>
                      </a:r>
                      <a:endParaRPr lang="en-GB" sz="1000" b="0" kern="1200" dirty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Positioning and </a:t>
                      </a:r>
                      <a:r>
                        <a:rPr lang="en-GB" sz="1000" b="0" kern="120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evaluation of range of </a:t>
                      </a:r>
                      <a:r>
                        <a:rPr lang="en-GB" sz="1000" b="0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initiatives.</a:t>
                      </a:r>
                      <a:endParaRPr lang="en-GB" sz="1000" b="0" dirty="0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dirty="0">
                          <a:solidFill>
                            <a:srgbClr val="4C4D4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Working with the Comms Team and Clinical Boards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dirty="0">
                          <a:solidFill>
                            <a:srgbClr val="4C4D4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Advice and guidance from the Wellbeing Strategy group.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171450" lvl="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i="0" u="none" strike="noStrike" noProof="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None at present other than to note the risks and to take into consideration capacity to deliver and staffs time to attend training/ interventions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GB" sz="1000" b="0" i="0" u="none" strike="noStrike" noProof="0" dirty="0">
                          <a:solidFill>
                            <a:srgbClr val="4C4D4F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None at present other than to note the risks and to take into consideration capacity to deliver and staffs time to attend training/ interventions</a:t>
                      </a:r>
                      <a:endParaRPr lang="en-US" b="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3005138"/>
                  </a:ext>
                </a:extLst>
              </a:tr>
            </a:tbl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EE877213-71BD-4EE3-8C86-24B263326698}"/>
              </a:ext>
            </a:extLst>
          </p:cNvPr>
          <p:cNvGrpSpPr/>
          <p:nvPr/>
        </p:nvGrpSpPr>
        <p:grpSpPr>
          <a:xfrm>
            <a:off x="8422602" y="5173551"/>
            <a:ext cx="3360481" cy="215444"/>
            <a:chOff x="7976561" y="6467850"/>
            <a:chExt cx="3360481" cy="215444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xmlns="" id="{1C12FE98-964F-463B-A6ED-81B7A24E0A84}"/>
                </a:ext>
              </a:extLst>
            </p:cNvPr>
            <p:cNvSpPr/>
            <p:nvPr/>
          </p:nvSpPr>
          <p:spPr>
            <a:xfrm>
              <a:off x="8772227" y="6521572"/>
              <a:ext cx="108000" cy="108000"/>
            </a:xfrm>
            <a:prstGeom prst="ellipse">
              <a:avLst/>
            </a:prstGeom>
            <a:solidFill>
              <a:srgbClr val="B0D239"/>
            </a:solidFill>
            <a:ln>
              <a:solidFill>
                <a:srgbClr val="B0D2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xmlns="" id="{8480A015-4F90-49F8-BE68-5D419352EF00}"/>
                </a:ext>
              </a:extLst>
            </p:cNvPr>
            <p:cNvSpPr/>
            <p:nvPr/>
          </p:nvSpPr>
          <p:spPr>
            <a:xfrm>
              <a:off x="9422027" y="6521572"/>
              <a:ext cx="108000" cy="108000"/>
            </a:xfrm>
            <a:prstGeom prst="ellipse">
              <a:avLst/>
            </a:prstGeom>
            <a:solidFill>
              <a:srgbClr val="E6B222"/>
            </a:solidFill>
            <a:ln>
              <a:solidFill>
                <a:srgbClr val="E6B22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7A0F77FE-510E-4155-B8AF-C1D180D75F0E}"/>
                </a:ext>
              </a:extLst>
            </p:cNvPr>
            <p:cNvSpPr txBox="1"/>
            <p:nvPr/>
          </p:nvSpPr>
          <p:spPr>
            <a:xfrm>
              <a:off x="8871031" y="6467850"/>
              <a:ext cx="61190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On Track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1795A96D-F016-4DF8-8077-58E700A60D03}"/>
                </a:ext>
              </a:extLst>
            </p:cNvPr>
            <p:cNvSpPr txBox="1"/>
            <p:nvPr/>
          </p:nvSpPr>
          <p:spPr>
            <a:xfrm>
              <a:off x="8075366" y="6467850"/>
              <a:ext cx="77418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Not started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17F964E8-789C-451A-955D-8BAC72E64905}"/>
                </a:ext>
              </a:extLst>
            </p:cNvPr>
            <p:cNvSpPr txBox="1"/>
            <p:nvPr/>
          </p:nvSpPr>
          <p:spPr>
            <a:xfrm>
              <a:off x="9530027" y="6467850"/>
              <a:ext cx="5232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At Risk</a:t>
              </a: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xmlns="" id="{7E6932DC-CDB4-4B16-9BE7-CFF0EDB3103F}"/>
                </a:ext>
              </a:extLst>
            </p:cNvPr>
            <p:cNvSpPr/>
            <p:nvPr/>
          </p:nvSpPr>
          <p:spPr>
            <a:xfrm>
              <a:off x="10018427" y="6521572"/>
              <a:ext cx="108000" cy="108000"/>
            </a:xfrm>
            <a:prstGeom prst="ellipse">
              <a:avLst/>
            </a:prstGeom>
            <a:solidFill>
              <a:srgbClr val="E9552D"/>
            </a:solidFill>
            <a:ln>
              <a:solidFill>
                <a:srgbClr val="E955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E8807A55-B5D6-4AF6-941F-2112DBF3E302}"/>
                </a:ext>
              </a:extLst>
            </p:cNvPr>
            <p:cNvSpPr txBox="1"/>
            <p:nvPr/>
          </p:nvSpPr>
          <p:spPr>
            <a:xfrm>
              <a:off x="10109688" y="6467850"/>
              <a:ext cx="63339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Off Track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xmlns="" id="{F5630756-09D3-4559-B422-035791216BAD}"/>
                </a:ext>
              </a:extLst>
            </p:cNvPr>
            <p:cNvSpPr/>
            <p:nvPr/>
          </p:nvSpPr>
          <p:spPr>
            <a:xfrm>
              <a:off x="10629784" y="6521572"/>
              <a:ext cx="108000" cy="108000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A15C7825-A408-4F2E-ACF8-84710AB2A23C}"/>
                </a:ext>
              </a:extLst>
            </p:cNvPr>
            <p:cNvSpPr txBox="1"/>
            <p:nvPr/>
          </p:nvSpPr>
          <p:spPr>
            <a:xfrm>
              <a:off x="10737054" y="6467850"/>
              <a:ext cx="59998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Complete</a:t>
              </a: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xmlns="" id="{FD2E77AC-3C14-47A1-8579-DB52D418A82F}"/>
                </a:ext>
              </a:extLst>
            </p:cNvPr>
            <p:cNvSpPr/>
            <p:nvPr/>
          </p:nvSpPr>
          <p:spPr>
            <a:xfrm>
              <a:off x="7976561" y="6521572"/>
              <a:ext cx="108000" cy="108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E26C6169-794D-4D4B-8F7A-2C1538C94839}"/>
              </a:ext>
            </a:extLst>
          </p:cNvPr>
          <p:cNvSpPr txBox="1"/>
          <p:nvPr/>
        </p:nvSpPr>
        <p:spPr>
          <a:xfrm>
            <a:off x="114300" y="752150"/>
            <a:ext cx="46014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Date 9</a:t>
            </a:r>
            <a:r>
              <a:rPr kumimoji="0" lang="en-GB" sz="1100" b="0" i="0" u="none" strike="noStrike" kern="1200" cap="none" spc="0" normalizeH="0" baseline="3000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th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May 2022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DDF4C255-35AC-4EC1-8D1F-D552F204F480}"/>
              </a:ext>
            </a:extLst>
          </p:cNvPr>
          <p:cNvSpPr/>
          <p:nvPr/>
        </p:nvSpPr>
        <p:spPr>
          <a:xfrm>
            <a:off x="-1" y="0"/>
            <a:ext cx="5287347" cy="236169"/>
          </a:xfrm>
          <a:prstGeom prst="rect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>
                <a:solidFill>
                  <a:prstClr val="white"/>
                </a:solidFill>
                <a:latin typeface="Calibri"/>
              </a:rPr>
              <a:t>People &amp; Culture Plan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01BD1AF0-C742-41F8-B5D7-1FBD956A930B}"/>
              </a:ext>
            </a:extLst>
          </p:cNvPr>
          <p:cNvSpPr/>
          <p:nvPr/>
        </p:nvSpPr>
        <p:spPr>
          <a:xfrm>
            <a:off x="114299" y="296907"/>
            <a:ext cx="10411395" cy="753546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i="1" dirty="0">
                <a:solidFill>
                  <a:prstClr val="black"/>
                </a:solidFill>
                <a:latin typeface="Calibri"/>
                <a:cs typeface="Calibri"/>
              </a:rPr>
              <a:t>Flash Report: Theme 2 – Engaged, Motivated and Healthy Workforce</a:t>
            </a:r>
            <a:endParaRPr kumimoji="0" lang="en-US" sz="24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E2EB5C02-9F15-4A05-940B-D51B4C6BC802}"/>
              </a:ext>
            </a:extLst>
          </p:cNvPr>
          <p:cNvSpPr/>
          <p:nvPr/>
        </p:nvSpPr>
        <p:spPr>
          <a:xfrm>
            <a:off x="4598053" y="1751873"/>
            <a:ext cx="406266" cy="344749"/>
          </a:xfrm>
          <a:prstGeom prst="ellipse">
            <a:avLst/>
          </a:prstGeom>
          <a:solidFill>
            <a:srgbClr val="B0D239"/>
          </a:solidFill>
          <a:ln>
            <a:solidFill>
              <a:srgbClr val="B0D2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6498594"/>
      </p:ext>
    </p:extLst>
  </p:cSld>
  <p:clrMapOvr>
    <a:masterClrMapping/>
  </p:clrMapOvr>
</p:sld>
</file>

<file path=ppt/theme/theme1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980FF5777A1540AC593777BAB8E5E2" ma:contentTypeVersion="14" ma:contentTypeDescription="Create a new document." ma:contentTypeScope="" ma:versionID="83d934a1cec0724f55ee8db76aae68d5">
  <xsd:schema xmlns:xsd="http://www.w3.org/2001/XMLSchema" xmlns:xs="http://www.w3.org/2001/XMLSchema" xmlns:p="http://schemas.microsoft.com/office/2006/metadata/properties" xmlns:ns1="http://schemas.microsoft.com/sharepoint/v3" xmlns:ns2="aac78f17-1b2c-4e31-880f-b70a9c919f7e" xmlns:ns3="195b3f2f-8de5-441f-a022-94ad4c752567" targetNamespace="http://schemas.microsoft.com/office/2006/metadata/properties" ma:root="true" ma:fieldsID="a09d59a8711bc1373fd5f461d3b5e579" ns1:_="" ns2:_="" ns3:_="">
    <xsd:import namespace="http://schemas.microsoft.com/sharepoint/v3"/>
    <xsd:import namespace="aac78f17-1b2c-4e31-880f-b70a9c919f7e"/>
    <xsd:import namespace="195b3f2f-8de5-441f-a022-94ad4c75256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c78f17-1b2c-4e31-880f-b70a9c919f7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5b3f2f-8de5-441f-a022-94ad4c75256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16D3F533-80BB-4F8F-8BD3-A9F9DF6161E6}">
  <ds:schemaRefs>
    <ds:schemaRef ds:uri="195b3f2f-8de5-441f-a022-94ad4c752567"/>
    <ds:schemaRef ds:uri="aac78f17-1b2c-4e31-880f-b70a9c919f7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1A2E682F-2448-439B-9B25-BEFA3157A09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53C46D6-C4AF-4FF7-955F-3CABF70941DD}">
  <ds:schemaRefs>
    <ds:schemaRef ds:uri="http://www.w3.org/XML/1998/namespace"/>
    <ds:schemaRef ds:uri="http://schemas.microsoft.com/office/2006/documentManagement/types"/>
    <ds:schemaRef ds:uri="195b3f2f-8de5-441f-a022-94ad4c752567"/>
    <ds:schemaRef ds:uri="http://schemas.microsoft.com/office/2006/metadata/properties"/>
    <ds:schemaRef ds:uri="http://purl.org/dc/terms/"/>
    <ds:schemaRef ds:uri="aac78f17-1b2c-4e31-880f-b70a9c919f7e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purl.org/dc/dcmitype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9049</TotalTime>
  <Words>572</Words>
  <Application>Microsoft Office PowerPoint</Application>
  <PresentationFormat>Widescreen</PresentationFormat>
  <Paragraphs>43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3_Custom Design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Ralph Thicknesse</dc:creator>
  <cp:lastModifiedBy>Nathan Saunders (Cardiff and Vale UHB - CORPORATE GOVERNANCE)</cp:lastModifiedBy>
  <cp:revision>51</cp:revision>
  <dcterms:created xsi:type="dcterms:W3CDTF">2021-02-03T15:35:55Z</dcterms:created>
  <dcterms:modified xsi:type="dcterms:W3CDTF">2022-09-15T15:11:16Z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0x01010015980FF5777A1540AC593777BAB8E5E2</vt:lpwstr>
  </property>
</Properties>
</file>