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4"/>
  </p:sldMasterIdLst>
  <p:notesMasterIdLst>
    <p:notesMasterId r:id="rId16"/>
  </p:notesMasterIdLst>
  <p:sldIdLst>
    <p:sldId id="2561" r:id="rId5"/>
    <p:sldId id="2563" r:id="rId6"/>
    <p:sldId id="2564" r:id="rId7"/>
    <p:sldId id="2565" r:id="rId8"/>
    <p:sldId id="2568" r:id="rId9"/>
    <p:sldId id="2571" r:id="rId10"/>
    <p:sldId id="2570" r:id="rId11"/>
    <p:sldId id="2569" r:id="rId12"/>
    <p:sldId id="2572" r:id="rId13"/>
    <p:sldId id="2567" r:id="rId14"/>
    <p:sldId id="25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Quality &amp; Safety Governance – Internal Audit Summary" id="{F3CC56FD-738A-4F01-908C-7E80CFFF312C}">
          <p14:sldIdLst>
            <p14:sldId id="2561"/>
          </p14:sldIdLst>
        </p14:section>
        <p14:section name="Audit Summary" id="{F4EFC4C4-8781-4678-8E63-BB117A37EA30}">
          <p14:sldIdLst>
            <p14:sldId id="2563"/>
            <p14:sldId id="2564"/>
            <p14:sldId id="2565"/>
            <p14:sldId id="2568"/>
            <p14:sldId id="2571"/>
            <p14:sldId id="2570"/>
            <p14:sldId id="2569"/>
            <p14:sldId id="2572"/>
            <p14:sldId id="2567"/>
            <p14:sldId id="257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079BC2-B37A-35D2-6856-8A898C30EEB4}" name="Warren Alexander (NWSSP - Audit and Assurance Services)" initials="WS" userId="S::warren.alexander@wales.nhs.uk::09564aed-245e-4ef1-b242-ad8734c2979a" providerId="AD"/>
  <p188:author id="{8D6D19DE-096E-E57C-71AD-FD7A347003EF}" name="Ian Virgil  (NWSSP - Audit and Assurance Services)" initials="IV" userId="S::Ian.Virgil@wales.nhs.uk::34c422ac-fb10-4b60-86e8-73299b2fe22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Virgil  (NWSSP - Audit and Assurance Services)" userId="34c422ac-fb10-4b60-86e8-73299b2fe22e" providerId="ADAL" clId="{D8F9BFDA-BA63-4D69-957B-1291E0E744EF}"/>
    <pc:docChg chg="undo custSel modSld modMainMaster">
      <pc:chgData name="Ian Virgil  (NWSSP - Audit and Assurance Services)" userId="34c422ac-fb10-4b60-86e8-73299b2fe22e" providerId="ADAL" clId="{D8F9BFDA-BA63-4D69-957B-1291E0E744EF}" dt="2025-10-17T09:25:37.307" v="1245" actId="14100"/>
      <pc:docMkLst>
        <pc:docMk/>
      </pc:docMkLst>
      <pc:sldChg chg="modSp mod">
        <pc:chgData name="Ian Virgil  (NWSSP - Audit and Assurance Services)" userId="34c422ac-fb10-4b60-86e8-73299b2fe22e" providerId="ADAL" clId="{D8F9BFDA-BA63-4D69-957B-1291E0E744EF}" dt="2025-10-17T09:07:51.255" v="844" actId="255"/>
        <pc:sldMkLst>
          <pc:docMk/>
          <pc:sldMk cId="90801138" sldId="2563"/>
        </pc:sldMkLst>
        <pc:spChg chg="mod">
          <ac:chgData name="Ian Virgil  (NWSSP - Audit and Assurance Services)" userId="34c422ac-fb10-4b60-86e8-73299b2fe22e" providerId="ADAL" clId="{D8F9BFDA-BA63-4D69-957B-1291E0E744EF}" dt="2025-10-17T09:07:51.255" v="844" actId="255"/>
          <ac:spMkLst>
            <pc:docMk/>
            <pc:sldMk cId="90801138" sldId="2563"/>
            <ac:spMk id="4" creationId="{CC5DB282-1BC8-1CF5-BD07-381EB64194E0}"/>
          </ac:spMkLst>
        </pc:spChg>
        <pc:picChg chg="mod">
          <ac:chgData name="Ian Virgil  (NWSSP - Audit and Assurance Services)" userId="34c422ac-fb10-4b60-86e8-73299b2fe22e" providerId="ADAL" clId="{D8F9BFDA-BA63-4D69-957B-1291E0E744EF}" dt="2025-10-17T08:51:31.289" v="696"/>
          <ac:picMkLst>
            <pc:docMk/>
            <pc:sldMk cId="90801138" sldId="2563"/>
            <ac:picMk id="5" creationId="{229B2CCE-D45B-4777-909C-B5B7D0F3C64B}"/>
          </ac:picMkLst>
        </pc:picChg>
      </pc:sldChg>
      <pc:sldChg chg="modSp mod">
        <pc:chgData name="Ian Virgil  (NWSSP - Audit and Assurance Services)" userId="34c422ac-fb10-4b60-86e8-73299b2fe22e" providerId="ADAL" clId="{D8F9BFDA-BA63-4D69-957B-1291E0E744EF}" dt="2025-10-17T09:25:21.013" v="1243" actId="6549"/>
        <pc:sldMkLst>
          <pc:docMk/>
          <pc:sldMk cId="1928058986" sldId="2564"/>
        </pc:sldMkLst>
        <pc:spChg chg="mod">
          <ac:chgData name="Ian Virgil  (NWSSP - Audit and Assurance Services)" userId="34c422ac-fb10-4b60-86e8-73299b2fe22e" providerId="ADAL" clId="{D8F9BFDA-BA63-4D69-957B-1291E0E744EF}" dt="2025-10-17T09:25:21.013" v="1243" actId="6549"/>
          <ac:spMkLst>
            <pc:docMk/>
            <pc:sldMk cId="1928058986" sldId="2564"/>
            <ac:spMk id="4" creationId="{B208A090-E67D-82A4-5DCD-DAD3D5F59131}"/>
          </ac:spMkLst>
        </pc:spChg>
      </pc:sldChg>
      <pc:sldChg chg="modSp mod">
        <pc:chgData name="Ian Virgil  (NWSSP - Audit and Assurance Services)" userId="34c422ac-fb10-4b60-86e8-73299b2fe22e" providerId="ADAL" clId="{D8F9BFDA-BA63-4D69-957B-1291E0E744EF}" dt="2025-10-17T09:24:54.123" v="1242" actId="20577"/>
        <pc:sldMkLst>
          <pc:docMk/>
          <pc:sldMk cId="2311902204" sldId="2565"/>
        </pc:sldMkLst>
        <pc:spChg chg="mod">
          <ac:chgData name="Ian Virgil  (NWSSP - Audit and Assurance Services)" userId="34c422ac-fb10-4b60-86e8-73299b2fe22e" providerId="ADAL" clId="{D8F9BFDA-BA63-4D69-957B-1291E0E744EF}" dt="2025-10-17T09:24:54.123" v="1242" actId="20577"/>
          <ac:spMkLst>
            <pc:docMk/>
            <pc:sldMk cId="2311902204" sldId="2565"/>
            <ac:spMk id="4" creationId="{18B0F6A1-4C61-B4A1-794D-9E20A2E10F7B}"/>
          </ac:spMkLst>
        </pc:spChg>
        <pc:picChg chg="mod">
          <ac:chgData name="Ian Virgil  (NWSSP - Audit and Assurance Services)" userId="34c422ac-fb10-4b60-86e8-73299b2fe22e" providerId="ADAL" clId="{D8F9BFDA-BA63-4D69-957B-1291E0E744EF}" dt="2025-10-17T08:51:31.289" v="696"/>
          <ac:picMkLst>
            <pc:docMk/>
            <pc:sldMk cId="2311902204" sldId="2565"/>
            <ac:picMk id="5" creationId="{CC6F38BB-305A-414E-858D-D299C748F321}"/>
          </ac:picMkLst>
        </pc:picChg>
      </pc:sldChg>
      <pc:sldChg chg="modSp mod">
        <pc:chgData name="Ian Virgil  (NWSSP - Audit and Assurance Services)" userId="34c422ac-fb10-4b60-86e8-73299b2fe22e" providerId="ADAL" clId="{D8F9BFDA-BA63-4D69-957B-1291E0E744EF}" dt="2025-10-17T09:01:33.636" v="820" actId="20577"/>
        <pc:sldMkLst>
          <pc:docMk/>
          <pc:sldMk cId="1153413875" sldId="2567"/>
        </pc:sldMkLst>
        <pc:spChg chg="mod">
          <ac:chgData name="Ian Virgil  (NWSSP - Audit and Assurance Services)" userId="34c422ac-fb10-4b60-86e8-73299b2fe22e" providerId="ADAL" clId="{D8F9BFDA-BA63-4D69-957B-1291E0E744EF}" dt="2025-10-17T08:51:31.515" v="711" actId="27636"/>
          <ac:spMkLst>
            <pc:docMk/>
            <pc:sldMk cId="1153413875" sldId="2567"/>
            <ac:spMk id="2" creationId="{1DB4459C-6645-3F2B-0409-01A4451B2D77}"/>
          </ac:spMkLst>
        </pc:spChg>
        <pc:spChg chg="mod">
          <ac:chgData name="Ian Virgil  (NWSSP - Audit and Assurance Services)" userId="34c422ac-fb10-4b60-86e8-73299b2fe22e" providerId="ADAL" clId="{D8F9BFDA-BA63-4D69-957B-1291E0E744EF}" dt="2025-10-17T09:01:33.636" v="820" actId="20577"/>
          <ac:spMkLst>
            <pc:docMk/>
            <pc:sldMk cId="1153413875" sldId="2567"/>
            <ac:spMk id="4" creationId="{A90676A2-4B2A-F032-1806-91C3D1AFD3E8}"/>
          </ac:spMkLst>
        </pc:spChg>
        <pc:picChg chg="mod">
          <ac:chgData name="Ian Virgil  (NWSSP - Audit and Assurance Services)" userId="34c422ac-fb10-4b60-86e8-73299b2fe22e" providerId="ADAL" clId="{D8F9BFDA-BA63-4D69-957B-1291E0E744EF}" dt="2025-10-17T08:51:31.289" v="696"/>
          <ac:picMkLst>
            <pc:docMk/>
            <pc:sldMk cId="1153413875" sldId="2567"/>
            <ac:picMk id="8" creationId="{568BC712-A24B-645C-5DC1-22FA5D03AF2B}"/>
          </ac:picMkLst>
        </pc:picChg>
      </pc:sldChg>
      <pc:sldChg chg="modSp mod modCm">
        <pc:chgData name="Ian Virgil  (NWSSP - Audit and Assurance Services)" userId="34c422ac-fb10-4b60-86e8-73299b2fe22e" providerId="ADAL" clId="{D8F9BFDA-BA63-4D69-957B-1291E0E744EF}" dt="2025-10-17T09:06:21.714" v="831" actId="2711"/>
        <pc:sldMkLst>
          <pc:docMk/>
          <pc:sldMk cId="2297836648" sldId="2568"/>
        </pc:sldMkLst>
        <pc:spChg chg="mod">
          <ac:chgData name="Ian Virgil  (NWSSP - Audit and Assurance Services)" userId="34c422ac-fb10-4b60-86e8-73299b2fe22e" providerId="ADAL" clId="{D8F9BFDA-BA63-4D69-957B-1291E0E744EF}" dt="2025-10-17T08:51:31.457" v="702" actId="27636"/>
          <ac:spMkLst>
            <pc:docMk/>
            <pc:sldMk cId="2297836648" sldId="2568"/>
            <ac:spMk id="2" creationId="{EF1BA67B-EC59-24A8-760F-73B03472F69D}"/>
          </ac:spMkLst>
        </pc:spChg>
        <pc:spChg chg="mod">
          <ac:chgData name="Ian Virgil  (NWSSP - Audit and Assurance Services)" userId="34c422ac-fb10-4b60-86e8-73299b2fe22e" providerId="ADAL" clId="{D8F9BFDA-BA63-4D69-957B-1291E0E744EF}" dt="2025-10-17T09:06:21.714" v="831" actId="2711"/>
          <ac:spMkLst>
            <pc:docMk/>
            <pc:sldMk cId="2297836648" sldId="2568"/>
            <ac:spMk id="4" creationId="{3C1BBF75-5792-05B2-6635-98776ADC267C}"/>
          </ac:spMkLst>
        </pc:spChg>
        <pc:picChg chg="mod">
          <ac:chgData name="Ian Virgil  (NWSSP - Audit and Assurance Services)" userId="34c422ac-fb10-4b60-86e8-73299b2fe22e" providerId="ADAL" clId="{D8F9BFDA-BA63-4D69-957B-1291E0E744EF}" dt="2025-10-17T08:51:31.289" v="696"/>
          <ac:picMkLst>
            <pc:docMk/>
            <pc:sldMk cId="2297836648" sldId="2568"/>
            <ac:picMk id="10" creationId="{E00FFD4D-F28E-99B7-CA11-117B7556D832}"/>
          </ac:picMkLst>
        </pc:picChg>
        <pc:extLst>
          <p:ext xmlns:p="http://schemas.openxmlformats.org/presentationml/2006/main" uri="{D6D511B9-2390-475A-947B-AFAB55BFBCF1}">
            <pc226:cmChg xmlns:pc226="http://schemas.microsoft.com/office/powerpoint/2022/06/main/command" chg="mod">
              <pc226:chgData name="Ian Virgil  (NWSSP - Audit and Assurance Services)" userId="34c422ac-fb10-4b60-86e8-73299b2fe22e" providerId="ADAL" clId="{D8F9BFDA-BA63-4D69-957B-1291E0E744EF}" dt="2025-10-17T07:14:15.616" v="228" actId="6549"/>
              <pc2:cmMkLst xmlns:pc2="http://schemas.microsoft.com/office/powerpoint/2019/9/main/command">
                <pc:docMk/>
                <pc:sldMk cId="2297836648" sldId="2568"/>
                <pc2:cmMk id="{1E80FCC0-9FAC-46DC-A871-FDCD0966698E}"/>
              </pc2:cmMkLst>
            </pc226:cmChg>
          </p:ext>
        </pc:extLst>
      </pc:sldChg>
      <pc:sldChg chg="modSp mod modCm">
        <pc:chgData name="Ian Virgil  (NWSSP - Audit and Assurance Services)" userId="34c422ac-fb10-4b60-86e8-73299b2fe22e" providerId="ADAL" clId="{D8F9BFDA-BA63-4D69-957B-1291E0E744EF}" dt="2025-10-17T09:23:36.914" v="1193" actId="255"/>
        <pc:sldMkLst>
          <pc:docMk/>
          <pc:sldMk cId="4246282097" sldId="2569"/>
        </pc:sldMkLst>
        <pc:spChg chg="mod">
          <ac:chgData name="Ian Virgil  (NWSSP - Audit and Assurance Services)" userId="34c422ac-fb10-4b60-86e8-73299b2fe22e" providerId="ADAL" clId="{D8F9BFDA-BA63-4D69-957B-1291E0E744EF}" dt="2025-10-17T08:51:31.505" v="709" actId="27636"/>
          <ac:spMkLst>
            <pc:docMk/>
            <pc:sldMk cId="4246282097" sldId="2569"/>
            <ac:spMk id="2" creationId="{5A26740C-B2D6-85BD-359F-BD3580BD516D}"/>
          </ac:spMkLst>
        </pc:spChg>
        <pc:spChg chg="mod">
          <ac:chgData name="Ian Virgil  (NWSSP - Audit and Assurance Services)" userId="34c422ac-fb10-4b60-86e8-73299b2fe22e" providerId="ADAL" clId="{D8F9BFDA-BA63-4D69-957B-1291E0E744EF}" dt="2025-10-17T09:23:36.914" v="1193" actId="255"/>
          <ac:spMkLst>
            <pc:docMk/>
            <pc:sldMk cId="4246282097" sldId="2569"/>
            <ac:spMk id="4" creationId="{4B1C2390-0DCC-2FD9-E18C-41EFC9AC5BA4}"/>
          </ac:spMkLst>
        </pc:spChg>
        <pc:picChg chg="mod">
          <ac:chgData name="Ian Virgil  (NWSSP - Audit and Assurance Services)" userId="34c422ac-fb10-4b60-86e8-73299b2fe22e" providerId="ADAL" clId="{D8F9BFDA-BA63-4D69-957B-1291E0E744EF}" dt="2025-10-17T08:51:31.289" v="696"/>
          <ac:picMkLst>
            <pc:docMk/>
            <pc:sldMk cId="4246282097" sldId="2569"/>
            <ac:picMk id="7" creationId="{C6733A2B-F06E-A1F1-66C8-20E76A209677}"/>
          </ac:picMkLst>
        </pc:picChg>
        <pc:extLst>
          <p:ext xmlns:p="http://schemas.openxmlformats.org/presentationml/2006/main" uri="{D6D511B9-2390-475A-947B-AFAB55BFBCF1}">
            <pc226:cmChg xmlns:pc226="http://schemas.microsoft.com/office/powerpoint/2022/06/main/command" chg="mod">
              <pc226:chgData name="Ian Virgil  (NWSSP - Audit and Assurance Services)" userId="34c422ac-fb10-4b60-86e8-73299b2fe22e" providerId="ADAL" clId="{D8F9BFDA-BA63-4D69-957B-1291E0E744EF}" dt="2025-10-17T09:21:20.933" v="1189" actId="20577"/>
              <pc2:cmMkLst xmlns:pc2="http://schemas.microsoft.com/office/powerpoint/2019/9/main/command">
                <pc:docMk/>
                <pc:sldMk cId="4246282097" sldId="2569"/>
                <pc2:cmMk id="{D295B813-CDD3-49D8-B9A3-67E6C74B31DD}"/>
              </pc2:cmMkLst>
            </pc226:cmChg>
            <pc226:cmChg xmlns:pc226="http://schemas.microsoft.com/office/powerpoint/2022/06/main/command" chg="mod">
              <pc226:chgData name="Ian Virgil  (NWSSP - Audit and Assurance Services)" userId="34c422ac-fb10-4b60-86e8-73299b2fe22e" providerId="ADAL" clId="{D8F9BFDA-BA63-4D69-957B-1291E0E744EF}" dt="2025-10-17T09:21:20.933" v="1189" actId="20577"/>
              <pc2:cmMkLst xmlns:pc2="http://schemas.microsoft.com/office/powerpoint/2019/9/main/command">
                <pc:docMk/>
                <pc:sldMk cId="4246282097" sldId="2569"/>
                <pc2:cmMk id="{1399E519-D7FE-43DF-A783-457AB12F2676}"/>
              </pc2:cmMkLst>
            </pc226:cmChg>
            <pc226:cmChg xmlns:pc226="http://schemas.microsoft.com/office/powerpoint/2022/06/main/command" chg="mod">
              <pc226:chgData name="Ian Virgil  (NWSSP - Audit and Assurance Services)" userId="34c422ac-fb10-4b60-86e8-73299b2fe22e" providerId="ADAL" clId="{D8F9BFDA-BA63-4D69-957B-1291E0E744EF}" dt="2025-10-17T07:24:34.827" v="576" actId="6549"/>
              <pc2:cmMkLst xmlns:pc2="http://schemas.microsoft.com/office/powerpoint/2019/9/main/command">
                <pc:docMk/>
                <pc:sldMk cId="4246282097" sldId="2569"/>
                <pc2:cmMk id="{69EE272D-01E7-4031-ADF7-4772BB65B4AF}"/>
              </pc2:cmMkLst>
            </pc226:cmChg>
            <pc226:cmChg xmlns:pc226="http://schemas.microsoft.com/office/powerpoint/2022/06/main/command" chg="mod">
              <pc226:chgData name="Ian Virgil  (NWSSP - Audit and Assurance Services)" userId="34c422ac-fb10-4b60-86e8-73299b2fe22e" providerId="ADAL" clId="{D8F9BFDA-BA63-4D69-957B-1291E0E744EF}" dt="2025-10-17T07:24:34.827" v="576" actId="6549"/>
              <pc2:cmMkLst xmlns:pc2="http://schemas.microsoft.com/office/powerpoint/2019/9/main/command">
                <pc:docMk/>
                <pc:sldMk cId="4246282097" sldId="2569"/>
                <pc2:cmMk id="{2C1A5B48-0824-4B8F-B7EE-273BC6E26DFB}"/>
              </pc2:cmMkLst>
            </pc226:cmChg>
          </p:ext>
        </pc:extLst>
      </pc:sldChg>
      <pc:sldChg chg="modSp mod modCm">
        <pc:chgData name="Ian Virgil  (NWSSP - Audit and Assurance Services)" userId="34c422ac-fb10-4b60-86e8-73299b2fe22e" providerId="ADAL" clId="{D8F9BFDA-BA63-4D69-957B-1291E0E744EF}" dt="2025-10-17T09:10:42.443" v="846" actId="6549"/>
        <pc:sldMkLst>
          <pc:docMk/>
          <pc:sldMk cId="3382187054" sldId="2570"/>
        </pc:sldMkLst>
        <pc:spChg chg="mod">
          <ac:chgData name="Ian Virgil  (NWSSP - Audit and Assurance Services)" userId="34c422ac-fb10-4b60-86e8-73299b2fe22e" providerId="ADAL" clId="{D8F9BFDA-BA63-4D69-957B-1291E0E744EF}" dt="2025-10-17T08:51:31.474" v="706" actId="27636"/>
          <ac:spMkLst>
            <pc:docMk/>
            <pc:sldMk cId="3382187054" sldId="2570"/>
            <ac:spMk id="2" creationId="{B60D252C-DB98-D5F0-B94C-C4B6BA1500DA}"/>
          </ac:spMkLst>
        </pc:spChg>
        <pc:spChg chg="mod">
          <ac:chgData name="Ian Virgil  (NWSSP - Audit and Assurance Services)" userId="34c422ac-fb10-4b60-86e8-73299b2fe22e" providerId="ADAL" clId="{D8F9BFDA-BA63-4D69-957B-1291E0E744EF}" dt="2025-10-17T09:10:42.443" v="846" actId="6549"/>
          <ac:spMkLst>
            <pc:docMk/>
            <pc:sldMk cId="3382187054" sldId="2570"/>
            <ac:spMk id="4" creationId="{85DECDB1-7B4B-FFE4-8621-3DA513F0A494}"/>
          </ac:spMkLst>
        </pc:spChg>
        <pc:picChg chg="mod">
          <ac:chgData name="Ian Virgil  (NWSSP - Audit and Assurance Services)" userId="34c422ac-fb10-4b60-86e8-73299b2fe22e" providerId="ADAL" clId="{D8F9BFDA-BA63-4D69-957B-1291E0E744EF}" dt="2025-10-17T08:51:31.289" v="696"/>
          <ac:picMkLst>
            <pc:docMk/>
            <pc:sldMk cId="3382187054" sldId="2570"/>
            <ac:picMk id="7" creationId="{6A39C155-2B9C-EADB-CAEF-391F246ACAE2}"/>
          </ac:picMkLst>
        </pc:picChg>
        <pc:extLst>
          <p:ext xmlns:p="http://schemas.openxmlformats.org/presentationml/2006/main" uri="{D6D511B9-2390-475A-947B-AFAB55BFBCF1}">
            <pc226:cmChg xmlns:pc226="http://schemas.microsoft.com/office/powerpoint/2022/06/main/command" chg="mod">
              <pc226:chgData name="Ian Virgil  (NWSSP - Audit and Assurance Services)" userId="34c422ac-fb10-4b60-86e8-73299b2fe22e" providerId="ADAL" clId="{D8F9BFDA-BA63-4D69-957B-1291E0E744EF}" dt="2025-10-17T07:24:15.385" v="572" actId="21"/>
              <pc2:cmMkLst xmlns:pc2="http://schemas.microsoft.com/office/powerpoint/2019/9/main/command">
                <pc:docMk/>
                <pc:sldMk cId="3382187054" sldId="2570"/>
                <pc2:cmMk id="{69EE272D-01E7-4031-ADF7-4772BB65B4AF}"/>
              </pc2:cmMkLst>
            </pc226:cmChg>
            <pc226:cmChg xmlns:pc226="http://schemas.microsoft.com/office/powerpoint/2022/06/main/command" chg="mod">
              <pc226:chgData name="Ian Virgil  (NWSSP - Audit and Assurance Services)" userId="34c422ac-fb10-4b60-86e8-73299b2fe22e" providerId="ADAL" clId="{D8F9BFDA-BA63-4D69-957B-1291E0E744EF}" dt="2025-10-17T07:22:24.223" v="563" actId="20577"/>
              <pc2:cmMkLst xmlns:pc2="http://schemas.microsoft.com/office/powerpoint/2019/9/main/command">
                <pc:docMk/>
                <pc:sldMk cId="3382187054" sldId="2570"/>
                <pc2:cmMk id="{5B189080-372C-4849-A1A0-F11FE793DDF9}"/>
              </pc2:cmMkLst>
            </pc226:cmChg>
          </p:ext>
        </pc:extLst>
      </pc:sldChg>
      <pc:sldChg chg="modSp mod modCm">
        <pc:chgData name="Ian Virgil  (NWSSP - Audit and Assurance Services)" userId="34c422ac-fb10-4b60-86e8-73299b2fe22e" providerId="ADAL" clId="{D8F9BFDA-BA63-4D69-957B-1291E0E744EF}" dt="2025-10-17T08:51:31.465" v="705" actId="27636"/>
        <pc:sldMkLst>
          <pc:docMk/>
          <pc:sldMk cId="493491610" sldId="2571"/>
        </pc:sldMkLst>
        <pc:spChg chg="mod">
          <ac:chgData name="Ian Virgil  (NWSSP - Audit and Assurance Services)" userId="34c422ac-fb10-4b60-86e8-73299b2fe22e" providerId="ADAL" clId="{D8F9BFDA-BA63-4D69-957B-1291E0E744EF}" dt="2025-10-17T08:51:31.465" v="704" actId="27636"/>
          <ac:spMkLst>
            <pc:docMk/>
            <pc:sldMk cId="493491610" sldId="2571"/>
            <ac:spMk id="2" creationId="{3F61CB10-3D27-CD46-1012-1310D53DB83E}"/>
          </ac:spMkLst>
        </pc:spChg>
        <pc:spChg chg="mod">
          <ac:chgData name="Ian Virgil  (NWSSP - Audit and Assurance Services)" userId="34c422ac-fb10-4b60-86e8-73299b2fe22e" providerId="ADAL" clId="{D8F9BFDA-BA63-4D69-957B-1291E0E744EF}" dt="2025-10-17T08:51:31.465" v="705" actId="27636"/>
          <ac:spMkLst>
            <pc:docMk/>
            <pc:sldMk cId="493491610" sldId="2571"/>
            <ac:spMk id="4" creationId="{D21C7C59-8AC7-6342-DAEA-86692B7C332F}"/>
          </ac:spMkLst>
        </pc:spChg>
        <pc:picChg chg="mod">
          <ac:chgData name="Ian Virgil  (NWSSP - Audit and Assurance Services)" userId="34c422ac-fb10-4b60-86e8-73299b2fe22e" providerId="ADAL" clId="{D8F9BFDA-BA63-4D69-957B-1291E0E744EF}" dt="2025-10-17T08:51:31.289" v="696"/>
          <ac:picMkLst>
            <pc:docMk/>
            <pc:sldMk cId="493491610" sldId="2571"/>
            <ac:picMk id="7" creationId="{02498A5F-CCA1-4C54-03EF-21AFA05A2223}"/>
          </ac:picMkLst>
        </pc:picChg>
        <pc:extLst>
          <p:ext xmlns:p="http://schemas.openxmlformats.org/presentationml/2006/main" uri="{D6D511B9-2390-475A-947B-AFAB55BFBCF1}">
            <pc226:cmChg xmlns:pc226="http://schemas.microsoft.com/office/powerpoint/2022/06/main/command" chg="mod">
              <pc226:chgData name="Ian Virgil  (NWSSP - Audit and Assurance Services)" userId="34c422ac-fb10-4b60-86e8-73299b2fe22e" providerId="ADAL" clId="{D8F9BFDA-BA63-4D69-957B-1291E0E744EF}" dt="2025-10-17T07:30:39.335" v="596" actId="20577"/>
              <pc2:cmMkLst xmlns:pc2="http://schemas.microsoft.com/office/powerpoint/2019/9/main/command">
                <pc:docMk/>
                <pc:sldMk cId="493491610" sldId="2571"/>
                <pc2:cmMk id="{8B74091D-CFC7-4972-9A6D-0FF0F07E3F7A}"/>
              </pc2:cmMkLst>
            </pc226:cmChg>
            <pc226:cmChg xmlns:pc226="http://schemas.microsoft.com/office/powerpoint/2022/06/main/command" chg="mod">
              <pc226:chgData name="Ian Virgil  (NWSSP - Audit and Assurance Services)" userId="34c422ac-fb10-4b60-86e8-73299b2fe22e" providerId="ADAL" clId="{D8F9BFDA-BA63-4D69-957B-1291E0E744EF}" dt="2025-10-17T07:19:02.791" v="375" actId="20577"/>
              <pc2:cmMkLst xmlns:pc2="http://schemas.microsoft.com/office/powerpoint/2019/9/main/command">
                <pc:docMk/>
                <pc:sldMk cId="493491610" sldId="2571"/>
                <pc2:cmMk id="{5476F4D9-A09D-407F-A140-615A936959BD}"/>
              </pc2:cmMkLst>
            </pc226:cmChg>
          </p:ext>
        </pc:extLst>
      </pc:sldChg>
      <pc:sldChg chg="modSp mod modCm">
        <pc:chgData name="Ian Virgil  (NWSSP - Audit and Assurance Services)" userId="34c422ac-fb10-4b60-86e8-73299b2fe22e" providerId="ADAL" clId="{D8F9BFDA-BA63-4D69-957B-1291E0E744EF}" dt="2025-10-17T09:25:37.307" v="1245" actId="14100"/>
        <pc:sldMkLst>
          <pc:docMk/>
          <pc:sldMk cId="3654653734" sldId="2572"/>
        </pc:sldMkLst>
        <pc:spChg chg="mod">
          <ac:chgData name="Ian Virgil  (NWSSP - Audit and Assurance Services)" userId="34c422ac-fb10-4b60-86e8-73299b2fe22e" providerId="ADAL" clId="{D8F9BFDA-BA63-4D69-957B-1291E0E744EF}" dt="2025-10-17T08:51:31.511" v="710" actId="27636"/>
          <ac:spMkLst>
            <pc:docMk/>
            <pc:sldMk cId="3654653734" sldId="2572"/>
            <ac:spMk id="2" creationId="{0B6EDDDC-2CD2-B0E7-EB5E-386DEB1013F0}"/>
          </ac:spMkLst>
        </pc:spChg>
        <pc:spChg chg="mod">
          <ac:chgData name="Ian Virgil  (NWSSP - Audit and Assurance Services)" userId="34c422ac-fb10-4b60-86e8-73299b2fe22e" providerId="ADAL" clId="{D8F9BFDA-BA63-4D69-957B-1291E0E744EF}" dt="2025-10-17T09:25:37.307" v="1245" actId="14100"/>
          <ac:spMkLst>
            <pc:docMk/>
            <pc:sldMk cId="3654653734" sldId="2572"/>
            <ac:spMk id="4" creationId="{7195178A-7F5A-C1C1-C266-2F09680D70D8}"/>
          </ac:spMkLst>
        </pc:spChg>
        <pc:picChg chg="mod">
          <ac:chgData name="Ian Virgil  (NWSSP - Audit and Assurance Services)" userId="34c422ac-fb10-4b60-86e8-73299b2fe22e" providerId="ADAL" clId="{D8F9BFDA-BA63-4D69-957B-1291E0E744EF}" dt="2025-10-17T08:51:31.289" v="696"/>
          <ac:picMkLst>
            <pc:docMk/>
            <pc:sldMk cId="3654653734" sldId="2572"/>
            <ac:picMk id="7" creationId="{E951228B-8072-F0D2-6716-D1A217421611}"/>
          </ac:picMkLst>
        </pc:picChg>
        <pc:extLst>
          <p:ext xmlns:p="http://schemas.openxmlformats.org/presentationml/2006/main" uri="{D6D511B9-2390-475A-947B-AFAB55BFBCF1}">
            <pc226:cmChg xmlns:pc226="http://schemas.microsoft.com/office/powerpoint/2022/06/main/command" chg="mod">
              <pc226:chgData name="Ian Virgil  (NWSSP - Audit and Assurance Services)" userId="34c422ac-fb10-4b60-86e8-73299b2fe22e" providerId="ADAL" clId="{D8F9BFDA-BA63-4D69-957B-1291E0E744EF}" dt="2025-10-17T07:27:21.624" v="577" actId="21"/>
              <pc2:cmMkLst xmlns:pc2="http://schemas.microsoft.com/office/powerpoint/2019/9/main/command">
                <pc:docMk/>
                <pc:sldMk cId="3654653734" sldId="2572"/>
                <pc2:cmMk id="{178857E7-A90D-4DA0-AA1F-B6385CBEF858}"/>
              </pc2:cmMkLst>
            </pc226:cmChg>
          </p:ext>
        </pc:extLst>
      </pc:sldChg>
      <pc:sldChg chg="addSp delSp modSp mod">
        <pc:chgData name="Ian Virgil  (NWSSP - Audit and Assurance Services)" userId="34c422ac-fb10-4b60-86e8-73299b2fe22e" providerId="ADAL" clId="{D8F9BFDA-BA63-4D69-957B-1291E0E744EF}" dt="2025-10-17T08:58:18.213" v="818" actId="27636"/>
        <pc:sldMkLst>
          <pc:docMk/>
          <pc:sldMk cId="2602807169" sldId="2573"/>
        </pc:sldMkLst>
        <pc:spChg chg="mod">
          <ac:chgData name="Ian Virgil  (NWSSP - Audit and Assurance Services)" userId="34c422ac-fb10-4b60-86e8-73299b2fe22e" providerId="ADAL" clId="{D8F9BFDA-BA63-4D69-957B-1291E0E744EF}" dt="2025-10-17T08:52:35.861" v="730" actId="20577"/>
          <ac:spMkLst>
            <pc:docMk/>
            <pc:sldMk cId="2602807169" sldId="2573"/>
            <ac:spMk id="2" creationId="{F798604D-4A51-38E6-0CD9-8082DF6983E0}"/>
          </ac:spMkLst>
        </pc:spChg>
        <pc:spChg chg="add mod">
          <ac:chgData name="Ian Virgil  (NWSSP - Audit and Assurance Services)" userId="34c422ac-fb10-4b60-86e8-73299b2fe22e" providerId="ADAL" clId="{D8F9BFDA-BA63-4D69-957B-1291E0E744EF}" dt="2025-10-17T08:53:34.659" v="739" actId="14100"/>
          <ac:spMkLst>
            <pc:docMk/>
            <pc:sldMk cId="2602807169" sldId="2573"/>
            <ac:spMk id="3" creationId="{1FC9EF08-30CF-FA69-A9F6-1178EEE6B397}"/>
          </ac:spMkLst>
        </pc:spChg>
        <pc:spChg chg="add mod">
          <ac:chgData name="Ian Virgil  (NWSSP - Audit and Assurance Services)" userId="34c422ac-fb10-4b60-86e8-73299b2fe22e" providerId="ADAL" clId="{D8F9BFDA-BA63-4D69-957B-1291E0E744EF}" dt="2025-10-17T08:58:18.213" v="818" actId="27636"/>
          <ac:spMkLst>
            <pc:docMk/>
            <pc:sldMk cId="2602807169" sldId="2573"/>
            <ac:spMk id="7" creationId="{E6EA5F83-E8A6-2B17-5B2E-3311263484B9}"/>
          </ac:spMkLst>
        </pc:spChg>
      </pc:sldChg>
      <pc:sldMasterChg chg="modSldLayout">
        <pc:chgData name="Ian Virgil  (NWSSP - Audit and Assurance Services)" userId="34c422ac-fb10-4b60-86e8-73299b2fe22e" providerId="ADAL" clId="{D8F9BFDA-BA63-4D69-957B-1291E0E744EF}" dt="2025-10-17T08:51:31.289" v="696"/>
        <pc:sldMasterMkLst>
          <pc:docMk/>
          <pc:sldMasterMk cId="244601178" sldId="2147483802"/>
        </pc:sldMasterMkLst>
        <pc:sldLayoutChg chg="delSp">
          <pc:chgData name="Ian Virgil  (NWSSP - Audit and Assurance Services)" userId="34c422ac-fb10-4b60-86e8-73299b2fe22e" providerId="ADAL" clId="{D8F9BFDA-BA63-4D69-957B-1291E0E744EF}" dt="2025-10-17T08:51:31.289" v="696"/>
          <pc:sldLayoutMkLst>
            <pc:docMk/>
            <pc:sldMasterMk cId="244601178" sldId="2147483802"/>
            <pc:sldLayoutMk cId="2550700789" sldId="2147483814"/>
          </pc:sldLayoutMkLst>
        </pc:sldLayoutChg>
        <pc:sldLayoutChg chg="delSp">
          <pc:chgData name="Ian Virgil  (NWSSP - Audit and Assurance Services)" userId="34c422ac-fb10-4b60-86e8-73299b2fe22e" providerId="ADAL" clId="{D8F9BFDA-BA63-4D69-957B-1291E0E744EF}" dt="2025-10-17T08:51:31.289" v="696"/>
          <pc:sldLayoutMkLst>
            <pc:docMk/>
            <pc:sldMasterMk cId="244601178" sldId="2147483802"/>
            <pc:sldLayoutMk cId="3515756635" sldId="2147483815"/>
          </pc:sldLayoutMkLst>
        </pc:sldLayoutChg>
        <pc:sldLayoutChg chg="delSp">
          <pc:chgData name="Ian Virgil  (NWSSP - Audit and Assurance Services)" userId="34c422ac-fb10-4b60-86e8-73299b2fe22e" providerId="ADAL" clId="{D8F9BFDA-BA63-4D69-957B-1291E0E744EF}" dt="2025-10-17T08:51:31.289" v="696"/>
          <pc:sldLayoutMkLst>
            <pc:docMk/>
            <pc:sldMasterMk cId="244601178" sldId="2147483802"/>
            <pc:sldLayoutMk cId="1698315831" sldId="2147483816"/>
          </pc:sldLayoutMkLst>
        </pc:sldLayoutChg>
      </pc:sldMasterChg>
    </pc:docChg>
  </pc:docChgLst>
  <pc:docChgLst>
    <pc:chgData name="Joanne Brandon (Cardiff and Vale UHB - Corporate)" userId="S::joanne.brandon@wales.nhs.uk::e677b907-0744-44f7-9870-912eb05cae0f" providerId="AD" clId="Web-{125B5124-3718-A738-63B9-3F8F417FE35D}"/>
    <pc:docChg chg="sldOrd">
      <pc:chgData name="Joanne Brandon (Cardiff and Vale UHB - Corporate)" userId="S::joanne.brandon@wales.nhs.uk::e677b907-0744-44f7-9870-912eb05cae0f" providerId="AD" clId="Web-{125B5124-3718-A738-63B9-3F8F417FE35D}" dt="2025-10-20T13:29:14.524" v="0"/>
      <pc:docMkLst>
        <pc:docMk/>
      </pc:docMkLst>
      <pc:sldChg chg="ord">
        <pc:chgData name="Joanne Brandon (Cardiff and Vale UHB - Corporate)" userId="S::joanne.brandon@wales.nhs.uk::e677b907-0744-44f7-9870-912eb05cae0f" providerId="AD" clId="Web-{125B5124-3718-A738-63B9-3F8F417FE35D}" dt="2025-10-20T13:29:14.524" v="0"/>
        <pc:sldMkLst>
          <pc:docMk/>
          <pc:sldMk cId="90801138" sldId="256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DD0CAA-9308-4B2F-AD64-6490DBA6F06A}" type="datetimeFigureOut">
              <a:t>11/13/2025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914883-44FF-49F3-9180-91F4D167371F}" type="slidenum">
              <a:t>‹#›</a:t>
            </a:fld>
            <a:endParaRPr lang="en-US"/>
          </a:p>
        </p:txBody>
      </p:sp>
    </p:spTree>
    <p:extLst>
      <p:ext uri="{BB962C8B-B14F-4D97-AF65-F5344CB8AC3E}">
        <p14:creationId xmlns:p14="http://schemas.microsoft.com/office/powerpoint/2010/main" val="3214462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AI-generated content may be incorrect.
---
</a:t>
            </a:r>
          </a:p>
        </p:txBody>
      </p:sp>
      <p:sp>
        <p:nvSpPr>
          <p:cNvPr id="4" name="Slide Number Placeholder 3"/>
          <p:cNvSpPr>
            <a:spLocks noGrp="1"/>
          </p:cNvSpPr>
          <p:nvPr>
            <p:ph type="sldNum" sz="quarter" idx="5"/>
          </p:nvPr>
        </p:nvSpPr>
        <p:spPr/>
        <p:txBody>
          <a:bodyPr/>
          <a:lstStyle/>
          <a:p>
            <a:fld id="{0786A6CD-988E-4051-AA26-3028331B23FF}" type="slidenum">
              <a:t>1</a:t>
            </a:fld>
            <a:endParaRPr lang="en-US"/>
          </a:p>
        </p:txBody>
      </p:sp>
    </p:spTree>
    <p:extLst>
      <p:ext uri="{BB962C8B-B14F-4D97-AF65-F5344CB8AC3E}">
        <p14:creationId xmlns:p14="http://schemas.microsoft.com/office/powerpoint/2010/main" val="661291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
This slide references information from the following file: https://nhswales365-my.sharepoint.com/personal/ian_virgil_wales_nhs_uk/_layouts/15/Doc.aspx?sourcedoc=%7BD4EB0BE8-0589-4C2B-A63C-D80648DA9A1D%7D&amp;file=CVU-2526-24%20Quality%20%26%20Safety%20Governance%20Final%20Internal%20Audit%20brief.docx&amp;action=default&amp;mobileredirect=true
The Quality &amp; Safety Governance Internal Audit Brief was commissioned by the Chair and Chief Executive of Cardiff &amp; Vale University Health Board (UHB) as an addition to the 2025/26 internal audit plan. This decision followed a comprehensive internal review of theatre services at the University Hospital of Wales (UHW), which began on 24 October 2024. The review was prompted by evidence of significant issues in areas such as values and behaviours, leadership and management capability, team dynamics, communication and engagement, fairness and equity, and staff turnover. The findings, presented to the Chief Operating Officer on 7 May 2025, included 66 recommendations, six of which required immediate action. The review highlighted leadership failures, inconsistent adherence to policies and procedures, and a poor organisational culture. It also revealed insufficient governance and oversight within the Surgical Clinical Board and the broader organisation. Following a Service of Concern meeting on 12 May 2025, Health Inspectorate Wales (HIW) requested that the Health Board demonstrate how it has considered its overall governance processes. In response, the Health Board agreed to commission Audit and Assurance to review the effectiveness of its quality and safety governance arrangements, focusing primarily on the Surgery and Medicine Clinical Boards while also examining wider corporate governance structures.
</a:t>
            </a:r>
          </a:p>
        </p:txBody>
      </p:sp>
      <p:sp>
        <p:nvSpPr>
          <p:cNvPr id="4" name="Slide Number Placeholder 3"/>
          <p:cNvSpPr>
            <a:spLocks noGrp="1"/>
          </p:cNvSpPr>
          <p:nvPr>
            <p:ph type="sldNum" sz="quarter" idx="5"/>
          </p:nvPr>
        </p:nvSpPr>
        <p:spPr/>
        <p:txBody>
          <a:bodyPr/>
          <a:lstStyle/>
          <a:p>
            <a:fld id="{0786A6CD-988E-4051-AA26-3028331B23FF}" type="slidenum">
              <a:t>2</a:t>
            </a:fld>
            <a:endParaRPr lang="en-US"/>
          </a:p>
        </p:txBody>
      </p:sp>
    </p:spTree>
    <p:extLst>
      <p:ext uri="{BB962C8B-B14F-4D97-AF65-F5344CB8AC3E}">
        <p14:creationId xmlns:p14="http://schemas.microsoft.com/office/powerpoint/2010/main" val="7382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
This slide references information from the following file: https://nhswales365-my.sharepoint.com/personal/ian_virgil_wales_nhs_uk/_layouts/15/Doc.aspx?sourcedoc=%7BD4EB0BE8-0589-4C2B-A63C-D80648DA9A1D%7D&amp;file=CVU-2526-24%20Quality%20%26%20Safety%20Governance%20Final%20Internal%20Audit%20brief.docx&amp;action=default&amp;mobileredirect=true
The scope of the audit is to evaluate the appropriateness and effectiveness of the Quality and Safety Governance arrangements within Cardiff &amp; Vale University Health Board. The review will assess whether current arrangements are clearly documented in relevant policies and procedures and whether these are accessible and known across the organisation. It will also examine whether the governance structures allow for clear and timely reporting, escalation, and assurance from ward and service levels up to the Board. Additionally, the audit will determine if the processes within the Clinical Boards are operating in accordance with stated policies and procedures. A key focus will be on whether management and clinical staff within the Clinical Boards possess a good understanding of these processes and know how to respond when issues arise. The audit will concentrate on the Surgery and Medicine Clinical Boards, while also reviewing the broader corporate governance arrangements. This comprehensive approach aims to ensure that governance mechanisms are robust, transparent, and effective in maintaining quality and safety across the Health Board.
</a:t>
            </a:r>
          </a:p>
        </p:txBody>
      </p:sp>
      <p:sp>
        <p:nvSpPr>
          <p:cNvPr id="4" name="Slide Number Placeholder 3"/>
          <p:cNvSpPr>
            <a:spLocks noGrp="1"/>
          </p:cNvSpPr>
          <p:nvPr>
            <p:ph type="sldNum" sz="quarter" idx="5"/>
          </p:nvPr>
        </p:nvSpPr>
        <p:spPr/>
        <p:txBody>
          <a:bodyPr/>
          <a:lstStyle/>
          <a:p>
            <a:fld id="{0786A6CD-988E-4051-AA26-3028331B23FF}" type="slidenum">
              <a:t>3</a:t>
            </a:fld>
            <a:endParaRPr lang="en-US"/>
          </a:p>
        </p:txBody>
      </p:sp>
    </p:spTree>
    <p:extLst>
      <p:ext uri="{BB962C8B-B14F-4D97-AF65-F5344CB8AC3E}">
        <p14:creationId xmlns:p14="http://schemas.microsoft.com/office/powerpoint/2010/main" val="2932124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
This slide references information from the following file: https://nhswales365-my.sharepoint.com/personal/ian_virgil_wales_nhs_uk/_layouts/15/Doc.aspx?sourcedoc=%7BD4EB0BE8-0589-4C2B-A63C-D80648DA9A1D%7D&amp;file=CVU-2526-24%20Quality%20%26%20Safety%20Governance%20Final%20Internal%20Audit%20brief.docx&amp;action=default&amp;mobileredirect=true
The audit identifies several associated risks that could impact the effectiveness of the Health Board’s governance arrangements. These include the potential failure to deliver objectives if concerns are not effectively identified and escalated, the possibility of poor performance areas remaining unaddressed, and a lack of clear, consistent direction, accountability, and leadership. To mitigate these risks, the audit will employ a risk-based methodology. This involves identifying risks in collaboration with management, determining the controls in place to manage these risks, and designing the audit scope to provide assurance on these issues. The audit activities will include discussions with key staff to understand current governance arrangements, a review of relevant policies and procedures, and consultations with management and clinical staff within the Surgery and Medicine Clinical Boards to identify perceived weaknesses and areas for improvement. Additionally, the audit will review key documents such as committee agendas, minutes, and papers. The audit team reserves the right to liaise with external bodies like Audit Wales and the Welsh Government if necessary to ensure a comprehensive evaluation.
</a:t>
            </a:r>
          </a:p>
        </p:txBody>
      </p:sp>
      <p:sp>
        <p:nvSpPr>
          <p:cNvPr id="4" name="Slide Number Placeholder 3"/>
          <p:cNvSpPr>
            <a:spLocks noGrp="1"/>
          </p:cNvSpPr>
          <p:nvPr>
            <p:ph type="sldNum" sz="quarter" idx="5"/>
          </p:nvPr>
        </p:nvSpPr>
        <p:spPr/>
        <p:txBody>
          <a:bodyPr/>
          <a:lstStyle/>
          <a:p>
            <a:fld id="{0786A6CD-988E-4051-AA26-3028331B23FF}" type="slidenum">
              <a:t>4</a:t>
            </a:fld>
            <a:endParaRPr lang="en-US"/>
          </a:p>
        </p:txBody>
      </p:sp>
    </p:spTree>
    <p:extLst>
      <p:ext uri="{BB962C8B-B14F-4D97-AF65-F5344CB8AC3E}">
        <p14:creationId xmlns:p14="http://schemas.microsoft.com/office/powerpoint/2010/main" val="672938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E5BC0-AD66-6448-9BE9-0DAFF782AB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8387C61-0E83-DF17-BD0A-CE271DBF55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0E2F79D-E4F6-61D1-35FC-8DA2D29DA32A}"/>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5" name="Footer Placeholder 4">
            <a:extLst>
              <a:ext uri="{FF2B5EF4-FFF2-40B4-BE49-F238E27FC236}">
                <a16:creationId xmlns:a16="http://schemas.microsoft.com/office/drawing/2014/main" id="{B7366C26-E22E-BD96-927A-836759E3A20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F91D812F-7299-732A-DC7B-EEAF28257E8E}"/>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197009664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ADFDA-96CF-D333-BE80-816B8C7C593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8124716-42D3-A88D-F15E-93AA29A657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D2AFF4-FF7E-885B-F61B-37EBC6D1F8BE}"/>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5" name="Footer Placeholder 4">
            <a:extLst>
              <a:ext uri="{FF2B5EF4-FFF2-40B4-BE49-F238E27FC236}">
                <a16:creationId xmlns:a16="http://schemas.microsoft.com/office/drawing/2014/main" id="{46924510-2F18-6FA5-C5E7-9AE48DEF240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EDD8062-A368-69F1-AA7F-CF8576FD8067}"/>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398000974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83DC6A-4C04-DE78-ABDD-C4BD285506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0AD141-3B8D-803B-238E-9A7E377C15B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27C765-B26E-A54B-C77F-048F7324DEFC}"/>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5" name="Footer Placeholder 4">
            <a:extLst>
              <a:ext uri="{FF2B5EF4-FFF2-40B4-BE49-F238E27FC236}">
                <a16:creationId xmlns:a16="http://schemas.microsoft.com/office/drawing/2014/main" id="{6351C4D9-E3FB-9F1D-BEF8-14B227E3B335}"/>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878F6D4C-5729-7FC6-EF7F-8735E67A1438}"/>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58977334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with Pictur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57200" y="457200"/>
            <a:ext cx="4025153" cy="3739896"/>
          </a:xfrm>
        </p:spPr>
        <p:txBody>
          <a:bodyPr vert="horz" lIns="91440" tIns="45720" rIns="91440" bIns="45720" rtlCol="0" anchor="t">
            <a:normAutofit/>
          </a:bodyPr>
          <a:lstStyle>
            <a:lvl1pPr>
              <a:defRPr lang="en-US" sz="4400" dirty="0"/>
            </a:lvl1pPr>
          </a:lstStyle>
          <a:p>
            <a:pPr lvl="0"/>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57200" y="5332780"/>
            <a:ext cx="4025153" cy="1016813"/>
          </a:xfrm>
        </p:spPr>
        <p:txBody>
          <a:bodyPr vert="horz" lIns="91440" tIns="45720" rIns="91440" bIns="45720" rtlCol="0" anchor="ctr">
            <a:normAutofit/>
          </a:bodyPr>
          <a:lstStyle>
            <a:lvl1pPr marL="0" indent="0">
              <a:buNone/>
              <a:defRPr lang="en-US" sz="2000" dirty="0"/>
            </a:lvl1pPr>
          </a:lstStyle>
          <a:p>
            <a:pPr lvl="0"/>
            <a:r>
              <a:rPr lang="en-US"/>
              <a:t>Click to edit Master subtitle style</a:t>
            </a:r>
          </a:p>
        </p:txBody>
      </p:sp>
      <p:sp>
        <p:nvSpPr>
          <p:cNvPr id="7" name="Date Placeholder 6">
            <a:extLst>
              <a:ext uri="{FF2B5EF4-FFF2-40B4-BE49-F238E27FC236}">
                <a16:creationId xmlns:a16="http://schemas.microsoft.com/office/drawing/2014/main" id="{F991F941-2D53-CC10-7947-62237A245FE0}"/>
              </a:ext>
            </a:extLst>
          </p:cNvPr>
          <p:cNvSpPr>
            <a:spLocks noGrp="1"/>
          </p:cNvSpPr>
          <p:nvPr>
            <p:ph type="dt" sz="half" idx="14"/>
          </p:nvPr>
        </p:nvSpPr>
        <p:spPr>
          <a:xfrm>
            <a:off x="457200" y="6396802"/>
            <a:ext cx="1631737" cy="365125"/>
          </a:xfrm>
        </p:spPr>
        <p:txBody>
          <a:bodyPr/>
          <a:lstStyle/>
          <a:p>
            <a:fld id="{D5F03827-1D21-4134-AE54-D5524D64DCEC}" type="datetime1">
              <a:rPr lang="en-US" smtClean="0"/>
              <a:t>11/13/2025</a:t>
            </a:fld>
            <a:endParaRPr lang="en-US"/>
          </a:p>
        </p:txBody>
      </p:sp>
      <p:sp>
        <p:nvSpPr>
          <p:cNvPr id="8" name="Footer Placeholder 7">
            <a:extLst>
              <a:ext uri="{FF2B5EF4-FFF2-40B4-BE49-F238E27FC236}">
                <a16:creationId xmlns:a16="http://schemas.microsoft.com/office/drawing/2014/main" id="{9A6E6A4C-6C55-068A-43AA-78DB4D1D643B}"/>
              </a:ext>
            </a:extLst>
          </p:cNvPr>
          <p:cNvSpPr>
            <a:spLocks noGrp="1"/>
          </p:cNvSpPr>
          <p:nvPr>
            <p:ph type="ftr" sz="quarter" idx="15"/>
          </p:nvPr>
        </p:nvSpPr>
        <p:spPr>
          <a:xfrm>
            <a:off x="1963428" y="6396802"/>
            <a:ext cx="2540857" cy="365125"/>
          </a:xfrm>
        </p:spPr>
        <p:txBody>
          <a:bodyPr/>
          <a:lstStyle/>
          <a:p>
            <a:r>
              <a:rPr lang="en-US"/>
              <a:t>Sample Footer Text</a:t>
            </a:r>
          </a:p>
        </p:txBody>
      </p:sp>
      <p:sp>
        <p:nvSpPr>
          <p:cNvPr id="9" name="Slide Number Placeholder 8">
            <a:extLst>
              <a:ext uri="{FF2B5EF4-FFF2-40B4-BE49-F238E27FC236}">
                <a16:creationId xmlns:a16="http://schemas.microsoft.com/office/drawing/2014/main" id="{C1A2CCFF-14A7-08A8-4465-732CD8928728}"/>
              </a:ext>
            </a:extLst>
          </p:cNvPr>
          <p:cNvSpPr>
            <a:spLocks noGrp="1"/>
          </p:cNvSpPr>
          <p:nvPr>
            <p:ph type="sldNum" sz="quarter" idx="16"/>
          </p:nvPr>
        </p:nvSpPr>
        <p:spPr>
          <a:xfrm>
            <a:off x="4519970" y="6396802"/>
            <a:ext cx="539560" cy="365125"/>
          </a:xfrm>
        </p:spPr>
        <p:txBody>
          <a:bodyPr/>
          <a:lstStyle/>
          <a:p>
            <a:fld id="{CC057153-B650-4DEB-B370-79DDCFDCE934}" type="slidenum">
              <a:rPr lang="en-US" smtClean="0"/>
              <a:t>‹#›</a:t>
            </a:fld>
            <a:endParaRPr lang="en-US"/>
          </a:p>
        </p:txBody>
      </p:sp>
      <p:sp>
        <p:nvSpPr>
          <p:cNvPr id="11" name="Picture Placeholder 10">
            <a:extLst>
              <a:ext uri="{FF2B5EF4-FFF2-40B4-BE49-F238E27FC236}">
                <a16:creationId xmlns:a16="http://schemas.microsoft.com/office/drawing/2014/main" id="{B24A208E-BD69-BB12-21B8-DA405B501FA8}"/>
              </a:ext>
            </a:extLst>
          </p:cNvPr>
          <p:cNvSpPr>
            <a:spLocks noGrp="1"/>
          </p:cNvSpPr>
          <p:nvPr>
            <p:ph type="pic" sz="quarter" idx="13" hasCustomPrompt="1"/>
          </p:nvPr>
        </p:nvSpPr>
        <p:spPr>
          <a:xfrm>
            <a:off x="5029201" y="0"/>
            <a:ext cx="7162800" cy="6858000"/>
          </a:xfrm>
          <a:blipFill dpi="0" rotWithShape="1">
            <a:blip r:embed="rId2">
              <a:alphaModFix amt="70000"/>
            </a:blip>
            <a:srcRect/>
            <a:stretch>
              <a:fillRect/>
            </a:stretch>
          </a:blipFill>
        </p:spPr>
        <p:txBody>
          <a:bodyPr/>
          <a:lstStyle>
            <a:lvl1pPr marL="0" indent="0">
              <a:buNone/>
              <a:defRPr/>
            </a:lvl1pPr>
          </a:lstStyle>
          <a:p>
            <a:r>
              <a:rPr lang="en-US"/>
              <a:t> </a:t>
            </a:r>
          </a:p>
        </p:txBody>
      </p:sp>
    </p:spTree>
    <p:extLst>
      <p:ext uri="{BB962C8B-B14F-4D97-AF65-F5344CB8AC3E}">
        <p14:creationId xmlns:p14="http://schemas.microsoft.com/office/powerpoint/2010/main" val="255070078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ontent with Picture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57199" y="457200"/>
            <a:ext cx="4482573" cy="1453896"/>
          </a:xfrm>
        </p:spPr>
        <p:txBody>
          <a:bodyPr vert="horz" lIns="91440" tIns="45720" rIns="91440" bIns="45720" rtlCol="0" anchor="t">
            <a:normAutofit/>
          </a:bodyPr>
          <a:lstStyle>
            <a:lvl1pPr>
              <a:defRPr lang="en-US" dirty="0"/>
            </a:lvl1pPr>
          </a:lstStyle>
          <a:p>
            <a:pPr lvl="0"/>
            <a:r>
              <a:rPr lang="en-US"/>
              <a:t>Click to edit Master title style</a:t>
            </a:r>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559502" y="2175642"/>
            <a:ext cx="4380271" cy="4124756"/>
          </a:xfrm>
          <a:blipFill>
            <a:blip r:embed="rId2">
              <a:alphaModFix amt="70000"/>
            </a:blip>
            <a:stretch>
              <a:fillRect/>
            </a:stretch>
          </a:blipFill>
        </p:spPr>
        <p:txBody>
          <a:bodyPr/>
          <a:lstStyle>
            <a:lvl1pPr marL="0" indent="0">
              <a:buNone/>
              <a:defRPr/>
            </a:lvl1pPr>
          </a:lstStyle>
          <a:p>
            <a:r>
              <a:rPr lang="en-US"/>
              <a:t> </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DFB7A35F-A8C8-4DA9-BE13-530FB142BCA4}" type="datetime1">
              <a:rPr lang="en-US" smtClean="0"/>
              <a:t>11/13/2025</a:t>
            </a:fld>
            <a:endParaRPr lang="en-US"/>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6096000" y="457201"/>
            <a:ext cx="5585925" cy="5875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515756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ontent with Picture 1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57200" y="457200"/>
            <a:ext cx="4380272" cy="1453896"/>
          </a:xfrm>
        </p:spPr>
        <p:txBody>
          <a:bodyPr vert="horz" lIns="91440" tIns="45720" rIns="91440" bIns="45720" rtlCol="0" anchor="t">
            <a:normAutofit/>
          </a:bodyPr>
          <a:lstStyle>
            <a:lvl1pPr>
              <a:defRPr lang="en-US" dirty="0"/>
            </a:lvl1pPr>
          </a:lstStyle>
          <a:p>
            <a:pPr lvl="0"/>
            <a:r>
              <a:rPr lang="en-US"/>
              <a:t>Click to edit Master title style</a:t>
            </a:r>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0" y="2175642"/>
            <a:ext cx="5584206" cy="4682358"/>
          </a:xfrm>
          <a:blipFill>
            <a:blip r:embed="rId2">
              <a:alphaModFix amt="70000"/>
            </a:blip>
            <a:stretch>
              <a:fillRect/>
            </a:stretch>
          </a:blipFill>
        </p:spPr>
        <p:txBody>
          <a:bodyPr/>
          <a:lstStyle>
            <a:lvl1pPr marL="0" indent="0">
              <a:buNone/>
              <a:defRPr/>
            </a:lvl1pPr>
          </a:lstStyle>
          <a:p>
            <a:r>
              <a:rPr lang="en-US"/>
              <a:t> </a:t>
            </a:r>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6096000" y="457201"/>
            <a:ext cx="5585925" cy="5875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6096000" y="6397586"/>
            <a:ext cx="2228193" cy="365125"/>
          </a:xfrm>
        </p:spPr>
        <p:txBody>
          <a:bodyPr/>
          <a:lstStyle/>
          <a:p>
            <a:fld id="{2E427443-1453-43D2-A6BE-3418A0D36CD6}" type="datetime1">
              <a:rPr lang="en-US" smtClean="0"/>
              <a:t>11/13/2025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698315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EDFA3-EE48-8AD7-1F46-49F135B7761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38BBD88-EC9B-5F91-0B47-D1050F897F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EB5CFE-0DC5-E0C4-DDA3-3562EB8C1569}"/>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5" name="Footer Placeholder 4">
            <a:extLst>
              <a:ext uri="{FF2B5EF4-FFF2-40B4-BE49-F238E27FC236}">
                <a16:creationId xmlns:a16="http://schemas.microsoft.com/office/drawing/2014/main" id="{FE6A5E6D-5A71-8B18-E730-985411ADA1A0}"/>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94920B1-C587-B161-5FF5-39DC2B09EB6F}"/>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279530400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0D719-DBD0-3F03-F49C-D9A28CC535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4EFBD20-63ED-0C32-1D9D-97BF02D57DC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D55266-1C00-D3AF-577D-E8C262B29964}"/>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5" name="Footer Placeholder 4">
            <a:extLst>
              <a:ext uri="{FF2B5EF4-FFF2-40B4-BE49-F238E27FC236}">
                <a16:creationId xmlns:a16="http://schemas.microsoft.com/office/drawing/2014/main" id="{A0FB4BB4-B214-1BC1-FA3F-418FFE921580}"/>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B523A6BF-98C6-68B6-197B-54C433E1ADB2}"/>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161255578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76BEF-6770-2A30-56AC-7430074BDDD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969307-1BB6-8A36-59C5-53A028E1CA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1C10A9E-D724-AA14-0E60-433699B91D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874D4C5-3A2F-005B-3F87-E65B599FACF4}"/>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6" name="Footer Placeholder 5">
            <a:extLst>
              <a:ext uri="{FF2B5EF4-FFF2-40B4-BE49-F238E27FC236}">
                <a16:creationId xmlns:a16="http://schemas.microsoft.com/office/drawing/2014/main" id="{C6F8F669-64DD-99B9-6F41-E6ACFC061A6F}"/>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90D2342C-DD1E-790C-A24D-983686165176}"/>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155681841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77AC3-DE2F-8951-3F40-D6A7288DFA8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89F86DA-C223-70C9-63DC-9EC16A56B8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55D2BF-262D-B44D-40BC-015F1E8656A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4B8588-2901-E734-1140-C3F5029DFF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E714B5-EEBC-DEA5-40D1-E61CEE9A98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6EE98E1-3524-6551-771A-8E602EA3DD72}"/>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8" name="Footer Placeholder 7">
            <a:extLst>
              <a:ext uri="{FF2B5EF4-FFF2-40B4-BE49-F238E27FC236}">
                <a16:creationId xmlns:a16="http://schemas.microsoft.com/office/drawing/2014/main" id="{38D91B9B-0598-588D-4878-48C9934CEFCA}"/>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84F3C8CA-41EA-B76C-3531-8C4B85BC8A0F}"/>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379985829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0C0FD-8B56-C4DF-8D89-883C61A9BCF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1877C52-CDCB-6477-2F46-60FAB37EB372}"/>
              </a:ext>
            </a:extLst>
          </p:cNvPr>
          <p:cNvSpPr>
            <a:spLocks noGrp="1"/>
          </p:cNvSpPr>
          <p:nvPr>
            <p:ph type="dt" sz="half" idx="10"/>
          </p:nvPr>
        </p:nvSpPr>
        <p:spPr/>
        <p:txBody>
          <a:bodyPr/>
          <a:lstStyle/>
          <a:p>
            <a:fld id="{5A9CCB83-67C0-4146-80A2-38BF8BF923CD}" type="datetime1">
              <a:rPr lang="en-US" smtClean="0"/>
              <a:t>11/13/2025</a:t>
            </a:fld>
            <a:endParaRPr lang="en-US"/>
          </a:p>
        </p:txBody>
      </p:sp>
      <p:sp>
        <p:nvSpPr>
          <p:cNvPr id="4" name="Footer Placeholder 3">
            <a:extLst>
              <a:ext uri="{FF2B5EF4-FFF2-40B4-BE49-F238E27FC236}">
                <a16:creationId xmlns:a16="http://schemas.microsoft.com/office/drawing/2014/main" id="{7416B46D-5771-BED6-CD49-8B73FCAFEEEE}"/>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4382112-78A5-56B7-B794-D3B812BCD423}"/>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938599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72A26E-BFEC-5BDC-8B14-20A905A9CC98}"/>
              </a:ext>
            </a:extLst>
          </p:cNvPr>
          <p:cNvSpPr>
            <a:spLocks noGrp="1"/>
          </p:cNvSpPr>
          <p:nvPr>
            <p:ph type="dt" sz="half" idx="10"/>
          </p:nvPr>
        </p:nvSpPr>
        <p:spPr/>
        <p:txBody>
          <a:bodyPr/>
          <a:lstStyle/>
          <a:p>
            <a:fld id="{A2CB6EF1-C97E-4439-84B9-F600DFD8C04B}" type="datetime1">
              <a:rPr lang="en-US" smtClean="0"/>
              <a:t>11/13/2025</a:t>
            </a:fld>
            <a:endParaRPr lang="en-US"/>
          </a:p>
        </p:txBody>
      </p:sp>
      <p:sp>
        <p:nvSpPr>
          <p:cNvPr id="3" name="Footer Placeholder 2">
            <a:extLst>
              <a:ext uri="{FF2B5EF4-FFF2-40B4-BE49-F238E27FC236}">
                <a16:creationId xmlns:a16="http://schemas.microsoft.com/office/drawing/2014/main" id="{35FBCB41-191E-1605-702C-C254616FBF6A}"/>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B430D0B5-EDBA-1D6C-AA58-0059923E2FA9}"/>
              </a:ext>
            </a:extLst>
          </p:cNvPr>
          <p:cNvSpPr>
            <a:spLocks noGrp="1"/>
          </p:cNvSpPr>
          <p:nvPr>
            <p:ph type="sldNum" sz="quarter" idx="12"/>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171809291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20E12-E5C1-9660-9044-75E712BEEB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E9D2A30-D3CC-B727-D7C9-E117E29231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8CDCB18-D140-4EFA-53AF-E4E9EA427C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6E4427-3D1F-38B6-C2EF-A78287FA83D6}"/>
              </a:ext>
            </a:extLst>
          </p:cNvPr>
          <p:cNvSpPr>
            <a:spLocks noGrp="1"/>
          </p:cNvSpPr>
          <p:nvPr>
            <p:ph type="dt" sz="half" idx="10"/>
          </p:nvPr>
        </p:nvSpPr>
        <p:spPr/>
        <p:txBody>
          <a:bodyPr/>
          <a:lstStyle/>
          <a:p>
            <a:fld id="{736229EA-0834-493E-B1B3-967EBDB83C2A}" type="datetime1">
              <a:rPr lang="en-US" smtClean="0"/>
              <a:t>11/13/2025</a:t>
            </a:fld>
            <a:endParaRPr lang="en-US"/>
          </a:p>
        </p:txBody>
      </p:sp>
      <p:sp>
        <p:nvSpPr>
          <p:cNvPr id="6" name="Footer Placeholder 5">
            <a:extLst>
              <a:ext uri="{FF2B5EF4-FFF2-40B4-BE49-F238E27FC236}">
                <a16:creationId xmlns:a16="http://schemas.microsoft.com/office/drawing/2014/main" id="{870EFAE5-CA48-C33B-BEBF-E007354302B9}"/>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200ECE32-906F-F5DC-069A-FC0947CD812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759653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562BE-799F-685B-0EED-5E3188A8C8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33DA7D2-FF52-4136-7A27-55E723C01F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92C4B4-F167-B3C5-735F-A2937F50D9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4BA2F6-2FA9-6D4E-925F-9233DDDEC095}"/>
              </a:ext>
            </a:extLst>
          </p:cNvPr>
          <p:cNvSpPr>
            <a:spLocks noGrp="1"/>
          </p:cNvSpPr>
          <p:nvPr>
            <p:ph type="dt" sz="half" idx="10"/>
          </p:nvPr>
        </p:nvSpPr>
        <p:spPr/>
        <p:txBody>
          <a:bodyPr/>
          <a:lstStyle/>
          <a:p>
            <a:fld id="{0CF1A882-A300-45C5-B296-61F099B2F728}" type="datetime1">
              <a:rPr lang="en-US" smtClean="0"/>
              <a:t>11/13/2025</a:t>
            </a:fld>
            <a:endParaRPr lang="en-US"/>
          </a:p>
        </p:txBody>
      </p:sp>
      <p:sp>
        <p:nvSpPr>
          <p:cNvPr id="6" name="Footer Placeholder 5">
            <a:extLst>
              <a:ext uri="{FF2B5EF4-FFF2-40B4-BE49-F238E27FC236}">
                <a16:creationId xmlns:a16="http://schemas.microsoft.com/office/drawing/2014/main" id="{0C2C82F5-33CA-EA10-15F6-0295772E7D7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0E33453-ABF0-6D4E-FE53-960622788377}"/>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896616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B6B8F9-73C8-7B62-27D5-054EBC1CE9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16ACD74-EEE9-72DA-E16D-8749F538AE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CE15BA-A444-63DA-4D80-675036F502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2CB6EF1-C97E-4439-84B9-F600DFD8C04B}" type="datetime1">
              <a:rPr lang="en-US" smtClean="0"/>
              <a:t>11/13/2025</a:t>
            </a:fld>
            <a:endParaRPr lang="en-US"/>
          </a:p>
        </p:txBody>
      </p:sp>
      <p:sp>
        <p:nvSpPr>
          <p:cNvPr id="5" name="Footer Placeholder 4">
            <a:extLst>
              <a:ext uri="{FF2B5EF4-FFF2-40B4-BE49-F238E27FC236}">
                <a16:creationId xmlns:a16="http://schemas.microsoft.com/office/drawing/2014/main" id="{3692D215-C987-C28F-CEE1-6A2F19690C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Sample Footer Text</a:t>
            </a:r>
          </a:p>
        </p:txBody>
      </p:sp>
      <p:sp>
        <p:nvSpPr>
          <p:cNvPr id="6" name="Slide Number Placeholder 5">
            <a:extLst>
              <a:ext uri="{FF2B5EF4-FFF2-40B4-BE49-F238E27FC236}">
                <a16:creationId xmlns:a16="http://schemas.microsoft.com/office/drawing/2014/main" id="{718A0183-CF02-B529-1640-1E0F4A7586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C057153-B650-4DEB-B370-79DDCFDCE934}" type="slidenum">
              <a:rPr lang="en-US" smtClean="0"/>
              <a:pPr/>
              <a:t>‹#›</a:t>
            </a:fld>
            <a:endParaRPr lang="en-US"/>
          </a:p>
        </p:txBody>
      </p:sp>
    </p:spTree>
    <p:extLst>
      <p:ext uri="{BB962C8B-B14F-4D97-AF65-F5344CB8AC3E}">
        <p14:creationId xmlns:p14="http://schemas.microsoft.com/office/powerpoint/2010/main" val="24460117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24DCD-97E9-9436-632F-9AD12F495437}"/>
              </a:ext>
            </a:extLst>
          </p:cNvPr>
          <p:cNvSpPr>
            <a:spLocks noGrp="1"/>
          </p:cNvSpPr>
          <p:nvPr>
            <p:ph type="ctrTitle"/>
          </p:nvPr>
        </p:nvSpPr>
        <p:spPr>
          <a:xfrm>
            <a:off x="457200" y="1143000"/>
            <a:ext cx="4025153" cy="3505200"/>
          </a:xfrm>
        </p:spPr>
        <p:txBody>
          <a:bodyPr anchor="t">
            <a:normAutofit/>
          </a:bodyPr>
          <a:lstStyle/>
          <a:p>
            <a:r>
              <a:rPr lang="en-US"/>
              <a:t>Update for Management Executive meeting on  20/10/25</a:t>
            </a:r>
          </a:p>
        </p:txBody>
      </p:sp>
      <p:pic>
        <p:nvPicPr>
          <p:cNvPr id="4" name="Picture 3" descr="Customer survey feedback emoji clipboard">
            <a:extLst>
              <a:ext uri="{FF2B5EF4-FFF2-40B4-BE49-F238E27FC236}">
                <a16:creationId xmlns:a16="http://schemas.microsoft.com/office/drawing/2014/main" id="{71884493-5A4C-411E-BB06-C278015D062B}"/>
              </a:ext>
            </a:extLst>
          </p:cNvPr>
          <p:cNvPicPr>
            <a:picLocks noChangeAspect="1"/>
          </p:cNvPicPr>
          <p:nvPr/>
        </p:nvPicPr>
        <p:blipFill>
          <a:blip r:embed="rId3"/>
          <a:srcRect t="4255"/>
          <a:stretch>
            <a:fillRect/>
          </a:stretch>
        </p:blipFill>
        <p:spPr>
          <a:xfrm>
            <a:off x="5029201" y="10"/>
            <a:ext cx="7162800" cy="6857990"/>
          </a:xfrm>
          <a:prstGeom prst="rect">
            <a:avLst/>
          </a:prstGeom>
          <a:noFill/>
        </p:spPr>
      </p:pic>
      <p:sp>
        <p:nvSpPr>
          <p:cNvPr id="16" name="Rectangle 15"/>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7" name="TextBox 16"/>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
        <p:nvSpPr>
          <p:cNvPr id="5" name="TextBox 4">
            <a:extLst>
              <a:ext uri="{FF2B5EF4-FFF2-40B4-BE49-F238E27FC236}">
                <a16:creationId xmlns:a16="http://schemas.microsoft.com/office/drawing/2014/main" id="{F0CEA3B4-97E1-4C73-06F7-F40068D1DDE0}"/>
              </a:ext>
            </a:extLst>
          </p:cNvPr>
          <p:cNvSpPr txBox="1"/>
          <p:nvPr/>
        </p:nvSpPr>
        <p:spPr>
          <a:xfrm>
            <a:off x="7607709" y="14716"/>
            <a:ext cx="4553811" cy="369332"/>
          </a:xfrm>
          <a:prstGeom prst="rect">
            <a:avLst/>
          </a:prstGeom>
          <a:noFill/>
        </p:spPr>
        <p:txBody>
          <a:bodyPr wrap="none">
            <a:spAutoFit/>
          </a:bodyPr>
          <a:lstStyle/>
          <a:p>
            <a:pPr algn="l"/>
            <a:r>
              <a:rPr lang="en-GB" sz="1800" b="1">
                <a:solidFill>
                  <a:srgbClr val="FFFFFF"/>
                </a:solidFill>
                <a:latin typeface="Calibri"/>
              </a:rPr>
              <a:t>Quality and Safety Governance advisory audit</a:t>
            </a:r>
            <a:endParaRPr sz="1800" b="1">
              <a:solidFill>
                <a:srgbClr val="FFFFFF"/>
              </a:solidFill>
              <a:latin typeface="Calibri"/>
            </a:endParaRPr>
          </a:p>
        </p:txBody>
      </p:sp>
      <p:pic>
        <p:nvPicPr>
          <p:cNvPr id="6" name="Picture 5">
            <a:extLst>
              <a:ext uri="{FF2B5EF4-FFF2-40B4-BE49-F238E27FC236}">
                <a16:creationId xmlns:a16="http://schemas.microsoft.com/office/drawing/2014/main" id="{55BACB9F-3B06-C191-9552-B5DDA251AA3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8233"/>
          <a:stretch/>
        </p:blipFill>
        <p:spPr bwMode="auto">
          <a:xfrm>
            <a:off x="381000" y="5332781"/>
            <a:ext cx="4101353" cy="10168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95591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4459C-6645-3F2B-0409-01A4451B2D77}"/>
              </a:ext>
            </a:extLst>
          </p:cNvPr>
          <p:cNvSpPr>
            <a:spLocks noGrp="1"/>
          </p:cNvSpPr>
          <p:nvPr>
            <p:ph type="title"/>
          </p:nvPr>
        </p:nvSpPr>
        <p:spPr>
          <a:xfrm>
            <a:off x="457200" y="609600"/>
            <a:ext cx="4380272" cy="1301496"/>
          </a:xfrm>
        </p:spPr>
        <p:txBody>
          <a:bodyPr>
            <a:normAutofit fontScale="90000"/>
          </a:bodyPr>
          <a:lstStyle/>
          <a:p>
            <a:r>
              <a:rPr lang="en-GB"/>
              <a:t>Suggested areas for improvement (draft)</a:t>
            </a:r>
          </a:p>
        </p:txBody>
      </p:sp>
      <p:pic>
        <p:nvPicPr>
          <p:cNvPr id="8" name="Picture Placeholder 7" descr="Smiling hospital staff">
            <a:extLst>
              <a:ext uri="{FF2B5EF4-FFF2-40B4-BE49-F238E27FC236}">
                <a16:creationId xmlns:a16="http://schemas.microsoft.com/office/drawing/2014/main" id="{568BC712-A24B-645C-5DC1-22FA5D03AF2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163" r="8163"/>
          <a:stretch>
            <a:fillRect/>
          </a:stretch>
        </p:blipFill>
        <p:spPr/>
      </p:pic>
      <p:sp>
        <p:nvSpPr>
          <p:cNvPr id="4" name="Content Placeholder 3">
            <a:extLst>
              <a:ext uri="{FF2B5EF4-FFF2-40B4-BE49-F238E27FC236}">
                <a16:creationId xmlns:a16="http://schemas.microsoft.com/office/drawing/2014/main" id="{A90676A2-4B2A-F032-1806-91C3D1AFD3E8}"/>
              </a:ext>
            </a:extLst>
          </p:cNvPr>
          <p:cNvSpPr>
            <a:spLocks noGrp="1"/>
          </p:cNvSpPr>
          <p:nvPr>
            <p:ph sz="quarter" idx="14"/>
          </p:nvPr>
        </p:nvSpPr>
        <p:spPr/>
        <p:txBody>
          <a:bodyPr vert="horz" lIns="91440" tIns="45720" rIns="91440" bIns="45720" rtlCol="0" anchor="t">
            <a:normAutofit fontScale="92500" lnSpcReduction="10000"/>
          </a:bodyPr>
          <a:lstStyle/>
          <a:p>
            <a:endParaRPr lang="en-GB" sz="1800">
              <a:solidFill>
                <a:srgbClr val="000000"/>
              </a:solidFill>
              <a:latin typeface="Calibri"/>
              <a:ea typeface="Calibri"/>
              <a:cs typeface="Calibri"/>
            </a:endParaRPr>
          </a:p>
          <a:p>
            <a:r>
              <a:rPr lang="en-GB" sz="1800">
                <a:solidFill>
                  <a:srgbClr val="000000"/>
                </a:solidFill>
                <a:latin typeface="Calibri"/>
                <a:ea typeface="Calibri"/>
                <a:cs typeface="Calibri"/>
              </a:rPr>
              <a:t>The Quality, Safety and Experience Framework should be reviewed and updated; including guidance on CB and Directorate arrangements and a process for centralised oversight.</a:t>
            </a:r>
            <a:endParaRPr lang="en-GB"/>
          </a:p>
          <a:p>
            <a:r>
              <a:rPr lang="en-GB" sz="1800">
                <a:solidFill>
                  <a:srgbClr val="000000"/>
                </a:solidFill>
                <a:latin typeface="Calibri"/>
                <a:ea typeface="Calibri"/>
                <a:cs typeface="Calibri"/>
              </a:rPr>
              <a:t>Ensure that effective and consistent reporting and escalation mechanisms are in place across all Clinical Boards and Directorates.</a:t>
            </a:r>
            <a:endParaRPr lang="en-GB"/>
          </a:p>
          <a:p>
            <a:r>
              <a:rPr lang="en-GB" sz="1800">
                <a:solidFill>
                  <a:srgbClr val="000000"/>
                </a:solidFill>
                <a:latin typeface="Calibri"/>
                <a:ea typeface="Calibri"/>
                <a:cs typeface="Calibri"/>
              </a:rPr>
              <a:t>Ensure CB meeting minutes and other required updates and submissions are consistently and promptly provided to the Quality Committee.</a:t>
            </a:r>
            <a:endParaRPr lang="en-GB"/>
          </a:p>
          <a:p>
            <a:r>
              <a:rPr lang="en-GB" sz="1800">
                <a:solidFill>
                  <a:srgbClr val="000000"/>
                </a:solidFill>
                <a:latin typeface="Calibri"/>
                <a:ea typeface="Calibri"/>
                <a:cs typeface="Calibri"/>
              </a:rPr>
              <a:t>Introduce standard templates and guidance for Quality and Safety Groups within CBs and Directorates (allowing for local variation as required to reflect different services and structures).</a:t>
            </a:r>
            <a:endParaRPr lang="en-GB"/>
          </a:p>
          <a:p>
            <a:r>
              <a:rPr lang="en-GB" sz="1800">
                <a:solidFill>
                  <a:srgbClr val="000000"/>
                </a:solidFill>
                <a:latin typeface="Calibri"/>
                <a:ea typeface="Calibri"/>
                <a:cs typeface="Calibri"/>
              </a:rPr>
              <a:t>Improve promotion and awareness of the Quality &amp; Safety governance arrangements for staff across the organisation to address issues raised through the questionnaires, including:</a:t>
            </a:r>
          </a:p>
          <a:p>
            <a:pPr lvl="1"/>
            <a:r>
              <a:rPr lang="en-GB" sz="1800">
                <a:solidFill>
                  <a:srgbClr val="000000"/>
                </a:solidFill>
                <a:latin typeface="Calibri"/>
                <a:ea typeface="Calibri"/>
                <a:cs typeface="Calibri"/>
              </a:rPr>
              <a:t>Gaps in escalation clarity;</a:t>
            </a:r>
          </a:p>
          <a:p>
            <a:pPr lvl="1"/>
            <a:r>
              <a:rPr lang="en-GB" sz="1800">
                <a:solidFill>
                  <a:srgbClr val="000000"/>
                </a:solidFill>
                <a:latin typeface="Calibri"/>
                <a:ea typeface="Calibri"/>
                <a:cs typeface="Calibri"/>
              </a:rPr>
              <a:t>Lack of confidence in timely issue escalation; and</a:t>
            </a:r>
          </a:p>
          <a:p>
            <a:pPr lvl="1"/>
            <a:r>
              <a:rPr lang="en-GB" sz="1800">
                <a:solidFill>
                  <a:srgbClr val="000000"/>
                </a:solidFill>
                <a:latin typeface="Calibri"/>
                <a:ea typeface="Calibri"/>
                <a:cs typeface="Calibri"/>
              </a:rPr>
              <a:t>Lack of awareness of relevant policies and procedures.</a:t>
            </a:r>
            <a:endParaRPr lang="en-GB"/>
          </a:p>
        </p:txBody>
      </p:sp>
      <p:sp>
        <p:nvSpPr>
          <p:cNvPr id="5" name="Rectangle 4"/>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6" name="TextBox 5"/>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Tree>
    <p:extLst>
      <p:ext uri="{BB962C8B-B14F-4D97-AF65-F5344CB8AC3E}">
        <p14:creationId xmlns:p14="http://schemas.microsoft.com/office/powerpoint/2010/main" val="1153413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8604D-4A51-38E6-0CD9-8082DF6983E0}"/>
              </a:ext>
            </a:extLst>
          </p:cNvPr>
          <p:cNvSpPr>
            <a:spLocks noGrp="1"/>
          </p:cNvSpPr>
          <p:nvPr>
            <p:ph type="title"/>
          </p:nvPr>
        </p:nvSpPr>
        <p:spPr>
          <a:xfrm>
            <a:off x="457199" y="457200"/>
            <a:ext cx="11210925" cy="962025"/>
          </a:xfrm>
        </p:spPr>
        <p:txBody>
          <a:bodyPr>
            <a:normAutofit/>
          </a:bodyPr>
          <a:lstStyle/>
          <a:p>
            <a:r>
              <a:rPr lang="en-GB"/>
              <a:t>Appendix A - Questionnaire</a:t>
            </a:r>
          </a:p>
        </p:txBody>
      </p:sp>
      <p:sp>
        <p:nvSpPr>
          <p:cNvPr id="3" name="Content Placeholder 3">
            <a:extLst>
              <a:ext uri="{FF2B5EF4-FFF2-40B4-BE49-F238E27FC236}">
                <a16:creationId xmlns:a16="http://schemas.microsoft.com/office/drawing/2014/main" id="{1FC9EF08-30CF-FA69-A9F6-1178EEE6B397}"/>
              </a:ext>
            </a:extLst>
          </p:cNvPr>
          <p:cNvSpPr txBox="1">
            <a:spLocks/>
          </p:cNvSpPr>
          <p:nvPr/>
        </p:nvSpPr>
        <p:spPr>
          <a:xfrm>
            <a:off x="0" y="1419225"/>
            <a:ext cx="6096000" cy="5438775"/>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a:t>Groups &amp; Meetings</a:t>
            </a:r>
            <a:endParaRPr lang="en-GB"/>
          </a:p>
          <a:p>
            <a:r>
              <a:rPr lang="en-GB"/>
              <a:t>Does your role involve direct participation in any Quality and Safety Groups, or similar sub-groups such as those relating to Health and Safety or Infection Prevention and Control?</a:t>
            </a:r>
          </a:p>
          <a:p>
            <a:r>
              <a:rPr lang="en-GB"/>
              <a:t>Please provide an outline of any such groups that you are aware of that operate within your department.</a:t>
            </a:r>
          </a:p>
          <a:p>
            <a:r>
              <a:rPr lang="en-GB"/>
              <a:t>Please provide details of any other regular meetings or ad-hoc exercises relating to quality or safety that have taken place within your department.</a:t>
            </a:r>
          </a:p>
          <a:p>
            <a:pPr marL="0" indent="0">
              <a:buFont typeface="Arial" panose="020B0604020202020204" pitchFamily="34" charset="0"/>
              <a:buNone/>
            </a:pPr>
            <a:r>
              <a:rPr lang="en-GB" b="1"/>
              <a:t>Cause to Report</a:t>
            </a:r>
          </a:p>
          <a:p>
            <a:r>
              <a:rPr lang="en-GB"/>
              <a:t>Have you had cause to report any quality or safety concern(s) in your current role?</a:t>
            </a:r>
          </a:p>
          <a:p>
            <a:r>
              <a:rPr lang="en-GB"/>
              <a:t>Please provide some brief details of the concern(s) below. </a:t>
            </a:r>
          </a:p>
          <a:p>
            <a:r>
              <a:rPr lang="en-GB"/>
              <a:t>Did you report the concern?</a:t>
            </a:r>
          </a:p>
          <a:p>
            <a:r>
              <a:rPr lang="en-GB"/>
              <a:t>Please provide further details of the report.</a:t>
            </a:r>
          </a:p>
        </p:txBody>
      </p:sp>
      <p:sp>
        <p:nvSpPr>
          <p:cNvPr id="7" name="Content Placeholder 3">
            <a:extLst>
              <a:ext uri="{FF2B5EF4-FFF2-40B4-BE49-F238E27FC236}">
                <a16:creationId xmlns:a16="http://schemas.microsoft.com/office/drawing/2014/main" id="{E6EA5F83-E8A6-2B17-5B2E-3311263484B9}"/>
              </a:ext>
            </a:extLst>
          </p:cNvPr>
          <p:cNvSpPr txBox="1">
            <a:spLocks/>
          </p:cNvSpPr>
          <p:nvPr/>
        </p:nvSpPr>
        <p:spPr>
          <a:xfrm>
            <a:off x="6096001" y="1419225"/>
            <a:ext cx="6096002" cy="5438775"/>
          </a:xfrm>
          <a:prstGeom prst="rect">
            <a:avLst/>
          </a:prstGeom>
          <a:solidFill>
            <a:schemeClr val="bg1">
              <a:lumMod val="95000"/>
            </a:schemeClr>
          </a:solidFill>
        </p:spPr>
        <p:txBody>
          <a:bodyPr vert="horz" lIns="91440" tIns="45720" rIns="91440" bIns="45720" rtlCol="0">
            <a:normAutofit fontScale="92500" lnSpcReduction="10000"/>
          </a:bodyPr>
          <a:lstStyle>
            <a:lvl1pPr marL="228600" indent="-228600" algn="l" defTabSz="914400" rtl="0" eaLnBrk="1" latinLnBrk="0" hangingPunct="1">
              <a:lnSpc>
                <a:spcPct val="120000"/>
              </a:lnSpc>
              <a:spcBef>
                <a:spcPts val="1000"/>
              </a:spcBef>
              <a:buFont typeface="Arial" panose="020B0604020202020204" pitchFamily="34" charset="0"/>
              <a:buChar char="•"/>
              <a:defRPr sz="14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a:t>Reporting Process Awareness</a:t>
            </a:r>
          </a:p>
          <a:p>
            <a:r>
              <a:rPr lang="en-GB"/>
              <a:t>How would you report any quality or safety concerns you may have?</a:t>
            </a:r>
          </a:p>
          <a:p>
            <a:r>
              <a:rPr lang="en-GB"/>
              <a:t>Who would you report any Quality or Safety concerns to? (Please list relevant roles, include all that apply in cases where concerns may be reported to more than one individual).</a:t>
            </a:r>
          </a:p>
          <a:p>
            <a:pPr marL="0" indent="0">
              <a:buFont typeface="Arial" panose="020B0604020202020204" pitchFamily="34" charset="0"/>
              <a:buNone/>
            </a:pPr>
            <a:r>
              <a:rPr lang="en-GB" b="1"/>
              <a:t>Opportunities to Report &amp; Escalate</a:t>
            </a:r>
          </a:p>
          <a:p>
            <a:r>
              <a:rPr lang="en-GB"/>
              <a:t>Are you provided with sufficient opportunities to report quality or safety concerns? </a:t>
            </a:r>
          </a:p>
          <a:p>
            <a:r>
              <a:rPr lang="en-GB"/>
              <a:t>What is your understanding of the process(es) by which any issues you raise may be escalated after you have reported them</a:t>
            </a:r>
          </a:p>
          <a:p>
            <a:r>
              <a:rPr lang="en-GB"/>
              <a:t>Do you have confidence that issues you raise will be escalated appropriately and within reasonable timescales?</a:t>
            </a:r>
          </a:p>
          <a:p>
            <a:pPr marL="0" indent="0">
              <a:buNone/>
            </a:pPr>
            <a:r>
              <a:rPr lang="en-GB" b="1"/>
              <a:t>Policies, Procedures, Training</a:t>
            </a:r>
          </a:p>
          <a:p>
            <a:r>
              <a:rPr lang="en-GB"/>
              <a:t>Are you aware of any policies, procedures or guidance documents relating to Quality and Safety that have been issued within your department or across the Health Board as a whole? </a:t>
            </a:r>
          </a:p>
          <a:p>
            <a:r>
              <a:rPr lang="en-GB"/>
              <a:t>Have you received any training which included information in relation to the Health Board's Quality and Safety processes or those operating within your department? *</a:t>
            </a:r>
          </a:p>
          <a:p>
            <a:endParaRPr lang="en-GB"/>
          </a:p>
        </p:txBody>
      </p:sp>
    </p:spTree>
    <p:extLst>
      <p:ext uri="{BB962C8B-B14F-4D97-AF65-F5344CB8AC3E}">
        <p14:creationId xmlns:p14="http://schemas.microsoft.com/office/powerpoint/2010/main" val="2602807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A2A1E-BC3E-F3AE-4A96-423EC945BB75}"/>
              </a:ext>
            </a:extLst>
          </p:cNvPr>
          <p:cNvSpPr>
            <a:spLocks noGrp="1"/>
          </p:cNvSpPr>
          <p:nvPr>
            <p:ph type="title"/>
          </p:nvPr>
        </p:nvSpPr>
        <p:spPr>
          <a:xfrm>
            <a:off x="457199" y="685800"/>
            <a:ext cx="4482573" cy="1225296"/>
          </a:xfrm>
        </p:spPr>
        <p:txBody>
          <a:bodyPr anchor="t">
            <a:normAutofit/>
          </a:bodyPr>
          <a:lstStyle/>
          <a:p>
            <a:r>
              <a:rPr lang="en-US"/>
              <a:t>Background</a:t>
            </a:r>
          </a:p>
        </p:txBody>
      </p:sp>
      <p:pic>
        <p:nvPicPr>
          <p:cNvPr id="5" name="Content Placeholder 4" descr="Four men and women are sitting at a table in an office. The men are wearing dress shirts and ties and the women are in blue scrubs. They are all doing paperwork.">
            <a:extLst>
              <a:ext uri="{FF2B5EF4-FFF2-40B4-BE49-F238E27FC236}">
                <a16:creationId xmlns:a16="http://schemas.microsoft.com/office/drawing/2014/main" id="{229B2CCE-D45B-4777-909C-B5B7D0F3C64B}"/>
              </a:ext>
            </a:extLst>
          </p:cNvPr>
          <p:cNvPicPr>
            <a:picLocks noGrp="1" noChangeAspect="1"/>
          </p:cNvPicPr>
          <p:nvPr>
            <p:ph type="pic" sz="quarter" idx="13"/>
          </p:nvPr>
        </p:nvPicPr>
        <p:blipFill>
          <a:blip r:embed="rId3"/>
          <a:srcRect l="14662" r="14662"/>
          <a:stretch>
            <a:fillRect/>
          </a:stretch>
        </p:blipFill>
        <p:spPr>
          <a:prstGeom prst="rect">
            <a:avLst/>
          </a:prstGeom>
          <a:noFill/>
        </p:spPr>
      </p:pic>
      <p:sp>
        <p:nvSpPr>
          <p:cNvPr id="4" name="Content Placeholder 3">
            <a:extLst>
              <a:ext uri="{FF2B5EF4-FFF2-40B4-BE49-F238E27FC236}">
                <a16:creationId xmlns:a16="http://schemas.microsoft.com/office/drawing/2014/main" id="{CC5DB282-1BC8-1CF5-BD07-381EB64194E0}"/>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p:txBody>
          <a:bodyPr>
            <a:noAutofit/>
          </a:bodyPr>
          <a:lstStyle/>
          <a:p>
            <a:pPr marL="0" indent="0">
              <a:spcBef>
                <a:spcPts val="2500"/>
              </a:spcBef>
              <a:buFont typeface="Arial" panose="020B0604020202020204" pitchFamily="34" charset="0"/>
              <a:buNone/>
            </a:pPr>
            <a:r>
              <a:rPr lang="en-US" sz="1800" b="1">
                <a:latin typeface="Calibri" panose="020F0502020204030204" pitchFamily="34" charset="0"/>
                <a:ea typeface="Calibri" panose="020F0502020204030204" pitchFamily="34" charset="0"/>
                <a:cs typeface="Calibri" panose="020F0502020204030204" pitchFamily="34" charset="0"/>
              </a:rPr>
              <a:t>Audit commissioning</a:t>
            </a:r>
          </a:p>
          <a:p>
            <a:pPr marL="0" lvl="1" indent="0">
              <a:buNone/>
            </a:pPr>
            <a:r>
              <a:rPr lang="en-GB" sz="1800">
                <a:latin typeface="Calibri" panose="020F0502020204030204" pitchFamily="34" charset="0"/>
                <a:ea typeface="Calibri" panose="020F0502020204030204" pitchFamily="34" charset="0"/>
                <a:cs typeface="Calibri" panose="020F0502020204030204" pitchFamily="34" charset="0"/>
              </a:rPr>
              <a:t>The Health Board’s internal review of theatres revealed that governance and oversight within the Surgery Clinical Board and the broader organisation had been insufficient.</a:t>
            </a:r>
          </a:p>
          <a:p>
            <a:pPr marL="0" lvl="1" indent="0">
              <a:buNone/>
            </a:pPr>
            <a:r>
              <a:rPr lang="en-GB" sz="1800">
                <a:latin typeface="Calibri" panose="020F0502020204030204" pitchFamily="34" charset="0"/>
                <a:ea typeface="Calibri" panose="020F0502020204030204" pitchFamily="34" charset="0"/>
                <a:cs typeface="Calibri" panose="020F0502020204030204" pitchFamily="34" charset="0"/>
              </a:rPr>
              <a:t>Following a Service of Concern meeting with the Health Board, Health Inspectorate Wales (HIW) also requested that the Health Board demonstrate how it has considered the overall governance processes in place.</a:t>
            </a:r>
          </a:p>
          <a:p>
            <a:pPr marL="0" lvl="1" indent="0">
              <a:buNone/>
            </a:pPr>
            <a:r>
              <a:rPr lang="en-GB" sz="1800">
                <a:latin typeface="Calibri" panose="020F0502020204030204" pitchFamily="34" charset="0"/>
                <a:ea typeface="Calibri" panose="020F0502020204030204" pitchFamily="34" charset="0"/>
                <a:cs typeface="Calibri" panose="020F0502020204030204" pitchFamily="34" charset="0"/>
              </a:rPr>
              <a:t>The Chief Executive and Chair therefore commissioned the Audit &amp; Assurance service to carry out an advisory review of the Health Board’s quality and safety governance and the effectiveness of the current arrangements. </a:t>
            </a:r>
            <a:endParaRPr lang="en-US" sz="180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800" b="1">
                <a:latin typeface="Calibri" panose="020F0502020204030204" pitchFamily="34" charset="0"/>
                <a:ea typeface="Calibri" panose="020F0502020204030204" pitchFamily="34" charset="0"/>
                <a:cs typeface="Calibri" panose="020F0502020204030204" pitchFamily="34" charset="0"/>
              </a:rPr>
              <a:t>Timeline</a:t>
            </a:r>
          </a:p>
          <a:p>
            <a:pPr marL="0" lvl="1" indent="0">
              <a:buFont typeface="Arial" panose="020B0604020202020204" pitchFamily="34" charset="0"/>
              <a:buNone/>
            </a:pPr>
            <a:r>
              <a:rPr lang="en-GB" sz="1800">
                <a:latin typeface="Calibri" panose="020F0502020204030204" pitchFamily="34" charset="0"/>
                <a:ea typeface="Calibri" panose="020F0502020204030204" pitchFamily="34" charset="0"/>
                <a:cs typeface="Calibri" panose="020F0502020204030204" pitchFamily="34" charset="0"/>
              </a:rPr>
              <a:t>Scope signed off by the Chief Executive and Chair – June 2025</a:t>
            </a:r>
          </a:p>
          <a:p>
            <a:pPr marL="0" lvl="1" indent="0">
              <a:buFont typeface="Arial" panose="020B0604020202020204" pitchFamily="34" charset="0"/>
              <a:buNone/>
            </a:pPr>
            <a:r>
              <a:rPr lang="en-GB" sz="1800">
                <a:latin typeface="Calibri" panose="020F0502020204030204" pitchFamily="34" charset="0"/>
                <a:ea typeface="Calibri" panose="020F0502020204030204" pitchFamily="34" charset="0"/>
                <a:cs typeface="Calibri" panose="020F0502020204030204" pitchFamily="34" charset="0"/>
              </a:rPr>
              <a:t>Fieldwork – July to October 2025</a:t>
            </a:r>
          </a:p>
          <a:p>
            <a:pPr marL="0" lvl="1" indent="0">
              <a:buFont typeface="Arial" panose="020B0604020202020204" pitchFamily="34" charset="0"/>
              <a:buNone/>
            </a:pPr>
            <a:r>
              <a:rPr lang="en-GB" sz="1800">
                <a:latin typeface="Calibri" panose="020F0502020204030204" pitchFamily="34" charset="0"/>
                <a:ea typeface="Calibri" panose="020F0502020204030204" pitchFamily="34" charset="0"/>
                <a:cs typeface="Calibri" panose="020F0502020204030204" pitchFamily="34" charset="0"/>
              </a:rPr>
              <a:t>Reporting – October / November 2025</a:t>
            </a:r>
          </a:p>
          <a:p>
            <a:pPr marL="0" lvl="1" indent="0">
              <a:buFont typeface="Arial" panose="020B0604020202020204" pitchFamily="34" charset="0"/>
              <a:buNone/>
            </a:pPr>
            <a:r>
              <a:rPr lang="en-GB" sz="1800">
                <a:latin typeface="Calibri" panose="020F0502020204030204" pitchFamily="34" charset="0"/>
                <a:ea typeface="Calibri" panose="020F0502020204030204" pitchFamily="34" charset="0"/>
                <a:cs typeface="Calibri" panose="020F0502020204030204" pitchFamily="34" charset="0"/>
              </a:rPr>
              <a:t>Audit &amp; Assurance Committee – November 2025</a:t>
            </a:r>
            <a:endParaRPr lang="en-US" sz="1800">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TextBox 10"/>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
        <p:nvSpPr>
          <p:cNvPr id="3" name="TextBox 2">
            <a:extLst>
              <a:ext uri="{FF2B5EF4-FFF2-40B4-BE49-F238E27FC236}">
                <a16:creationId xmlns:a16="http://schemas.microsoft.com/office/drawing/2014/main" id="{B3D7B02E-D861-58CD-275D-73E13A27AAD5}"/>
              </a:ext>
            </a:extLst>
          </p:cNvPr>
          <p:cNvSpPr txBox="1"/>
          <p:nvPr/>
        </p:nvSpPr>
        <p:spPr>
          <a:xfrm>
            <a:off x="7455309" y="30480"/>
            <a:ext cx="4553811" cy="369332"/>
          </a:xfrm>
          <a:prstGeom prst="rect">
            <a:avLst/>
          </a:prstGeom>
          <a:noFill/>
        </p:spPr>
        <p:txBody>
          <a:bodyPr wrap="none">
            <a:spAutoFit/>
          </a:bodyPr>
          <a:lstStyle/>
          <a:p>
            <a:pPr algn="l"/>
            <a:r>
              <a:rPr lang="en-GB" sz="1800" b="1">
                <a:solidFill>
                  <a:srgbClr val="FFFFFF"/>
                </a:solidFill>
                <a:latin typeface="Calibri"/>
              </a:rPr>
              <a:t>Quality and Safety Governance advisory audit</a:t>
            </a:r>
            <a:endParaRPr sz="1800" b="1">
              <a:solidFill>
                <a:srgbClr val="FFFFFF"/>
              </a:solidFill>
              <a:latin typeface="Calibri"/>
            </a:endParaRPr>
          </a:p>
        </p:txBody>
      </p:sp>
    </p:spTree>
    <p:extLst>
      <p:ext uri="{BB962C8B-B14F-4D97-AF65-F5344CB8AC3E}">
        <p14:creationId xmlns:p14="http://schemas.microsoft.com/office/powerpoint/2010/main" val="908011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27A5D-0A70-E56B-9205-506A061F7DB0}"/>
              </a:ext>
            </a:extLst>
          </p:cNvPr>
          <p:cNvSpPr>
            <a:spLocks noGrp="1"/>
          </p:cNvSpPr>
          <p:nvPr>
            <p:ph type="title"/>
          </p:nvPr>
        </p:nvSpPr>
        <p:spPr>
          <a:xfrm>
            <a:off x="457200" y="762000"/>
            <a:ext cx="4380272" cy="1149096"/>
          </a:xfrm>
        </p:spPr>
        <p:txBody>
          <a:bodyPr anchor="t">
            <a:normAutofit/>
          </a:bodyPr>
          <a:lstStyle/>
          <a:p>
            <a:r>
              <a:rPr lang="en-US"/>
              <a:t>Audit Scope</a:t>
            </a:r>
          </a:p>
        </p:txBody>
      </p:sp>
      <p:sp>
        <p:nvSpPr>
          <p:cNvPr id="4" name="Content Placeholder 3">
            <a:extLst>
              <a:ext uri="{FF2B5EF4-FFF2-40B4-BE49-F238E27FC236}">
                <a16:creationId xmlns:a16="http://schemas.microsoft.com/office/drawing/2014/main" id="{B208A090-E67D-82A4-5DCD-DAD3D5F59131}"/>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p:txBody>
          <a:bodyPr>
            <a:normAutofit fontScale="55000" lnSpcReduction="20000"/>
          </a:bodyPr>
          <a:lstStyle/>
          <a:p>
            <a:pPr marL="0" indent="0">
              <a:lnSpc>
                <a:spcPct val="110000"/>
              </a:lnSpc>
              <a:spcBef>
                <a:spcPts val="600"/>
              </a:spcBef>
              <a:buNone/>
            </a:pPr>
            <a:r>
              <a:rPr lang="en-GB" sz="2700" b="1">
                <a:latin typeface="Calibri" panose="020F0502020204030204" pitchFamily="34" charset="0"/>
                <a:ea typeface="Calibri" panose="020F0502020204030204" pitchFamily="34" charset="0"/>
                <a:cs typeface="Calibri" panose="020F0502020204030204" pitchFamily="34" charset="0"/>
              </a:rPr>
              <a:t>To review the appropriateness and effectiveness of the Quality and Safety Governance arrangements within the Health Board.</a:t>
            </a:r>
          </a:p>
          <a:p>
            <a:pPr marL="0" indent="0">
              <a:lnSpc>
                <a:spcPct val="110000"/>
              </a:lnSpc>
              <a:spcBef>
                <a:spcPts val="600"/>
              </a:spcBef>
              <a:buNone/>
            </a:pPr>
            <a:r>
              <a:rPr lang="en-GB" sz="2700">
                <a:latin typeface="Calibri" panose="020F0502020204030204" pitchFamily="34" charset="0"/>
                <a:ea typeface="Calibri" panose="020F0502020204030204" pitchFamily="34" charset="0"/>
                <a:cs typeface="Calibri" panose="020F0502020204030204" pitchFamily="34" charset="0"/>
              </a:rPr>
              <a:t>The audit covered the following areas: </a:t>
            </a:r>
          </a:p>
          <a:p>
            <a:pPr marL="342900" lvl="0" indent="-342900">
              <a:lnSpc>
                <a:spcPct val="110000"/>
              </a:lnSpc>
              <a:spcBef>
                <a:spcPts val="600"/>
              </a:spcBef>
              <a:buFont typeface="+mj-lt"/>
              <a:buAutoNum type="arabicPeriod"/>
            </a:pPr>
            <a:r>
              <a:rPr lang="en-GB" sz="2700">
                <a:latin typeface="Calibri" panose="020F0502020204030204" pitchFamily="34" charset="0"/>
                <a:ea typeface="Calibri" panose="020F0502020204030204" pitchFamily="34" charset="0"/>
                <a:cs typeface="Calibri" panose="020F0502020204030204" pitchFamily="34" charset="0"/>
              </a:rPr>
              <a:t>Establish and evaluate the current Quality &amp; Safety Governance arrangements operating within the Health Board;</a:t>
            </a:r>
          </a:p>
          <a:p>
            <a:pPr marL="342900" lvl="0" indent="-342900">
              <a:lnSpc>
                <a:spcPct val="110000"/>
              </a:lnSpc>
              <a:spcBef>
                <a:spcPts val="600"/>
              </a:spcBef>
              <a:buFont typeface="+mj-lt"/>
              <a:buAutoNum type="arabicPeriod"/>
            </a:pPr>
            <a:r>
              <a:rPr lang="en-GB" sz="2700">
                <a:latin typeface="Calibri" panose="020F0502020204030204" pitchFamily="34" charset="0"/>
                <a:ea typeface="Calibri" panose="020F0502020204030204" pitchFamily="34" charset="0"/>
                <a:cs typeface="Calibri" panose="020F0502020204030204" pitchFamily="34" charset="0"/>
              </a:rPr>
              <a:t>Are the current arrangements clearly documented within relevant policies / procedures and are they readily available / known across the organisation;</a:t>
            </a:r>
          </a:p>
          <a:p>
            <a:pPr marL="342900" lvl="0" indent="-342900">
              <a:lnSpc>
                <a:spcPct val="110000"/>
              </a:lnSpc>
              <a:spcBef>
                <a:spcPts val="600"/>
              </a:spcBef>
              <a:buFont typeface="+mj-lt"/>
              <a:buAutoNum type="arabicPeriod"/>
            </a:pPr>
            <a:r>
              <a:rPr lang="en-GB" sz="2700">
                <a:latin typeface="Calibri" panose="020F0502020204030204" pitchFamily="34" charset="0"/>
                <a:ea typeface="Calibri" panose="020F0502020204030204" pitchFamily="34" charset="0"/>
                <a:cs typeface="Calibri" panose="020F0502020204030204" pitchFamily="34" charset="0"/>
              </a:rPr>
              <a:t>Do the arrangements allow for a clear and timely route of reporting, escalation and assurance from ward and service areas up to the Board;</a:t>
            </a:r>
          </a:p>
          <a:p>
            <a:pPr marL="342900" lvl="0" indent="-342900">
              <a:lnSpc>
                <a:spcPct val="110000"/>
              </a:lnSpc>
              <a:spcBef>
                <a:spcPts val="600"/>
              </a:spcBef>
              <a:buFont typeface="+mj-lt"/>
              <a:buAutoNum type="arabicPeriod"/>
            </a:pPr>
            <a:r>
              <a:rPr lang="en-GB" sz="2700">
                <a:latin typeface="Calibri" panose="020F0502020204030204" pitchFamily="34" charset="0"/>
                <a:ea typeface="Calibri" panose="020F0502020204030204" pitchFamily="34" charset="0"/>
                <a:cs typeface="Calibri" panose="020F0502020204030204" pitchFamily="34" charset="0"/>
              </a:rPr>
              <a:t>Are the processes within the Clinical Boards operating in accordance with the stated policies / procedures; and</a:t>
            </a:r>
          </a:p>
          <a:p>
            <a:pPr marL="342900" indent="-342900">
              <a:lnSpc>
                <a:spcPct val="110000"/>
              </a:lnSpc>
              <a:spcBef>
                <a:spcPts val="600"/>
              </a:spcBef>
              <a:buFont typeface="+mj-lt"/>
              <a:buAutoNum type="arabicPeriod"/>
            </a:pPr>
            <a:r>
              <a:rPr lang="en-GB" sz="2700">
                <a:latin typeface="Calibri" panose="020F0502020204030204" pitchFamily="34" charset="0"/>
                <a:ea typeface="Calibri" panose="020F0502020204030204" pitchFamily="34" charset="0"/>
                <a:cs typeface="Calibri" panose="020F0502020204030204" pitchFamily="34" charset="0"/>
              </a:rPr>
              <a:t>Do key management and clinical staff within the Clinical Boards have a good knowledge and understanding of the processes and what they should do if they become aware of an issue.</a:t>
            </a:r>
          </a:p>
          <a:p>
            <a:pPr marL="0" indent="0">
              <a:lnSpc>
                <a:spcPct val="110000"/>
              </a:lnSpc>
              <a:spcBef>
                <a:spcPts val="1200"/>
              </a:spcBef>
              <a:buNone/>
            </a:pPr>
            <a:r>
              <a:rPr lang="en-GB" sz="2700">
                <a:latin typeface="Calibri" panose="020F0502020204030204" pitchFamily="34" charset="0"/>
                <a:ea typeface="Calibri" panose="020F0502020204030204" pitchFamily="34" charset="0"/>
                <a:cs typeface="Calibri" panose="020F0502020204030204" pitchFamily="34" charset="0"/>
              </a:rPr>
              <a:t>The Audit covered the corporate quality and safety governance arrangements along with the local arrangements within the Surgery and Medicine Clinical Boards. </a:t>
            </a:r>
          </a:p>
          <a:p>
            <a:pPr marL="0" indent="0">
              <a:lnSpc>
                <a:spcPct val="110000"/>
              </a:lnSpc>
              <a:spcBef>
                <a:spcPts val="1200"/>
              </a:spcBef>
              <a:buNone/>
            </a:pPr>
            <a:r>
              <a:rPr lang="en-GB" sz="2700">
                <a:latin typeface="Calibri" panose="020F0502020204030204" pitchFamily="34" charset="0"/>
                <a:ea typeface="Calibri" panose="020F0502020204030204" pitchFamily="34" charset="0"/>
                <a:cs typeface="Calibri" panose="020F0502020204030204" pitchFamily="34" charset="0"/>
              </a:rPr>
              <a:t>The audit is advisory so no assurance rating will be provided but suggested areas for improvement will be highlighted.</a:t>
            </a:r>
          </a:p>
        </p:txBody>
      </p:sp>
      <p:sp>
        <p:nvSpPr>
          <p:cNvPr id="10" name="Rectangle 9"/>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TextBox 10"/>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
        <p:nvSpPr>
          <p:cNvPr id="3" name="TextBox 2">
            <a:extLst>
              <a:ext uri="{FF2B5EF4-FFF2-40B4-BE49-F238E27FC236}">
                <a16:creationId xmlns:a16="http://schemas.microsoft.com/office/drawing/2014/main" id="{9C368BFE-C80F-7F14-D1E7-1217A2A82241}"/>
              </a:ext>
            </a:extLst>
          </p:cNvPr>
          <p:cNvSpPr txBox="1"/>
          <p:nvPr/>
        </p:nvSpPr>
        <p:spPr>
          <a:xfrm>
            <a:off x="7455309" y="30480"/>
            <a:ext cx="4553811" cy="369332"/>
          </a:xfrm>
          <a:prstGeom prst="rect">
            <a:avLst/>
          </a:prstGeom>
          <a:noFill/>
        </p:spPr>
        <p:txBody>
          <a:bodyPr wrap="none">
            <a:spAutoFit/>
          </a:bodyPr>
          <a:lstStyle/>
          <a:p>
            <a:pPr algn="l"/>
            <a:r>
              <a:rPr lang="en-GB" sz="1800" b="1">
                <a:solidFill>
                  <a:srgbClr val="FFFFFF"/>
                </a:solidFill>
                <a:latin typeface="Calibri"/>
              </a:rPr>
              <a:t>Quality and Safety Governance advisory audit</a:t>
            </a:r>
            <a:endParaRPr sz="1800" b="1">
              <a:solidFill>
                <a:srgbClr val="FFFFFF"/>
              </a:solidFill>
              <a:latin typeface="Calibri"/>
            </a:endParaRPr>
          </a:p>
        </p:txBody>
      </p:sp>
      <p:pic>
        <p:nvPicPr>
          <p:cNvPr id="6" name="Content Placeholder 4" descr="Businessman explaining graph to other businesspeople during conference call in office.">
            <a:extLst>
              <a:ext uri="{FF2B5EF4-FFF2-40B4-BE49-F238E27FC236}">
                <a16:creationId xmlns:a16="http://schemas.microsoft.com/office/drawing/2014/main" id="{148C3CAD-C683-93DB-937C-7E805CF59961}"/>
              </a:ext>
            </a:extLst>
          </p:cNvPr>
          <p:cNvPicPr>
            <a:picLocks noChangeAspect="1"/>
          </p:cNvPicPr>
          <p:nvPr/>
        </p:nvPicPr>
        <p:blipFill>
          <a:blip r:embed="rId3"/>
          <a:srcRect l="1077" r="19317"/>
          <a:stretch>
            <a:fillRect/>
          </a:stretch>
        </p:blipFill>
        <p:spPr>
          <a:xfrm>
            <a:off x="0" y="2175642"/>
            <a:ext cx="5584186" cy="4682358"/>
          </a:xfrm>
          <a:prstGeom prst="rect">
            <a:avLst/>
          </a:prstGeom>
          <a:noFill/>
        </p:spPr>
      </p:pic>
    </p:spTree>
    <p:extLst>
      <p:ext uri="{BB962C8B-B14F-4D97-AF65-F5344CB8AC3E}">
        <p14:creationId xmlns:p14="http://schemas.microsoft.com/office/powerpoint/2010/main" val="19280589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4A44-416C-DBA9-8031-4212F453ECA6}"/>
              </a:ext>
            </a:extLst>
          </p:cNvPr>
          <p:cNvSpPr>
            <a:spLocks noGrp="1"/>
          </p:cNvSpPr>
          <p:nvPr>
            <p:ph type="title"/>
          </p:nvPr>
        </p:nvSpPr>
        <p:spPr>
          <a:xfrm>
            <a:off x="457200" y="762000"/>
            <a:ext cx="4380272" cy="1149096"/>
          </a:xfrm>
        </p:spPr>
        <p:txBody>
          <a:bodyPr anchor="t">
            <a:normAutofit/>
          </a:bodyPr>
          <a:lstStyle/>
          <a:p>
            <a:r>
              <a:rPr lang="en-US"/>
              <a:t>Audit Approach</a:t>
            </a:r>
          </a:p>
        </p:txBody>
      </p:sp>
      <p:pic>
        <p:nvPicPr>
          <p:cNvPr id="5" name="Content Placeholder 4" descr="Close up of business graphs and papers on a table">
            <a:extLst>
              <a:ext uri="{FF2B5EF4-FFF2-40B4-BE49-F238E27FC236}">
                <a16:creationId xmlns:a16="http://schemas.microsoft.com/office/drawing/2014/main" id="{CC6F38BB-305A-414E-858D-D299C748F321}"/>
              </a:ext>
            </a:extLst>
          </p:cNvPr>
          <p:cNvPicPr>
            <a:picLocks noGrp="1" noChangeAspect="1"/>
          </p:cNvPicPr>
          <p:nvPr>
            <p:ph type="pic" sz="quarter" idx="13"/>
          </p:nvPr>
        </p:nvPicPr>
        <p:blipFill>
          <a:blip r:embed="rId3"/>
          <a:srcRect l="10258" r="10258"/>
          <a:stretch>
            <a:fillRect/>
          </a:stretch>
        </p:blipFill>
        <p:spPr>
          <a:prstGeom prst="rect">
            <a:avLst/>
          </a:prstGeom>
          <a:noFill/>
        </p:spPr>
      </p:pic>
      <p:sp>
        <p:nvSpPr>
          <p:cNvPr id="4" name="Content Placeholder 3">
            <a:extLst>
              <a:ext uri="{FF2B5EF4-FFF2-40B4-BE49-F238E27FC236}">
                <a16:creationId xmlns:a16="http://schemas.microsoft.com/office/drawing/2014/main" id="{18B0F6A1-4C61-B4A1-794D-9E20A2E10F7B}"/>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096000" y="457200"/>
            <a:ext cx="5585925" cy="6248399"/>
          </a:xfrm>
        </p:spPr>
        <p:txBody>
          <a:bodyPr>
            <a:noAutofit/>
          </a:bodyPr>
          <a:lstStyle/>
          <a:p>
            <a:pPr marL="0" indent="0">
              <a:spcBef>
                <a:spcPts val="2500"/>
              </a:spcBef>
              <a:buFont typeface="Arial" panose="020B0604020202020204" pitchFamily="34" charset="0"/>
              <a:buNone/>
            </a:pPr>
            <a:r>
              <a:rPr lang="en-US" sz="1300" b="1">
                <a:latin typeface="Calibri" panose="020F0502020204030204" pitchFamily="34" charset="0"/>
                <a:ea typeface="Calibri" panose="020F0502020204030204" pitchFamily="34" charset="0"/>
                <a:cs typeface="Calibri" panose="020F0502020204030204" pitchFamily="34" charset="0"/>
              </a:rPr>
              <a:t>Engagement</a:t>
            </a:r>
          </a:p>
          <a:p>
            <a:pPr marL="0" lvl="1" indent="0">
              <a:buFont typeface="Arial" panose="020B0604020202020204" pitchFamily="34" charset="0"/>
              <a:buNone/>
            </a:pPr>
            <a:r>
              <a:rPr lang="en-GB" sz="1300">
                <a:latin typeface="Calibri" panose="020F0502020204030204" pitchFamily="34" charset="0"/>
                <a:ea typeface="Calibri" panose="020F0502020204030204" pitchFamily="34" charset="0"/>
                <a:cs typeface="Calibri" panose="020F0502020204030204" pitchFamily="34" charset="0"/>
              </a:rPr>
              <a:t>Meetings were held with key individuals to establish and discuss the quality and safety governance arrangements in place, including:</a:t>
            </a:r>
          </a:p>
          <a:p>
            <a:pPr marL="285750" lvl="1" indent="-285750"/>
            <a:r>
              <a:rPr lang="en-GB" sz="1300">
                <a:latin typeface="Calibri" panose="020F0502020204030204" pitchFamily="34" charset="0"/>
                <a:ea typeface="Calibri" panose="020F0502020204030204" pitchFamily="34" charset="0"/>
                <a:cs typeface="Calibri" panose="020F0502020204030204" pitchFamily="34" charset="0"/>
              </a:rPr>
              <a:t>Assistant Medical Director Patient Safety and Clinical Effectiveness;</a:t>
            </a:r>
          </a:p>
          <a:p>
            <a:pPr marL="285750" lvl="1" indent="-285750"/>
            <a:r>
              <a:rPr lang="en-GB" sz="1300">
                <a:latin typeface="Calibri" panose="020F0502020204030204" pitchFamily="34" charset="0"/>
                <a:ea typeface="Calibri" panose="020F0502020204030204" pitchFamily="34" charset="0"/>
                <a:cs typeface="Calibri" panose="020F0502020204030204" pitchFamily="34" charset="0"/>
              </a:rPr>
              <a:t>Assistant Director of Quality and Patient Safety;</a:t>
            </a:r>
          </a:p>
          <a:p>
            <a:pPr marL="285750" lvl="1" indent="-285750"/>
            <a:r>
              <a:rPr lang="en-GB" sz="1300">
                <a:latin typeface="Calibri" panose="020F0502020204030204" pitchFamily="34" charset="0"/>
                <a:ea typeface="Calibri" panose="020F0502020204030204" pitchFamily="34" charset="0"/>
                <a:cs typeface="Calibri" panose="020F0502020204030204" pitchFamily="34" charset="0"/>
              </a:rPr>
              <a:t>Surgery and Medicine CB triumvirates; and</a:t>
            </a:r>
          </a:p>
          <a:p>
            <a:pPr marL="285750" lvl="1" indent="-285750"/>
            <a:r>
              <a:rPr lang="en-GB" sz="1300">
                <a:latin typeface="Calibri" panose="020F0502020204030204" pitchFamily="34" charset="0"/>
                <a:ea typeface="Calibri" panose="020F0502020204030204" pitchFamily="34" charset="0"/>
                <a:cs typeface="Calibri" panose="020F0502020204030204" pitchFamily="34" charset="0"/>
              </a:rPr>
              <a:t>Identified managers and Q&amp;S leads in the Anaesthetics, T&amp;O, Dental, Specialist Medicine and Integrated Medicine Directorates.</a:t>
            </a:r>
            <a:endParaRPr lang="en-US" sz="1300">
              <a:latin typeface="Calibri" panose="020F0502020204030204" pitchFamily="34" charset="0"/>
              <a:ea typeface="Calibri" panose="020F0502020204030204" pitchFamily="34" charset="0"/>
              <a:cs typeface="Calibri" panose="020F0502020204030204" pitchFamily="34" charset="0"/>
            </a:endParaRPr>
          </a:p>
          <a:p>
            <a:pPr marL="0" indent="0">
              <a:spcBef>
                <a:spcPts val="1200"/>
              </a:spcBef>
              <a:buFont typeface="Arial" panose="020B0604020202020204" pitchFamily="34" charset="0"/>
              <a:buNone/>
            </a:pPr>
            <a:r>
              <a:rPr lang="en-US" sz="1300" b="1">
                <a:latin typeface="Calibri" panose="020F0502020204030204" pitchFamily="34" charset="0"/>
                <a:ea typeface="Calibri" panose="020F0502020204030204" pitchFamily="34" charset="0"/>
                <a:cs typeface="Calibri" panose="020F0502020204030204" pitchFamily="34" charset="0"/>
              </a:rPr>
              <a:t>Fieldwork</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Evaluation of the described corporate, Clinical Board and Directorate level arrangements.</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Evidence was obtained to confirm if the arrangements were operating as described. Including Terms of Reference, agendas and minutes.</a:t>
            </a:r>
          </a:p>
          <a:p>
            <a:pPr marL="0" indent="0">
              <a:spcBef>
                <a:spcPts val="1200"/>
              </a:spcBef>
              <a:buFont typeface="Arial" panose="020B0604020202020204" pitchFamily="34" charset="0"/>
              <a:buNone/>
            </a:pPr>
            <a:r>
              <a:rPr lang="en-US" sz="1300" b="1">
                <a:latin typeface="Calibri" panose="020F0502020204030204" pitchFamily="34" charset="0"/>
                <a:ea typeface="Calibri" panose="020F0502020204030204" pitchFamily="34" charset="0"/>
                <a:cs typeface="Calibri" panose="020F0502020204030204" pitchFamily="34" charset="0"/>
              </a:rPr>
              <a:t>Questionnaire</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A questionnaire was issued to an informed sample of staff within the Directorates to establish their awareness and views on the Quality &amp; Safety governance arrangements (Sample directed at staff with an involvement in Q&amp;S).</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Details of the questions within the questionnaire are included at Appendix A.</a:t>
            </a:r>
          </a:p>
          <a:p>
            <a:pPr marL="0" indent="0">
              <a:spcBef>
                <a:spcPts val="1200"/>
              </a:spcBef>
              <a:buFont typeface="Arial" panose="020B0604020202020204" pitchFamily="34" charset="0"/>
              <a:buNone/>
            </a:pPr>
            <a:r>
              <a:rPr lang="en-US" sz="1300" b="1">
                <a:latin typeface="Calibri" panose="020F0502020204030204" pitchFamily="34" charset="0"/>
                <a:ea typeface="Calibri" panose="020F0502020204030204" pitchFamily="34" charset="0"/>
                <a:cs typeface="Calibri" panose="020F0502020204030204" pitchFamily="34" charset="0"/>
              </a:rPr>
              <a:t>Reporting</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Specific issues identified within the sampled CBs and / or Directorates will be fed back to relevant management via email.</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A summary of the draft outcomes will be reported to the Management Executive Meeting.</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A draft report will be issued to the Chief Exec and Chair for review and sign-off.</a:t>
            </a:r>
          </a:p>
          <a:p>
            <a:pPr marL="0" indent="0">
              <a:spcBef>
                <a:spcPts val="600"/>
              </a:spcBef>
              <a:buFont typeface="Arial" panose="020B0604020202020204" pitchFamily="34" charset="0"/>
              <a:buNone/>
            </a:pPr>
            <a:r>
              <a:rPr lang="en-US" sz="1300">
                <a:latin typeface="Calibri" panose="020F0502020204030204" pitchFamily="34" charset="0"/>
                <a:ea typeface="Calibri" panose="020F0502020204030204" pitchFamily="34" charset="0"/>
                <a:cs typeface="Calibri" panose="020F0502020204030204" pitchFamily="34" charset="0"/>
              </a:rPr>
              <a:t>The final approved report will be presented to the Audit &amp; Assurance Committee.</a:t>
            </a:r>
          </a:p>
        </p:txBody>
      </p:sp>
      <p:sp>
        <p:nvSpPr>
          <p:cNvPr id="10" name="Rectangle 9"/>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TextBox 10"/>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
        <p:nvSpPr>
          <p:cNvPr id="3" name="TextBox 2">
            <a:extLst>
              <a:ext uri="{FF2B5EF4-FFF2-40B4-BE49-F238E27FC236}">
                <a16:creationId xmlns:a16="http://schemas.microsoft.com/office/drawing/2014/main" id="{2D0A0686-9CB8-A51E-1E29-B4C7E4396AF9}"/>
              </a:ext>
            </a:extLst>
          </p:cNvPr>
          <p:cNvSpPr txBox="1"/>
          <p:nvPr/>
        </p:nvSpPr>
        <p:spPr>
          <a:xfrm>
            <a:off x="7458357" y="43934"/>
            <a:ext cx="4553811" cy="369332"/>
          </a:xfrm>
          <a:prstGeom prst="rect">
            <a:avLst/>
          </a:prstGeom>
          <a:noFill/>
        </p:spPr>
        <p:txBody>
          <a:bodyPr wrap="none">
            <a:spAutoFit/>
          </a:bodyPr>
          <a:lstStyle/>
          <a:p>
            <a:pPr algn="l"/>
            <a:r>
              <a:rPr lang="en-GB" sz="1800" b="1">
                <a:solidFill>
                  <a:srgbClr val="FFFFFF"/>
                </a:solidFill>
                <a:latin typeface="Calibri"/>
              </a:rPr>
              <a:t>Quality and Safety Governance advisory audit</a:t>
            </a:r>
            <a:endParaRPr sz="1800" b="1">
              <a:solidFill>
                <a:srgbClr val="FFFFFF"/>
              </a:solidFill>
              <a:latin typeface="Calibri"/>
            </a:endParaRPr>
          </a:p>
        </p:txBody>
      </p:sp>
    </p:spTree>
    <p:extLst>
      <p:ext uri="{BB962C8B-B14F-4D97-AF65-F5344CB8AC3E}">
        <p14:creationId xmlns:p14="http://schemas.microsoft.com/office/powerpoint/2010/main" val="23119022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C80D0-0E5B-815D-66DA-871D506909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1BA67B-EC59-24A8-760F-73B03472F69D}"/>
              </a:ext>
            </a:extLst>
          </p:cNvPr>
          <p:cNvSpPr>
            <a:spLocks noGrp="1"/>
          </p:cNvSpPr>
          <p:nvPr>
            <p:ph type="title"/>
          </p:nvPr>
        </p:nvSpPr>
        <p:spPr>
          <a:xfrm>
            <a:off x="457200" y="609600"/>
            <a:ext cx="4380272" cy="1301496"/>
          </a:xfrm>
        </p:spPr>
        <p:txBody>
          <a:bodyPr>
            <a:normAutofit fontScale="90000"/>
          </a:bodyPr>
          <a:lstStyle/>
          <a:p>
            <a:r>
              <a:rPr lang="en-GB"/>
              <a:t>Summary of draft findings</a:t>
            </a:r>
          </a:p>
        </p:txBody>
      </p:sp>
      <p:pic>
        <p:nvPicPr>
          <p:cNvPr id="10" name="Picture Placeholder 9" descr="Stethoscope and EKG printout">
            <a:extLst>
              <a:ext uri="{FF2B5EF4-FFF2-40B4-BE49-F238E27FC236}">
                <a16:creationId xmlns:a16="http://schemas.microsoft.com/office/drawing/2014/main" id="{E00FFD4D-F28E-99B7-CA11-117B7556D83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249" r="10249"/>
          <a:stretch>
            <a:fillRect/>
          </a:stretch>
        </p:blipFill>
        <p:spPr/>
      </p:pic>
      <p:sp>
        <p:nvSpPr>
          <p:cNvPr id="4" name="Content Placeholder 3">
            <a:extLst>
              <a:ext uri="{FF2B5EF4-FFF2-40B4-BE49-F238E27FC236}">
                <a16:creationId xmlns:a16="http://schemas.microsoft.com/office/drawing/2014/main" id="{3C1BBF75-5792-05B2-6635-98776ADC267C}"/>
              </a:ext>
            </a:extLst>
          </p:cNvPr>
          <p:cNvSpPr>
            <a:spLocks noGrp="1"/>
          </p:cNvSpPr>
          <p:nvPr>
            <p:ph sz="quarter" idx="14"/>
          </p:nvPr>
        </p:nvSpPr>
        <p:spPr/>
        <p:txBody>
          <a:bodyPr vert="horz" lIns="91440" tIns="45720" rIns="91440" bIns="45720" rtlCol="0" anchor="t">
            <a:normAutofit/>
          </a:bodyPr>
          <a:lstStyle/>
          <a:p>
            <a:pPr marL="0" indent="0">
              <a:buNone/>
            </a:pPr>
            <a:r>
              <a:rPr lang="en-GB" sz="1800" b="1">
                <a:solidFill>
                  <a:srgbClr val="000000"/>
                </a:solidFill>
                <a:latin typeface="Calibri" panose="020F0502020204030204" pitchFamily="34" charset="0"/>
                <a:ea typeface="Calibri" panose="020F0502020204030204" pitchFamily="34" charset="0"/>
                <a:cs typeface="Calibri" panose="020F0502020204030204" pitchFamily="34" charset="0"/>
              </a:rPr>
              <a:t>Area 1: </a:t>
            </a:r>
            <a:r>
              <a:rPr lang="en-GB" sz="1800" b="1">
                <a:latin typeface="Calibri" panose="020F0502020204030204" pitchFamily="34" charset="0"/>
                <a:ea typeface="Calibri" panose="020F0502020204030204" pitchFamily="34" charset="0"/>
                <a:cs typeface="Calibri" panose="020F0502020204030204" pitchFamily="34" charset="0"/>
              </a:rPr>
              <a:t>Establish and evaluate the current Quality &amp; Safety Governance arrangements operating within the Health Board</a:t>
            </a:r>
            <a:endParaRPr lang="en-GB" sz="1800" b="1">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GB" sz="1800">
                <a:solidFill>
                  <a:srgbClr val="000000"/>
                </a:solidFill>
                <a:latin typeface="Calibri" panose="020F0502020204030204" pitchFamily="34" charset="0"/>
                <a:ea typeface="Calibri" panose="020F0502020204030204" pitchFamily="34" charset="0"/>
                <a:cs typeface="Calibri" panose="020F0502020204030204" pitchFamily="34" charset="0"/>
              </a:rPr>
              <a:t>Quality and safety Governance arrangements are in place within the Health Board. These provide the basis for effective governance and are generally in line with arrangements within other Health Boards in Wales and relevant Welsh Government guidance. </a:t>
            </a:r>
          </a:p>
          <a:p>
            <a:r>
              <a:rPr lang="en-GB" sz="1800">
                <a:solidFill>
                  <a:srgbClr val="000000"/>
                </a:solidFill>
                <a:latin typeface="Calibri" panose="020F0502020204030204" pitchFamily="34" charset="0"/>
                <a:ea typeface="Calibri" panose="020F0502020204030204" pitchFamily="34" charset="0"/>
                <a:cs typeface="Calibri" panose="020F0502020204030204" pitchFamily="34" charset="0"/>
              </a:rPr>
              <a:t>The Health Board’s Quality Committee reports to the Board and the Clinical Board QSE Groups report into the Quality Committee.</a:t>
            </a:r>
          </a:p>
          <a:p>
            <a:r>
              <a:rPr lang="en-GB" sz="1800">
                <a:solidFill>
                  <a:srgbClr val="000000"/>
                </a:solidFill>
                <a:latin typeface="Calibri" panose="020F0502020204030204" pitchFamily="34" charset="0"/>
                <a:ea typeface="Calibri" panose="020F0502020204030204" pitchFamily="34" charset="0"/>
                <a:cs typeface="Calibri" panose="020F0502020204030204" pitchFamily="34" charset="0"/>
              </a:rPr>
              <a:t>Directorate Quality Groups report into the Clinical Board QSE Groups.</a:t>
            </a:r>
          </a:p>
          <a:p>
            <a:r>
              <a:rPr lang="en-GB" sz="1800">
                <a:solidFill>
                  <a:srgbClr val="000000"/>
                </a:solidFill>
                <a:latin typeface="Calibri" panose="020F0502020204030204" pitchFamily="34" charset="0"/>
                <a:ea typeface="Calibri" panose="020F0502020204030204" pitchFamily="34" charset="0"/>
                <a:cs typeface="Calibri" panose="020F0502020204030204" pitchFamily="34" charset="0"/>
              </a:rPr>
              <a:t>There is a Clinical Effectiveness Group which addresses national audit and NICE guidelines and there is a Clinical Safety Group in place which is responsible for the Clinical Advisory Groups and the Quality Excellence Learning Programme.</a:t>
            </a:r>
          </a:p>
          <a:p>
            <a:pPr marL="0" indent="0">
              <a:buNone/>
            </a:pPr>
            <a:endParaRPr lang="en-GB"/>
          </a:p>
        </p:txBody>
      </p:sp>
      <p:sp>
        <p:nvSpPr>
          <p:cNvPr id="5" name="Rectangle 4">
            <a:extLst>
              <a:ext uri="{FF2B5EF4-FFF2-40B4-BE49-F238E27FC236}">
                <a16:creationId xmlns:a16="http://schemas.microsoft.com/office/drawing/2014/main" id="{BB7D73B3-A1F6-071F-2A34-730BF8D5F8E7}"/>
              </a:ext>
            </a:extLst>
          </p:cNvPr>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BC8BF98F-01A6-A683-D736-A0C85A49FD3D}"/>
              </a:ext>
            </a:extLst>
          </p:cNvPr>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Tree>
    <p:extLst>
      <p:ext uri="{BB962C8B-B14F-4D97-AF65-F5344CB8AC3E}">
        <p14:creationId xmlns:p14="http://schemas.microsoft.com/office/powerpoint/2010/main" val="2297836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B5A31-AC8E-BDA6-14B7-0A37DF277C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61CB10-3D27-CD46-1012-1310D53DB83E}"/>
              </a:ext>
            </a:extLst>
          </p:cNvPr>
          <p:cNvSpPr>
            <a:spLocks noGrp="1"/>
          </p:cNvSpPr>
          <p:nvPr>
            <p:ph type="title"/>
          </p:nvPr>
        </p:nvSpPr>
        <p:spPr>
          <a:xfrm>
            <a:off x="457200" y="609600"/>
            <a:ext cx="4380272" cy="1301496"/>
          </a:xfrm>
        </p:spPr>
        <p:txBody>
          <a:bodyPr>
            <a:normAutofit fontScale="90000"/>
          </a:bodyPr>
          <a:lstStyle/>
          <a:p>
            <a:r>
              <a:rPr lang="en-GB"/>
              <a:t>Summary of draft findings Continued…</a:t>
            </a:r>
          </a:p>
        </p:txBody>
      </p:sp>
      <p:pic>
        <p:nvPicPr>
          <p:cNvPr id="7" name="Picture Placeholder 9" descr="Stethoscope and EKG printout">
            <a:extLst>
              <a:ext uri="{FF2B5EF4-FFF2-40B4-BE49-F238E27FC236}">
                <a16:creationId xmlns:a16="http://schemas.microsoft.com/office/drawing/2014/main" id="{02498A5F-CCA1-4C54-03EF-21AFA05A222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249" r="10249"/>
          <a:stretch>
            <a:fillRect/>
          </a:stretch>
        </p:blipFill>
        <p:spPr/>
      </p:pic>
      <p:sp>
        <p:nvSpPr>
          <p:cNvPr id="4" name="Content Placeholder 3">
            <a:extLst>
              <a:ext uri="{FF2B5EF4-FFF2-40B4-BE49-F238E27FC236}">
                <a16:creationId xmlns:a16="http://schemas.microsoft.com/office/drawing/2014/main" id="{D21C7C59-8AC7-6342-DAEA-86692B7C332F}"/>
              </a:ext>
            </a:extLst>
          </p:cNvPr>
          <p:cNvSpPr>
            <a:spLocks noGrp="1"/>
          </p:cNvSpPr>
          <p:nvPr>
            <p:ph sz="quarter" idx="14"/>
          </p:nvPr>
        </p:nvSpPr>
        <p:spPr/>
        <p:txBody>
          <a:bodyPr vert="horz" lIns="91440" tIns="45720" rIns="91440" bIns="45720" rtlCol="0" anchor="t">
            <a:normAutofit/>
          </a:bodyPr>
          <a:lstStyle/>
          <a:p>
            <a:pPr marL="0" indent="0">
              <a:buNone/>
            </a:pPr>
            <a:r>
              <a:rPr lang="en-GB" sz="1800" b="1">
                <a:solidFill>
                  <a:srgbClr val="000000"/>
                </a:solidFill>
                <a:latin typeface="Calibri"/>
                <a:ea typeface="Calibri"/>
                <a:cs typeface="Calibri"/>
              </a:rPr>
              <a:t>Area 2: </a:t>
            </a:r>
            <a:r>
              <a:rPr lang="en-GB" sz="1800" b="1"/>
              <a:t>Are the current arrangements clearly documented within relevant policies / procedures and are they readily available / known across the organisation</a:t>
            </a:r>
            <a:endParaRPr lang="en-GB" sz="1800" b="1">
              <a:solidFill>
                <a:srgbClr val="000000"/>
              </a:solidFill>
              <a:latin typeface="Calibri"/>
              <a:ea typeface="Calibri"/>
              <a:cs typeface="Calibri"/>
            </a:endParaRPr>
          </a:p>
          <a:p>
            <a:r>
              <a:rPr lang="en-GB" sz="1800">
                <a:solidFill>
                  <a:srgbClr val="000000"/>
                </a:solidFill>
                <a:latin typeface="Calibri"/>
                <a:ea typeface="Calibri"/>
                <a:cs typeface="Calibri"/>
              </a:rPr>
              <a:t>There is a Quality, Safety and Experience Framework 2021-26 in place, but it has not been revised since its inception.</a:t>
            </a:r>
          </a:p>
          <a:p>
            <a:r>
              <a:rPr lang="en-GB" sz="1800">
                <a:solidFill>
                  <a:srgbClr val="000000"/>
                </a:solidFill>
                <a:latin typeface="Calibri"/>
                <a:ea typeface="Calibri"/>
                <a:cs typeface="Calibri"/>
              </a:rPr>
              <a:t>There is no centralised means by which it can be ensured that all areas are subject to appropriate oversight (i.e. no list of the QSE groups within the CBs and Directorates).</a:t>
            </a:r>
          </a:p>
          <a:p>
            <a:r>
              <a:rPr lang="en-GB" sz="1800">
                <a:solidFill>
                  <a:srgbClr val="000000"/>
                </a:solidFill>
                <a:latin typeface="Calibri"/>
                <a:ea typeface="Calibri"/>
                <a:cs typeface="Calibri"/>
              </a:rPr>
              <a:t>Whilst the overall structure has been defined, there is no detailed guidance in place for Clinical Boards and Directorates / specialities to confirm the local process for quality and safety and how their groups should operate.</a:t>
            </a:r>
          </a:p>
          <a:p>
            <a:r>
              <a:rPr lang="en-GB" sz="1800">
                <a:latin typeface="Calibri" panose="020F0502020204030204" pitchFamily="34" charset="0"/>
                <a:ea typeface="Calibri" panose="020F0502020204030204" pitchFamily="34" charset="0"/>
                <a:cs typeface="Calibri" panose="020F0502020204030204" pitchFamily="34" charset="0"/>
              </a:rPr>
              <a:t>Our discussions with the CBs and responses to the questionnaire highlighted a lack of awareness of the Framework and other</a:t>
            </a:r>
            <a:r>
              <a:rPr lang="en-GB" sz="1800">
                <a:solidFill>
                  <a:srgbClr val="000000"/>
                </a:solidFill>
                <a:latin typeface="Calibri" panose="020F0502020204030204" pitchFamily="34" charset="0"/>
                <a:ea typeface="Calibri" panose="020F0502020204030204" pitchFamily="34" charset="0"/>
                <a:cs typeface="Calibri" panose="020F0502020204030204" pitchFamily="34" charset="0"/>
              </a:rPr>
              <a:t> policies, procedures or guidance documents relating to Quality and Safety</a:t>
            </a:r>
            <a:r>
              <a:rPr lang="en-GB" sz="1800">
                <a:latin typeface="Calibri" panose="020F0502020204030204" pitchFamily="34" charset="0"/>
                <a:ea typeface="Calibri" panose="020F0502020204030204" pitchFamily="34" charset="0"/>
                <a:cs typeface="Calibri" panose="020F0502020204030204" pitchFamily="34" charset="0"/>
              </a:rPr>
              <a:t>.</a:t>
            </a:r>
          </a:p>
        </p:txBody>
      </p:sp>
      <p:sp>
        <p:nvSpPr>
          <p:cNvPr id="5" name="Rectangle 4">
            <a:extLst>
              <a:ext uri="{FF2B5EF4-FFF2-40B4-BE49-F238E27FC236}">
                <a16:creationId xmlns:a16="http://schemas.microsoft.com/office/drawing/2014/main" id="{BC6ECCF9-955B-E3EE-46CD-54CDF705EC76}"/>
              </a:ext>
            </a:extLst>
          </p:cNvPr>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3D048253-0A08-A160-266C-25409F839288}"/>
              </a:ext>
            </a:extLst>
          </p:cNvPr>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Tree>
    <p:extLst>
      <p:ext uri="{BB962C8B-B14F-4D97-AF65-F5344CB8AC3E}">
        <p14:creationId xmlns:p14="http://schemas.microsoft.com/office/powerpoint/2010/main" val="493491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22477-B853-6C9A-BE20-BAF0B3D5DD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0D252C-DB98-D5F0-B94C-C4B6BA1500DA}"/>
              </a:ext>
            </a:extLst>
          </p:cNvPr>
          <p:cNvSpPr>
            <a:spLocks noGrp="1"/>
          </p:cNvSpPr>
          <p:nvPr>
            <p:ph type="title"/>
          </p:nvPr>
        </p:nvSpPr>
        <p:spPr>
          <a:xfrm>
            <a:off x="457200" y="609600"/>
            <a:ext cx="4380272" cy="1301496"/>
          </a:xfrm>
        </p:spPr>
        <p:txBody>
          <a:bodyPr>
            <a:normAutofit fontScale="90000"/>
          </a:bodyPr>
          <a:lstStyle/>
          <a:p>
            <a:r>
              <a:rPr lang="en-GB"/>
              <a:t>Summary of draft findings continued…</a:t>
            </a:r>
          </a:p>
        </p:txBody>
      </p:sp>
      <p:pic>
        <p:nvPicPr>
          <p:cNvPr id="7" name="Picture Placeholder 9" descr="Stethoscope and EKG printout">
            <a:extLst>
              <a:ext uri="{FF2B5EF4-FFF2-40B4-BE49-F238E27FC236}">
                <a16:creationId xmlns:a16="http://schemas.microsoft.com/office/drawing/2014/main" id="{6A39C155-2B9C-EADB-CAEF-391F246ACAE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249" r="10249"/>
          <a:stretch>
            <a:fillRect/>
          </a:stretch>
        </p:blipFill>
        <p:spPr/>
      </p:pic>
      <p:sp>
        <p:nvSpPr>
          <p:cNvPr id="4" name="Content Placeholder 3">
            <a:extLst>
              <a:ext uri="{FF2B5EF4-FFF2-40B4-BE49-F238E27FC236}">
                <a16:creationId xmlns:a16="http://schemas.microsoft.com/office/drawing/2014/main" id="{85DECDB1-7B4B-FFE4-8621-3DA513F0A494}"/>
              </a:ext>
            </a:extLst>
          </p:cNvPr>
          <p:cNvSpPr>
            <a:spLocks noGrp="1"/>
          </p:cNvSpPr>
          <p:nvPr>
            <p:ph sz="quarter" idx="14"/>
          </p:nvPr>
        </p:nvSpPr>
        <p:spPr>
          <a:xfrm>
            <a:off x="6096000" y="457200"/>
            <a:ext cx="5585925" cy="6248399"/>
          </a:xfrm>
        </p:spPr>
        <p:txBody>
          <a:bodyPr vert="horz" lIns="91440" tIns="45720" rIns="91440" bIns="45720" rtlCol="0" anchor="t">
            <a:normAutofit fontScale="62500" lnSpcReduction="20000"/>
          </a:bodyPr>
          <a:lstStyle/>
          <a:p>
            <a:pPr marL="0" indent="0">
              <a:lnSpc>
                <a:spcPct val="110000"/>
              </a:lnSpc>
              <a:buNone/>
            </a:pPr>
            <a:r>
              <a:rPr lang="en-GB" sz="2200" b="1">
                <a:solidFill>
                  <a:srgbClr val="000000"/>
                </a:solidFill>
                <a:latin typeface="Calibri" panose="020F0502020204030204" pitchFamily="34" charset="0"/>
                <a:ea typeface="Calibri" panose="020F0502020204030204" pitchFamily="34" charset="0"/>
                <a:cs typeface="Calibri" panose="020F0502020204030204" pitchFamily="34" charset="0"/>
              </a:rPr>
              <a:t>Area 3: </a:t>
            </a:r>
            <a:r>
              <a:rPr lang="en-GB" sz="2200" b="1">
                <a:latin typeface="Calibri" panose="020F0502020204030204" pitchFamily="34" charset="0"/>
                <a:ea typeface="Calibri" panose="020F0502020204030204" pitchFamily="34" charset="0"/>
                <a:cs typeface="Calibri" panose="020F0502020204030204" pitchFamily="34" charset="0"/>
              </a:rPr>
              <a:t>Do the arrangements allow for a clear and timely route of reporting, escalation and assurance from ward and service areas up to the Board</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Quality and safety governance arrangements are in operation at all levels, however, the reporting mechanisms linking each of the groups is not consistent.</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We reviewed the escalation of Medicine and Surgery Clinical Board quality and safety groups up to the Health Board Quality Committee. It was evidenced for the Medicine Clinical Board that they submitted six Quality and Safety Group minutes during 2024/25 whilst Surgery Clinical Board had submitted none of their meeting minutes to the Committee.</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The Clinical Effectiveness Committee TOR state that they will ‘provide the QSE Committee with bi-annual reports of the activity of the Clinical Effectiveness Committee’. However, reports were only available in May 2024 and June 2025.</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The Clinical Safety Group TOR state that they will ‘report formally, regularly and on a timely basis to the QSE Committee on its activities.’ The minutes have not been submitted to the Health Board’s Quality Committee.</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The minutes of the Clinical Safety Group dated 6th August 2025 were obtained and the Clinical Advisory Groups were not reporting into this forum.</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The Health Board’s Quality Committee meetings were held as scheduled apart from one meeting that was cancelled in August.</a:t>
            </a:r>
          </a:p>
          <a:p>
            <a:pPr>
              <a:lnSpc>
                <a:spcPct val="110000"/>
              </a:lnSpc>
            </a:pPr>
            <a:r>
              <a:rPr lang="en-GB" sz="2200">
                <a:latin typeface="Calibri" panose="020F0502020204030204" pitchFamily="34" charset="0"/>
                <a:ea typeface="Calibri" panose="020F0502020204030204" pitchFamily="34" charset="0"/>
                <a:cs typeface="Calibri" panose="020F0502020204030204" pitchFamily="34" charset="0"/>
              </a:rPr>
              <a:t>It is not clear if the timings of meetings have been considered to ensure issues can be escalated promptly.</a:t>
            </a:r>
          </a:p>
          <a:p>
            <a:pPr marL="0" indent="0">
              <a:buNone/>
            </a:pPr>
            <a:endParaRPr lang="en-GB" sz="1800" b="1">
              <a:solidFill>
                <a:srgbClr val="000000"/>
              </a:solidFill>
              <a:latin typeface="Calibri"/>
              <a:ea typeface="Calibri"/>
              <a:cs typeface="Calibri"/>
            </a:endParaRPr>
          </a:p>
        </p:txBody>
      </p:sp>
      <p:sp>
        <p:nvSpPr>
          <p:cNvPr id="5" name="Rectangle 4">
            <a:extLst>
              <a:ext uri="{FF2B5EF4-FFF2-40B4-BE49-F238E27FC236}">
                <a16:creationId xmlns:a16="http://schemas.microsoft.com/office/drawing/2014/main" id="{EA154311-3563-6129-1B42-06067800C40B}"/>
              </a:ext>
            </a:extLst>
          </p:cNvPr>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420E89AC-62F9-3B37-D0BC-BF95CFC56392}"/>
              </a:ext>
            </a:extLst>
          </p:cNvPr>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Tree>
    <p:extLst>
      <p:ext uri="{BB962C8B-B14F-4D97-AF65-F5344CB8AC3E}">
        <p14:creationId xmlns:p14="http://schemas.microsoft.com/office/powerpoint/2010/main" val="3382187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2771A-9712-6BEE-2F87-7E87773DB9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26740C-B2D6-85BD-359F-BD3580BD516D}"/>
              </a:ext>
            </a:extLst>
          </p:cNvPr>
          <p:cNvSpPr>
            <a:spLocks noGrp="1"/>
          </p:cNvSpPr>
          <p:nvPr>
            <p:ph type="title"/>
          </p:nvPr>
        </p:nvSpPr>
        <p:spPr>
          <a:xfrm>
            <a:off x="457200" y="609600"/>
            <a:ext cx="4380272" cy="1301496"/>
          </a:xfrm>
        </p:spPr>
        <p:txBody>
          <a:bodyPr>
            <a:normAutofit fontScale="90000"/>
          </a:bodyPr>
          <a:lstStyle/>
          <a:p>
            <a:r>
              <a:rPr lang="en-GB"/>
              <a:t>Summary of draft findings continued…</a:t>
            </a:r>
          </a:p>
        </p:txBody>
      </p:sp>
      <p:pic>
        <p:nvPicPr>
          <p:cNvPr id="7" name="Picture Placeholder 9" descr="Stethoscope and EKG printout">
            <a:extLst>
              <a:ext uri="{FF2B5EF4-FFF2-40B4-BE49-F238E27FC236}">
                <a16:creationId xmlns:a16="http://schemas.microsoft.com/office/drawing/2014/main" id="{C6733A2B-F06E-A1F1-66C8-20E76A209677}"/>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249" r="10249"/>
          <a:stretch>
            <a:fillRect/>
          </a:stretch>
        </p:blipFill>
        <p:spPr/>
      </p:pic>
      <p:sp>
        <p:nvSpPr>
          <p:cNvPr id="4" name="Content Placeholder 3">
            <a:extLst>
              <a:ext uri="{FF2B5EF4-FFF2-40B4-BE49-F238E27FC236}">
                <a16:creationId xmlns:a16="http://schemas.microsoft.com/office/drawing/2014/main" id="{4B1C2390-0DCC-2FD9-E18C-41EFC9AC5BA4}"/>
              </a:ext>
            </a:extLst>
          </p:cNvPr>
          <p:cNvSpPr>
            <a:spLocks noGrp="1"/>
          </p:cNvSpPr>
          <p:nvPr>
            <p:ph sz="quarter" idx="14"/>
          </p:nvPr>
        </p:nvSpPr>
        <p:spPr>
          <a:xfrm>
            <a:off x="6096000" y="457201"/>
            <a:ext cx="5585925" cy="6248400"/>
          </a:xfrm>
        </p:spPr>
        <p:txBody>
          <a:bodyPr vert="horz" lIns="91440" tIns="45720" rIns="91440" bIns="45720" rtlCol="0" anchor="t">
            <a:normAutofit/>
          </a:bodyPr>
          <a:lstStyle/>
          <a:p>
            <a:pPr marL="0" indent="0">
              <a:buNone/>
            </a:pPr>
            <a:r>
              <a:rPr lang="en-GB" sz="1600" b="1">
                <a:solidFill>
                  <a:srgbClr val="000000"/>
                </a:solidFill>
                <a:latin typeface="Calibri" panose="020F0502020204030204" pitchFamily="34" charset="0"/>
                <a:ea typeface="Calibri" panose="020F0502020204030204" pitchFamily="34" charset="0"/>
                <a:cs typeface="Calibri" panose="020F0502020204030204" pitchFamily="34" charset="0"/>
              </a:rPr>
              <a:t>Area 4: </a:t>
            </a:r>
            <a:r>
              <a:rPr lang="en-GB" sz="1600" b="1">
                <a:latin typeface="Calibri" panose="020F0502020204030204" pitchFamily="34" charset="0"/>
                <a:ea typeface="Calibri" panose="020F0502020204030204" pitchFamily="34" charset="0"/>
                <a:cs typeface="Calibri" panose="020F0502020204030204" pitchFamily="34" charset="0"/>
              </a:rPr>
              <a:t>Are the processes within the Clinical Boards operating in accordance with the stated policies / procedures</a:t>
            </a:r>
          </a:p>
          <a:p>
            <a:r>
              <a:rPr lang="en-GB" sz="1600">
                <a:latin typeface="Calibri" panose="020F0502020204030204" pitchFamily="34" charset="0"/>
                <a:ea typeface="Calibri" panose="020F0502020204030204" pitchFamily="34" charset="0"/>
                <a:cs typeface="Calibri" panose="020F0502020204030204" pitchFamily="34" charset="0"/>
              </a:rPr>
              <a:t>The Medicine and Surgery Clinical Boards both had Quality meetings in place that were being held as scheduled.</a:t>
            </a:r>
          </a:p>
          <a:p>
            <a:r>
              <a:rPr lang="en-GB" sz="1600">
                <a:latin typeface="Calibri" panose="020F0502020204030204" pitchFamily="34" charset="0"/>
                <a:ea typeface="Calibri" panose="020F0502020204030204" pitchFamily="34" charset="0"/>
                <a:cs typeface="Calibri" panose="020F0502020204030204" pitchFamily="34" charset="0"/>
              </a:rPr>
              <a:t>Surgery Clinical Board Directorates of Anaesthetics, Trauma &amp; Orthopaedics and Dental had Quality and Safety Groups which reported into the Clinical Board QSE Group.</a:t>
            </a:r>
          </a:p>
          <a:p>
            <a:r>
              <a:rPr lang="en-GB" sz="1600">
                <a:latin typeface="Calibri" panose="020F0502020204030204" pitchFamily="34" charset="0"/>
                <a:ea typeface="Calibri" panose="020F0502020204030204" pitchFamily="34" charset="0"/>
                <a:cs typeface="Calibri" panose="020F0502020204030204" pitchFamily="34" charset="0"/>
              </a:rPr>
              <a:t>Medicine Clinical Board Directorate of Integrated Medicine had a QSE group in place. There was not however any Directorate level group in place for the Specialised Medicine Directorate.</a:t>
            </a:r>
          </a:p>
          <a:p>
            <a:r>
              <a:rPr lang="en-GB" sz="1600">
                <a:latin typeface="Calibri" panose="020F0502020204030204" pitchFamily="34" charset="0"/>
                <a:ea typeface="Calibri" panose="020F0502020204030204" pitchFamily="34" charset="0"/>
                <a:cs typeface="Calibri" panose="020F0502020204030204" pitchFamily="34" charset="0"/>
              </a:rPr>
              <a:t>Separate quality and safety groups were in place for all the constituent specialities within the Integrated and Specialised Medicine Directorates. However, there was inconsistent reporting from these into the Directorate and / or CB level groups.</a:t>
            </a:r>
          </a:p>
          <a:p>
            <a:r>
              <a:rPr lang="en-GB" sz="1600">
                <a:latin typeface="Calibri" panose="020F0502020204030204" pitchFamily="34" charset="0"/>
                <a:ea typeface="Calibri" panose="020F0502020204030204" pitchFamily="34" charset="0"/>
                <a:cs typeface="Calibri" panose="020F0502020204030204" pitchFamily="34" charset="0"/>
              </a:rPr>
              <a:t>Meetings were generally found to be well attended and take place in accordance with established schedules.</a:t>
            </a:r>
          </a:p>
          <a:p>
            <a:r>
              <a:rPr lang="en-GB" sz="1600">
                <a:solidFill>
                  <a:srgbClr val="000000"/>
                </a:solidFill>
                <a:latin typeface="Calibri" panose="020F0502020204030204" pitchFamily="34" charset="0"/>
                <a:ea typeface="Calibri" panose="020F0502020204030204" pitchFamily="34" charset="0"/>
                <a:cs typeface="Calibri" panose="020F0502020204030204" pitchFamily="34" charset="0"/>
              </a:rPr>
              <a:t>There are no standard agenda templates, list of appropriate topics or recommended attendees in place for staff to utilise for Quality and Safety Groups. Subsequently, there were inconsistencies by which quality and safety governance processes were administered in Medicine and Surgery Clinical Boards.</a:t>
            </a:r>
          </a:p>
          <a:p>
            <a:endParaRPr lang="en-GB"/>
          </a:p>
          <a:p>
            <a:pPr marL="0" indent="0">
              <a:buNone/>
            </a:pPr>
            <a:endParaRPr lang="en-GB" sz="1800" b="1">
              <a:solidFill>
                <a:srgbClr val="000000"/>
              </a:solidFill>
              <a:latin typeface="Calibri"/>
              <a:ea typeface="Calibri"/>
              <a:cs typeface="Calibri"/>
            </a:endParaRPr>
          </a:p>
        </p:txBody>
      </p:sp>
      <p:sp>
        <p:nvSpPr>
          <p:cNvPr id="5" name="Rectangle 4">
            <a:extLst>
              <a:ext uri="{FF2B5EF4-FFF2-40B4-BE49-F238E27FC236}">
                <a16:creationId xmlns:a16="http://schemas.microsoft.com/office/drawing/2014/main" id="{EE33C0D1-50D4-C0CA-4A9A-A6F3B5CABFA7}"/>
              </a:ext>
            </a:extLst>
          </p:cNvPr>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CF78DE44-6C79-2C2A-4434-DC25A854D498}"/>
              </a:ext>
            </a:extLst>
          </p:cNvPr>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Tree>
    <p:extLst>
      <p:ext uri="{BB962C8B-B14F-4D97-AF65-F5344CB8AC3E}">
        <p14:creationId xmlns:p14="http://schemas.microsoft.com/office/powerpoint/2010/main" val="4246282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6DBC4-2A7C-9FA2-8AAB-3A5974E531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6EDDDC-2CD2-B0E7-EB5E-386DEB1013F0}"/>
              </a:ext>
            </a:extLst>
          </p:cNvPr>
          <p:cNvSpPr>
            <a:spLocks noGrp="1"/>
          </p:cNvSpPr>
          <p:nvPr>
            <p:ph type="title"/>
          </p:nvPr>
        </p:nvSpPr>
        <p:spPr>
          <a:xfrm>
            <a:off x="457200" y="609600"/>
            <a:ext cx="4380272" cy="1301496"/>
          </a:xfrm>
        </p:spPr>
        <p:txBody>
          <a:bodyPr>
            <a:normAutofit fontScale="90000"/>
          </a:bodyPr>
          <a:lstStyle/>
          <a:p>
            <a:r>
              <a:rPr lang="en-GB"/>
              <a:t>Summary of draft findings continued…</a:t>
            </a:r>
          </a:p>
        </p:txBody>
      </p:sp>
      <p:pic>
        <p:nvPicPr>
          <p:cNvPr id="7" name="Picture Placeholder 9" descr="Stethoscope and EKG printout">
            <a:extLst>
              <a:ext uri="{FF2B5EF4-FFF2-40B4-BE49-F238E27FC236}">
                <a16:creationId xmlns:a16="http://schemas.microsoft.com/office/drawing/2014/main" id="{E951228B-8072-F0D2-6716-D1A21742161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249" r="10249"/>
          <a:stretch>
            <a:fillRect/>
          </a:stretch>
        </p:blipFill>
        <p:spPr/>
      </p:pic>
      <p:sp>
        <p:nvSpPr>
          <p:cNvPr id="4" name="Content Placeholder 3">
            <a:extLst>
              <a:ext uri="{FF2B5EF4-FFF2-40B4-BE49-F238E27FC236}">
                <a16:creationId xmlns:a16="http://schemas.microsoft.com/office/drawing/2014/main" id="{7195178A-7F5A-C1C1-C266-2F09680D70D8}"/>
              </a:ext>
            </a:extLst>
          </p:cNvPr>
          <p:cNvSpPr>
            <a:spLocks noGrp="1"/>
          </p:cNvSpPr>
          <p:nvPr>
            <p:ph sz="quarter" idx="14"/>
          </p:nvPr>
        </p:nvSpPr>
        <p:spPr>
          <a:xfrm>
            <a:off x="6096000" y="457200"/>
            <a:ext cx="5585925" cy="6400800"/>
          </a:xfrm>
        </p:spPr>
        <p:txBody>
          <a:bodyPr vert="horz" lIns="91440" tIns="45720" rIns="91440" bIns="45720" rtlCol="0" anchor="t">
            <a:noAutofit/>
          </a:bodyPr>
          <a:lstStyle/>
          <a:p>
            <a:pPr marL="0" indent="0">
              <a:buNone/>
            </a:pPr>
            <a:r>
              <a:rPr lang="en-GB" sz="1300" b="1">
                <a:solidFill>
                  <a:srgbClr val="000000"/>
                </a:solidFill>
                <a:latin typeface="Calibri" panose="020F0502020204030204" pitchFamily="34" charset="0"/>
                <a:ea typeface="Calibri" panose="020F0502020204030204" pitchFamily="34" charset="0"/>
                <a:cs typeface="Calibri" panose="020F0502020204030204" pitchFamily="34" charset="0"/>
              </a:rPr>
              <a:t>Area 5: </a:t>
            </a:r>
            <a:r>
              <a:rPr lang="en-GB" sz="1300" b="1">
                <a:latin typeface="Calibri" panose="020F0502020204030204" pitchFamily="34" charset="0"/>
                <a:ea typeface="Calibri" panose="020F0502020204030204" pitchFamily="34" charset="0"/>
                <a:cs typeface="Calibri" panose="020F0502020204030204" pitchFamily="34" charset="0"/>
              </a:rPr>
              <a:t>Do key management and clinical staff within the Clinical Boards have a good knowledge and understanding of the processes and what they should do if they become aware of an issue.</a:t>
            </a:r>
          </a:p>
          <a:p>
            <a:pPr>
              <a:spcBef>
                <a:spcPts val="600"/>
              </a:spcBef>
            </a:pPr>
            <a:r>
              <a:rPr lang="en-GB" sz="1300">
                <a:solidFill>
                  <a:srgbClr val="000000"/>
                </a:solidFill>
                <a:latin typeface="Calibri" panose="020F0502020204030204" pitchFamily="34" charset="0"/>
                <a:ea typeface="Calibri" panose="020F0502020204030204" pitchFamily="34" charset="0"/>
                <a:cs typeface="Calibri" panose="020F0502020204030204" pitchFamily="34" charset="0"/>
              </a:rPr>
              <a:t>We sent out 118 questionnaires to staff within Medicine and Surgery Clinical Boards to understand staff awareness of quality and safety governance processes. We received 36 questionnaires back. Responses indicated a broad awareness of quality and safety processes by staff including knowledge of various policies and procedures which support quality and safety processes.</a:t>
            </a:r>
          </a:p>
          <a:p>
            <a:pPr>
              <a:spcBef>
                <a:spcPts val="600"/>
              </a:spcBef>
            </a:pPr>
            <a:r>
              <a:rPr lang="en-GB" sz="1300">
                <a:solidFill>
                  <a:srgbClr val="000000"/>
                </a:solidFill>
                <a:latin typeface="Calibri" panose="020F0502020204030204" pitchFamily="34" charset="0"/>
                <a:ea typeface="Calibri" panose="020F0502020204030204" pitchFamily="34" charset="0"/>
                <a:cs typeface="Calibri" panose="020F0502020204030204" pitchFamily="34" charset="0"/>
              </a:rPr>
              <a:t>Over half (56%) of respondents indicated that their role involved direct participation in Quality and Safety Groups, or similar sub-groups and listed various quality and safety, health and safety, performance, and audit meetings as examples.</a:t>
            </a:r>
          </a:p>
          <a:p>
            <a:pPr>
              <a:spcBef>
                <a:spcPts val="600"/>
              </a:spcBef>
            </a:pPr>
            <a:r>
              <a:rPr lang="en-GB" sz="1300">
                <a:solidFill>
                  <a:srgbClr val="000000"/>
                </a:solidFill>
                <a:latin typeface="Calibri" panose="020F0502020204030204" pitchFamily="34" charset="0"/>
                <a:ea typeface="Calibri" panose="020F0502020204030204" pitchFamily="34" charset="0"/>
                <a:cs typeface="Calibri" panose="020F0502020204030204" pitchFamily="34" charset="0"/>
              </a:rPr>
              <a:t>Almost half (47%) of respondents indicated that there had been cause for them to report a quality or safety concern in their current role, and of these, 94% confirmed that they reported the concern.</a:t>
            </a:r>
          </a:p>
          <a:p>
            <a:pPr>
              <a:spcBef>
                <a:spcPts val="600"/>
              </a:spcBef>
            </a:pPr>
            <a:r>
              <a:rPr lang="en-GB" sz="1300">
                <a:solidFill>
                  <a:srgbClr val="000000"/>
                </a:solidFill>
                <a:latin typeface="Calibri" panose="020F0502020204030204" pitchFamily="34" charset="0"/>
                <a:ea typeface="Calibri" panose="020F0502020204030204" pitchFamily="34" charset="0"/>
                <a:cs typeface="Calibri" panose="020F0502020204030204" pitchFamily="34" charset="0"/>
              </a:rPr>
              <a:t>94% of survey respondents indicated that they are provided with sufficient opportunities to report quality or safety concerns, and supportive management was cited as contributing to this. There was however, less clarity with respect to the processes by which any concerns may be escalated after they have initially been reported, with little detail provided by members of staff in this area.</a:t>
            </a:r>
          </a:p>
          <a:p>
            <a:pPr>
              <a:spcBef>
                <a:spcPts val="600"/>
              </a:spcBef>
            </a:pPr>
            <a:r>
              <a:rPr lang="en-GB" sz="1300">
                <a:solidFill>
                  <a:srgbClr val="000000"/>
                </a:solidFill>
                <a:latin typeface="Calibri" panose="020F0502020204030204" pitchFamily="34" charset="0"/>
                <a:ea typeface="Calibri" panose="020F0502020204030204" pitchFamily="34" charset="0"/>
                <a:cs typeface="Calibri" panose="020F0502020204030204" pitchFamily="34" charset="0"/>
              </a:rPr>
              <a:t>There were also some concerns in relation to the promptness by which escalations take place, with one third of respondents indicating that they did not have confidence that issues raised will be escalated appropriately and within reasonable timescales. Comments submitted by these respondents indicated that issues were not always resolved promptly.</a:t>
            </a:r>
          </a:p>
          <a:p>
            <a:pPr>
              <a:spcBef>
                <a:spcPts val="600"/>
              </a:spcBef>
            </a:pPr>
            <a:r>
              <a:rPr lang="en-GB" sz="1300">
                <a:solidFill>
                  <a:srgbClr val="000000"/>
                </a:solidFill>
                <a:latin typeface="Calibri" panose="020F0502020204030204" pitchFamily="34" charset="0"/>
                <a:ea typeface="Calibri" panose="020F0502020204030204" pitchFamily="34" charset="0"/>
                <a:cs typeface="Calibri" panose="020F0502020204030204" pitchFamily="34" charset="0"/>
              </a:rPr>
              <a:t>Half of respondents indicated that they were aware of policies, procedures or guidance documents relating to Quality and Safety. Given that the survey sample consisted of individuals who would be expected to have some involvement with or responsibility for the administration of some aspects of the Health Board's quality and safety processes, this is a lower proportion than may be expected and possibly is reflective of the absence of central guidance.</a:t>
            </a:r>
            <a:endParaRPr lang="en-GB" sz="1300">
              <a:latin typeface="Calibri" panose="020F0502020204030204" pitchFamily="34" charset="0"/>
              <a:ea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F51A537B-D2DA-72BF-7729-22252ADA8136}"/>
              </a:ext>
            </a:extLst>
          </p:cNvPr>
          <p:cNvSpPr/>
          <p:nvPr/>
        </p:nvSpPr>
        <p:spPr>
          <a:xfrm>
            <a:off x="0" y="0"/>
            <a:ext cx="12192000" cy="457200"/>
          </a:xfrm>
          <a:prstGeom prst="rect">
            <a:avLst/>
          </a:prstGeom>
          <a:solidFill>
            <a:srgbClr val="0033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7AC2905C-8F79-7113-1A98-D505A9E96DBE}"/>
              </a:ext>
            </a:extLst>
          </p:cNvPr>
          <p:cNvSpPr txBox="1"/>
          <p:nvPr/>
        </p:nvSpPr>
        <p:spPr>
          <a:xfrm>
            <a:off x="182880" y="91440"/>
            <a:ext cx="5486400" cy="274320"/>
          </a:xfrm>
          <a:prstGeom prst="rect">
            <a:avLst/>
          </a:prstGeom>
          <a:noFill/>
        </p:spPr>
        <p:txBody>
          <a:bodyPr wrap="none">
            <a:spAutoFit/>
          </a:bodyPr>
          <a:lstStyle/>
          <a:p>
            <a:pPr algn="l"/>
            <a:r>
              <a:rPr sz="1800" b="1">
                <a:solidFill>
                  <a:srgbClr val="FFFFFF"/>
                </a:solidFill>
                <a:latin typeface="Calibri"/>
              </a:rPr>
              <a:t>NWSSP Audit &amp; Assurance</a:t>
            </a:r>
          </a:p>
        </p:txBody>
      </p:sp>
    </p:spTree>
    <p:extLst>
      <p:ext uri="{BB962C8B-B14F-4D97-AF65-F5344CB8AC3E}">
        <p14:creationId xmlns:p14="http://schemas.microsoft.com/office/powerpoint/2010/main" val="3654653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bcdea2d-abdf-4f04-aecd-9592119794d4" xsi:nil="true"/>
    <lcf76f155ced4ddcb4097134ff3c332f xmlns="e1a5355f-5c38-485d-917f-829a71416ef6">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DFC843046FE254DA12AAE87A7A56BB1" ma:contentTypeVersion="17" ma:contentTypeDescription="Create a new document." ma:contentTypeScope="" ma:versionID="f41ec3ab57e6e7e8a96211f5062eae47">
  <xsd:schema xmlns:xsd="http://www.w3.org/2001/XMLSchema" xmlns:xs="http://www.w3.org/2001/XMLSchema" xmlns:p="http://schemas.microsoft.com/office/2006/metadata/properties" xmlns:ns1="http://schemas.microsoft.com/sharepoint/v3" xmlns:ns2="e1a5355f-5c38-485d-917f-829a71416ef6" xmlns:ns3="5bcdea2d-abdf-4f04-aecd-9592119794d4" targetNamespace="http://schemas.microsoft.com/office/2006/metadata/properties" ma:root="true" ma:fieldsID="e6e3bafbb0930e1f05f7ffb0cda99d0e" ns1:_="" ns2:_="" ns3:_="">
    <xsd:import namespace="http://schemas.microsoft.com/sharepoint/v3"/>
    <xsd:import namespace="e1a5355f-5c38-485d-917f-829a71416ef6"/>
    <xsd:import namespace="5bcdea2d-abdf-4f04-aecd-9592119794d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a5355f-5c38-485d-917f-829a71416ef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cdea2d-abdf-4f04-aecd-9592119794d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e5764b7a-afe7-4ef6-8aeb-b2e05db90f72}" ma:internalName="TaxCatchAll" ma:showField="CatchAllData" ma:web="5bcdea2d-abdf-4f04-aecd-9592119794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49EA57-08A7-43CA-A845-5F6B04788291}">
  <ds:schemaRefs>
    <ds:schemaRef ds:uri="230e9df3-be65-4c73-a93b-d1236ebd677e"/>
    <ds:schemaRef ds:uri="452c3440-f600-4a50-8d0a-0cf48b8f48ae"/>
    <ds:schemaRef ds:uri="47b79ff5-2e35-48ac-af8e-de44931967ec"/>
    <ds:schemaRef ds:uri="71af3243-3dd4-4a8d-8c0d-dd76da1f02a5"/>
    <ds:schemaRef ds:uri="e84a4bcd-687c-4247-8c70-55cb05245249"/>
    <ds:schemaRef ds:uri="ff09e885-382f-4979-b174-df6900b727ec"/>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D6138AE6-00E4-459C-8B3A-08927B7E54F0}">
  <ds:schemaRefs>
    <ds:schemaRef ds:uri="http://schemas.microsoft.com/sharepoint/v3/contenttype/forms"/>
  </ds:schemaRefs>
</ds:datastoreItem>
</file>

<file path=customXml/itemProps3.xml><?xml version="1.0" encoding="utf-8"?>
<ds:datastoreItem xmlns:ds="http://schemas.openxmlformats.org/officeDocument/2006/customXml" ds:itemID="{442606B2-FCEA-40BE-9D98-DEFDDD265A7C}"/>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11</Slides>
  <Notes>4</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Update for Management Executive meeting on  20/10/25</vt:lpstr>
      <vt:lpstr>Background</vt:lpstr>
      <vt:lpstr>Audit Scope</vt:lpstr>
      <vt:lpstr>Audit Approach</vt:lpstr>
      <vt:lpstr>Summary of draft findings</vt:lpstr>
      <vt:lpstr>Summary of draft findings Continued…</vt:lpstr>
      <vt:lpstr>Summary of draft findings continued…</vt:lpstr>
      <vt:lpstr>Summary of draft findings continued…</vt:lpstr>
      <vt:lpstr>Summary of draft findings continued…</vt:lpstr>
      <vt:lpstr>Suggested areas for improvement (draft)</vt:lpstr>
      <vt:lpstr>Appendix A - Questionnaire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Ian Virgil  (NWSSP - Audit and Assurance Services)</dc:creator>
  <cp:revision>4</cp:revision>
  <dcterms:created xsi:type="dcterms:W3CDTF">2025-08-21T02:25:28Z</dcterms:created>
  <dcterms:modified xsi:type="dcterms:W3CDTF">2025-11-13T14:20:39Z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0x0101002DFC843046FE254DA12AAE87A7A56BB1</vt:lpwstr>
  </property>
  <property fmtid="{D5CDD505-2E9C-101B-9397-08002B2CF9AE}" pid="3" name="MediaServiceImageTags">
    <vt:lpwstr/>
  </property>
</Properties>
</file>