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4"/>
  </p:sldMasterIdLst>
  <p:notesMasterIdLst>
    <p:notesMasterId r:id="rId13"/>
  </p:notesMasterIdLst>
  <p:handoutMasterIdLst>
    <p:handoutMasterId r:id="rId14"/>
  </p:handoutMasterIdLst>
  <p:sldIdLst>
    <p:sldId id="256" r:id="rId5"/>
    <p:sldId id="339" r:id="rId6"/>
    <p:sldId id="340" r:id="rId7"/>
    <p:sldId id="341" r:id="rId8"/>
    <p:sldId id="342" r:id="rId9"/>
    <p:sldId id="343" r:id="rId10"/>
    <p:sldId id="346" r:id="rId11"/>
    <p:sldId id="345" r:id="rId12"/>
  </p:sldIdLst>
  <p:sldSz cx="12192000" cy="6858000"/>
  <p:notesSz cx="6797675" cy="99266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83FC9"/>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8716" autoAdjust="0"/>
    <p:restoredTop sz="94660"/>
  </p:normalViewPr>
  <p:slideViewPr>
    <p:cSldViewPr snapToGrid="0">
      <p:cViewPr varScale="1">
        <p:scale>
          <a:sx n="109" d="100"/>
          <a:sy n="109" d="100"/>
        </p:scale>
        <p:origin x="78" y="-39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notesMaster" Target="notesMasters/notesMaster1.xml"/><Relationship Id="rId18" Type="http://schemas.openxmlformats.org/officeDocument/2006/relationships/tableStyles" Target="tableStyle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presProps" Target="presProps.xml"/><Relationship Id="rId10" Type="http://schemas.openxmlformats.org/officeDocument/2006/relationships/slide" Target="slides/slide6.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1BCFEBCC-5C0F-4B41-BC3E-1191CB19EDFC}"/>
              </a:ext>
            </a:extLst>
          </p:cNvPr>
          <p:cNvSpPr>
            <a:spLocks noGrp="1"/>
          </p:cNvSpPr>
          <p:nvPr>
            <p:ph type="hdr" sz="quarter"/>
          </p:nvPr>
        </p:nvSpPr>
        <p:spPr>
          <a:xfrm>
            <a:off x="0" y="0"/>
            <a:ext cx="2945659" cy="498056"/>
          </a:xfrm>
          <a:prstGeom prst="rect">
            <a:avLst/>
          </a:prstGeom>
        </p:spPr>
        <p:txBody>
          <a:bodyPr vert="horz" lIns="91440" tIns="45720" rIns="91440" bIns="45720" rtlCol="0"/>
          <a:lstStyle>
            <a:lvl1pPr algn="l">
              <a:defRPr sz="1200"/>
            </a:lvl1pPr>
          </a:lstStyle>
          <a:p>
            <a:endParaRPr lang="en-GB" dirty="0"/>
          </a:p>
        </p:txBody>
      </p:sp>
      <p:sp>
        <p:nvSpPr>
          <p:cNvPr id="3" name="Date Placeholder 2">
            <a:extLst>
              <a:ext uri="{FF2B5EF4-FFF2-40B4-BE49-F238E27FC236}">
                <a16:creationId xmlns:a16="http://schemas.microsoft.com/office/drawing/2014/main" id="{BEA095C1-4339-44AE-9A76-FF04FFF043DC}"/>
              </a:ext>
            </a:extLst>
          </p:cNvPr>
          <p:cNvSpPr>
            <a:spLocks noGrp="1"/>
          </p:cNvSpPr>
          <p:nvPr>
            <p:ph type="dt" sz="quarter" idx="1"/>
          </p:nvPr>
        </p:nvSpPr>
        <p:spPr>
          <a:xfrm>
            <a:off x="3850443" y="0"/>
            <a:ext cx="2945659" cy="498056"/>
          </a:xfrm>
          <a:prstGeom prst="rect">
            <a:avLst/>
          </a:prstGeom>
        </p:spPr>
        <p:txBody>
          <a:bodyPr vert="horz" lIns="91440" tIns="45720" rIns="91440" bIns="45720" rtlCol="0"/>
          <a:lstStyle>
            <a:lvl1pPr algn="r">
              <a:defRPr sz="1200"/>
            </a:lvl1pPr>
          </a:lstStyle>
          <a:p>
            <a:fld id="{9CDFDA8B-78C1-4502-A11E-41760B5E4472}" type="datetimeFigureOut">
              <a:rPr lang="en-GB" smtClean="0"/>
              <a:t>23/05/2025</a:t>
            </a:fld>
            <a:endParaRPr lang="en-GB" dirty="0"/>
          </a:p>
        </p:txBody>
      </p:sp>
      <p:sp>
        <p:nvSpPr>
          <p:cNvPr id="4" name="Footer Placeholder 3">
            <a:extLst>
              <a:ext uri="{FF2B5EF4-FFF2-40B4-BE49-F238E27FC236}">
                <a16:creationId xmlns:a16="http://schemas.microsoft.com/office/drawing/2014/main" id="{68136B36-B989-435B-B20F-1DB516D42FD7}"/>
              </a:ext>
            </a:extLst>
          </p:cNvPr>
          <p:cNvSpPr>
            <a:spLocks noGrp="1"/>
          </p:cNvSpPr>
          <p:nvPr>
            <p:ph type="ftr" sz="quarter" idx="2"/>
          </p:nvPr>
        </p:nvSpPr>
        <p:spPr>
          <a:xfrm>
            <a:off x="0" y="9428584"/>
            <a:ext cx="2945659" cy="498055"/>
          </a:xfrm>
          <a:prstGeom prst="rect">
            <a:avLst/>
          </a:prstGeom>
        </p:spPr>
        <p:txBody>
          <a:bodyPr vert="horz" lIns="91440" tIns="45720" rIns="91440" bIns="45720" rtlCol="0" anchor="b"/>
          <a:lstStyle>
            <a:lvl1pPr algn="l">
              <a:defRPr sz="1200"/>
            </a:lvl1pPr>
          </a:lstStyle>
          <a:p>
            <a:endParaRPr lang="en-GB" dirty="0"/>
          </a:p>
        </p:txBody>
      </p:sp>
      <p:sp>
        <p:nvSpPr>
          <p:cNvPr id="5" name="Slide Number Placeholder 4">
            <a:extLst>
              <a:ext uri="{FF2B5EF4-FFF2-40B4-BE49-F238E27FC236}">
                <a16:creationId xmlns:a16="http://schemas.microsoft.com/office/drawing/2014/main" id="{13FCAD06-D801-4E31-BF89-19D81B631D96}"/>
              </a:ext>
            </a:extLst>
          </p:cNvPr>
          <p:cNvSpPr>
            <a:spLocks noGrp="1"/>
          </p:cNvSpPr>
          <p:nvPr>
            <p:ph type="sldNum" sz="quarter" idx="3"/>
          </p:nvPr>
        </p:nvSpPr>
        <p:spPr>
          <a:xfrm>
            <a:off x="3850443" y="9428584"/>
            <a:ext cx="2945659" cy="498055"/>
          </a:xfrm>
          <a:prstGeom prst="rect">
            <a:avLst/>
          </a:prstGeom>
        </p:spPr>
        <p:txBody>
          <a:bodyPr vert="horz" lIns="91440" tIns="45720" rIns="91440" bIns="45720" rtlCol="0" anchor="b"/>
          <a:lstStyle>
            <a:lvl1pPr algn="r">
              <a:defRPr sz="1200"/>
            </a:lvl1pPr>
          </a:lstStyle>
          <a:p>
            <a:fld id="{9A9D6D84-5FD8-43C7-8C2F-745AF0ED147B}" type="slidenum">
              <a:rPr lang="en-GB" smtClean="0"/>
              <a:t>‹#›</a:t>
            </a:fld>
            <a:endParaRPr lang="en-GB" dirty="0"/>
          </a:p>
        </p:txBody>
      </p:sp>
    </p:spTree>
    <p:extLst>
      <p:ext uri="{BB962C8B-B14F-4D97-AF65-F5344CB8AC3E}">
        <p14:creationId xmlns:p14="http://schemas.microsoft.com/office/powerpoint/2010/main" val="1582638802"/>
      </p:ext>
    </p:extLst>
  </p:cSld>
  <p:clrMap bg1="lt1" tx1="dk1" bg2="lt2" tx2="dk2" accent1="accent1" accent2="accent2" accent3="accent3" accent4="accent4" accent5="accent5" accent6="accent6" hlink="hlink" folHlink="folHlink"/>
  <p:hf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8056"/>
          </a:xfrm>
          <a:prstGeom prst="rect">
            <a:avLst/>
          </a:prstGeom>
        </p:spPr>
        <p:txBody>
          <a:bodyPr vert="horz" lIns="91440" tIns="45720" rIns="91440" bIns="45720" rtlCol="0"/>
          <a:lstStyle>
            <a:lvl1pPr algn="l">
              <a:defRPr sz="1200"/>
            </a:lvl1pPr>
          </a:lstStyle>
          <a:p>
            <a:endParaRPr lang="en-GB" dirty="0"/>
          </a:p>
        </p:txBody>
      </p:sp>
      <p:sp>
        <p:nvSpPr>
          <p:cNvPr id="3" name="Date Placeholder 2"/>
          <p:cNvSpPr>
            <a:spLocks noGrp="1"/>
          </p:cNvSpPr>
          <p:nvPr>
            <p:ph type="dt" idx="1"/>
          </p:nvPr>
        </p:nvSpPr>
        <p:spPr>
          <a:xfrm>
            <a:off x="3850443" y="0"/>
            <a:ext cx="2945659" cy="498056"/>
          </a:xfrm>
          <a:prstGeom prst="rect">
            <a:avLst/>
          </a:prstGeom>
        </p:spPr>
        <p:txBody>
          <a:bodyPr vert="horz" lIns="91440" tIns="45720" rIns="91440" bIns="45720" rtlCol="0"/>
          <a:lstStyle>
            <a:lvl1pPr algn="r">
              <a:defRPr sz="1200"/>
            </a:lvl1pPr>
          </a:lstStyle>
          <a:p>
            <a:fld id="{C1BC3968-D8D4-4A70-A6A6-EA148C9F4BC2}" type="datetimeFigureOut">
              <a:t>5/23/2025</a:t>
            </a:fld>
            <a:endParaRPr lang="en-GB" dirty="0"/>
          </a:p>
        </p:txBody>
      </p:sp>
      <p:sp>
        <p:nvSpPr>
          <p:cNvPr id="4" name="Slide Image Placeholder 3"/>
          <p:cNvSpPr>
            <a:spLocks noGrp="1" noRot="1" noChangeAspect="1"/>
          </p:cNvSpPr>
          <p:nvPr>
            <p:ph type="sldImg" idx="2"/>
          </p:nvPr>
        </p:nvSpPr>
        <p:spPr>
          <a:xfrm>
            <a:off x="422275" y="1241425"/>
            <a:ext cx="5953125" cy="3349625"/>
          </a:xfrm>
          <a:prstGeom prst="rect">
            <a:avLst/>
          </a:prstGeom>
          <a:noFill/>
          <a:ln w="12700">
            <a:solidFill>
              <a:prstClr val="black"/>
            </a:solidFill>
          </a:ln>
        </p:spPr>
        <p:txBody>
          <a:bodyPr vert="horz" lIns="91440" tIns="45720" rIns="91440" bIns="45720" rtlCol="0" anchor="ctr"/>
          <a:lstStyle/>
          <a:p>
            <a:endParaRPr lang="en-GB" dirty="0"/>
          </a:p>
        </p:txBody>
      </p:sp>
      <p:sp>
        <p:nvSpPr>
          <p:cNvPr id="5" name="Notes Placeholder 4"/>
          <p:cNvSpPr>
            <a:spLocks noGrp="1"/>
          </p:cNvSpPr>
          <p:nvPr>
            <p:ph type="body" sz="quarter" idx="3"/>
          </p:nvPr>
        </p:nvSpPr>
        <p:spPr>
          <a:xfrm>
            <a:off x="679768" y="4777194"/>
            <a:ext cx="5438140" cy="3908614"/>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6" name="Footer Placeholder 5"/>
          <p:cNvSpPr>
            <a:spLocks noGrp="1"/>
          </p:cNvSpPr>
          <p:nvPr>
            <p:ph type="ftr" sz="quarter" idx="4"/>
          </p:nvPr>
        </p:nvSpPr>
        <p:spPr>
          <a:xfrm>
            <a:off x="0" y="9428584"/>
            <a:ext cx="2945659" cy="498055"/>
          </a:xfrm>
          <a:prstGeom prst="rect">
            <a:avLst/>
          </a:prstGeom>
        </p:spPr>
        <p:txBody>
          <a:bodyPr vert="horz" lIns="91440" tIns="45720" rIns="91440" bIns="45720" rtlCol="0" anchor="b"/>
          <a:lstStyle>
            <a:lvl1pPr algn="l">
              <a:defRPr sz="1200"/>
            </a:lvl1pPr>
          </a:lstStyle>
          <a:p>
            <a:endParaRPr lang="en-GB" dirty="0"/>
          </a:p>
        </p:txBody>
      </p:sp>
      <p:sp>
        <p:nvSpPr>
          <p:cNvPr id="7" name="Slide Number Placeholder 6"/>
          <p:cNvSpPr>
            <a:spLocks noGrp="1"/>
          </p:cNvSpPr>
          <p:nvPr>
            <p:ph type="sldNum" sz="quarter" idx="5"/>
          </p:nvPr>
        </p:nvSpPr>
        <p:spPr>
          <a:xfrm>
            <a:off x="3850443" y="9428584"/>
            <a:ext cx="2945659" cy="498055"/>
          </a:xfrm>
          <a:prstGeom prst="rect">
            <a:avLst/>
          </a:prstGeom>
        </p:spPr>
        <p:txBody>
          <a:bodyPr vert="horz" lIns="91440" tIns="45720" rIns="91440" bIns="45720" rtlCol="0" anchor="b"/>
          <a:lstStyle>
            <a:lvl1pPr algn="r">
              <a:defRPr sz="1200"/>
            </a:lvl1pPr>
          </a:lstStyle>
          <a:p>
            <a:fld id="{A9A0C977-41F3-404B-BE68-5DCCFB8481E3}" type="slidenum">
              <a:t>‹#›</a:t>
            </a:fld>
            <a:endParaRPr lang="en-GB" dirty="0"/>
          </a:p>
        </p:txBody>
      </p:sp>
    </p:spTree>
    <p:extLst>
      <p:ext uri="{BB962C8B-B14F-4D97-AF65-F5344CB8AC3E}">
        <p14:creationId xmlns:p14="http://schemas.microsoft.com/office/powerpoint/2010/main" val="4248232666"/>
      </p:ext>
    </p:extLst>
  </p:cSld>
  <p:clrMap bg1="lt1" tx1="dk1" bg2="lt2" tx2="dk2" accent1="accent1" accent2="accent2" accent3="accent3" accent4="accent4" accent5="accent5" accent6="accent6" hlink="hlink" folHlink="folHlink"/>
  <p:hf hd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59AFB3-0C19-4B10-848F-F917A3C78404}"/>
              </a:ext>
            </a:extLst>
          </p:cNvPr>
          <p:cNvSpPr>
            <a:spLocks noGrp="1"/>
          </p:cNvSpPr>
          <p:nvPr>
            <p:ph type="ctrTitle"/>
          </p:nvPr>
        </p:nvSpPr>
        <p:spPr>
          <a:xfrm>
            <a:off x="1524000" y="1241945"/>
            <a:ext cx="9144000" cy="2268017"/>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C0445FDF-A3DF-48A4-B2D8-897BD23EE195}"/>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24AACB2B-63F0-499E-96FB-DE4C4D843856}"/>
              </a:ext>
            </a:extLst>
          </p:cNvPr>
          <p:cNvSpPr>
            <a:spLocks noGrp="1"/>
          </p:cNvSpPr>
          <p:nvPr>
            <p:ph type="dt" sz="half" idx="10"/>
          </p:nvPr>
        </p:nvSpPr>
        <p:spPr/>
        <p:txBody>
          <a:bodyPr/>
          <a:lstStyle/>
          <a:p>
            <a:fld id="{A9EE760D-0447-4A02-BDED-513AD08123FF}" type="datetime1">
              <a:rPr lang="en-GB" smtClean="0"/>
              <a:t>23/05/2025</a:t>
            </a:fld>
            <a:endParaRPr lang="en-GB" dirty="0"/>
          </a:p>
        </p:txBody>
      </p:sp>
      <p:sp>
        <p:nvSpPr>
          <p:cNvPr id="5" name="Footer Placeholder 4">
            <a:extLst>
              <a:ext uri="{FF2B5EF4-FFF2-40B4-BE49-F238E27FC236}">
                <a16:creationId xmlns:a16="http://schemas.microsoft.com/office/drawing/2014/main" id="{F69B3275-E13F-423B-8927-147B370F28A9}"/>
              </a:ext>
            </a:extLst>
          </p:cNvPr>
          <p:cNvSpPr>
            <a:spLocks noGrp="1"/>
          </p:cNvSpPr>
          <p:nvPr>
            <p:ph type="ftr" sz="quarter" idx="11"/>
          </p:nvPr>
        </p:nvSpPr>
        <p:spPr/>
        <p:txBody>
          <a:bodyPr/>
          <a:lstStyle/>
          <a:p>
            <a:r>
              <a:rPr lang="en-GB"/>
              <a:t>Appendix B</a:t>
            </a:r>
            <a:endParaRPr lang="en-GB" dirty="0"/>
          </a:p>
        </p:txBody>
      </p:sp>
      <p:sp>
        <p:nvSpPr>
          <p:cNvPr id="6" name="Slide Number Placeholder 5">
            <a:extLst>
              <a:ext uri="{FF2B5EF4-FFF2-40B4-BE49-F238E27FC236}">
                <a16:creationId xmlns:a16="http://schemas.microsoft.com/office/drawing/2014/main" id="{FCA59481-B4E2-467D-BC90-1CBB9397E03C}"/>
              </a:ext>
            </a:extLst>
          </p:cNvPr>
          <p:cNvSpPr>
            <a:spLocks noGrp="1"/>
          </p:cNvSpPr>
          <p:nvPr>
            <p:ph type="sldNum" sz="quarter" idx="12"/>
          </p:nvPr>
        </p:nvSpPr>
        <p:spPr/>
        <p:txBody>
          <a:bodyPr/>
          <a:lstStyle/>
          <a:p>
            <a:fld id="{49AED8F5-DB05-44C4-B139-D4B7DDA21639}" type="slidenum">
              <a:rPr lang="en-GB" smtClean="0"/>
              <a:t>‹#›</a:t>
            </a:fld>
            <a:endParaRPr lang="en-GB" dirty="0"/>
          </a:p>
        </p:txBody>
      </p:sp>
    </p:spTree>
    <p:extLst>
      <p:ext uri="{BB962C8B-B14F-4D97-AF65-F5344CB8AC3E}">
        <p14:creationId xmlns:p14="http://schemas.microsoft.com/office/powerpoint/2010/main" val="197597158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F0C2DB-843B-427D-9B2F-3C9AF964B7FE}"/>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8EC11690-43FC-4CA3-B80A-791D8D0C0281}"/>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FBC755A7-346C-44C0-95FE-55D09BCDDC86}"/>
              </a:ext>
            </a:extLst>
          </p:cNvPr>
          <p:cNvSpPr>
            <a:spLocks noGrp="1"/>
          </p:cNvSpPr>
          <p:nvPr>
            <p:ph type="dt" sz="half" idx="10"/>
          </p:nvPr>
        </p:nvSpPr>
        <p:spPr/>
        <p:txBody>
          <a:bodyPr/>
          <a:lstStyle/>
          <a:p>
            <a:fld id="{EF4CCF8B-CDEC-4CAD-9825-D0C02FE44123}" type="datetime1">
              <a:rPr lang="en-GB" smtClean="0"/>
              <a:t>23/05/2025</a:t>
            </a:fld>
            <a:endParaRPr lang="en-GB" dirty="0"/>
          </a:p>
        </p:txBody>
      </p:sp>
      <p:sp>
        <p:nvSpPr>
          <p:cNvPr id="5" name="Footer Placeholder 4">
            <a:extLst>
              <a:ext uri="{FF2B5EF4-FFF2-40B4-BE49-F238E27FC236}">
                <a16:creationId xmlns:a16="http://schemas.microsoft.com/office/drawing/2014/main" id="{D1B3A3F8-0907-45ED-89C0-F68041002AEF}"/>
              </a:ext>
            </a:extLst>
          </p:cNvPr>
          <p:cNvSpPr>
            <a:spLocks noGrp="1"/>
          </p:cNvSpPr>
          <p:nvPr>
            <p:ph type="ftr" sz="quarter" idx="11"/>
          </p:nvPr>
        </p:nvSpPr>
        <p:spPr/>
        <p:txBody>
          <a:bodyPr/>
          <a:lstStyle/>
          <a:p>
            <a:r>
              <a:rPr lang="en-GB"/>
              <a:t>Appendix B</a:t>
            </a:r>
            <a:endParaRPr lang="en-GB" dirty="0"/>
          </a:p>
        </p:txBody>
      </p:sp>
      <p:sp>
        <p:nvSpPr>
          <p:cNvPr id="6" name="Slide Number Placeholder 5">
            <a:extLst>
              <a:ext uri="{FF2B5EF4-FFF2-40B4-BE49-F238E27FC236}">
                <a16:creationId xmlns:a16="http://schemas.microsoft.com/office/drawing/2014/main" id="{C5F5DB51-707B-4F84-BEB4-44B17B7195E1}"/>
              </a:ext>
            </a:extLst>
          </p:cNvPr>
          <p:cNvSpPr>
            <a:spLocks noGrp="1"/>
          </p:cNvSpPr>
          <p:nvPr>
            <p:ph type="sldNum" sz="quarter" idx="12"/>
          </p:nvPr>
        </p:nvSpPr>
        <p:spPr/>
        <p:txBody>
          <a:bodyPr/>
          <a:lstStyle/>
          <a:p>
            <a:fld id="{49AED8F5-DB05-44C4-B139-D4B7DDA21639}" type="slidenum">
              <a:rPr lang="en-GB" smtClean="0"/>
              <a:t>‹#›</a:t>
            </a:fld>
            <a:endParaRPr lang="en-GB" dirty="0"/>
          </a:p>
        </p:txBody>
      </p:sp>
    </p:spTree>
    <p:extLst>
      <p:ext uri="{BB962C8B-B14F-4D97-AF65-F5344CB8AC3E}">
        <p14:creationId xmlns:p14="http://schemas.microsoft.com/office/powerpoint/2010/main" val="420822398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B5048A9F-02ED-4649-A856-CEA0760DFE5A}"/>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46CEBCB2-8976-4D94-85D0-DFEFE8A63756}"/>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39812EE0-7443-408F-9511-5F674BF842C4}"/>
              </a:ext>
            </a:extLst>
          </p:cNvPr>
          <p:cNvSpPr>
            <a:spLocks noGrp="1"/>
          </p:cNvSpPr>
          <p:nvPr>
            <p:ph type="dt" sz="half" idx="10"/>
          </p:nvPr>
        </p:nvSpPr>
        <p:spPr/>
        <p:txBody>
          <a:bodyPr/>
          <a:lstStyle/>
          <a:p>
            <a:fld id="{87647438-F1F9-4FEB-861E-1D95FF6ED09F}" type="datetime1">
              <a:rPr lang="en-GB" smtClean="0"/>
              <a:t>23/05/2025</a:t>
            </a:fld>
            <a:endParaRPr lang="en-GB" dirty="0"/>
          </a:p>
        </p:txBody>
      </p:sp>
      <p:sp>
        <p:nvSpPr>
          <p:cNvPr id="5" name="Footer Placeholder 4">
            <a:extLst>
              <a:ext uri="{FF2B5EF4-FFF2-40B4-BE49-F238E27FC236}">
                <a16:creationId xmlns:a16="http://schemas.microsoft.com/office/drawing/2014/main" id="{FAFF5786-3710-4D0F-8E75-8F84F0C3A306}"/>
              </a:ext>
            </a:extLst>
          </p:cNvPr>
          <p:cNvSpPr>
            <a:spLocks noGrp="1"/>
          </p:cNvSpPr>
          <p:nvPr>
            <p:ph type="ftr" sz="quarter" idx="11"/>
          </p:nvPr>
        </p:nvSpPr>
        <p:spPr/>
        <p:txBody>
          <a:bodyPr/>
          <a:lstStyle/>
          <a:p>
            <a:r>
              <a:rPr lang="en-GB"/>
              <a:t>Appendix B</a:t>
            </a:r>
            <a:endParaRPr lang="en-GB" dirty="0"/>
          </a:p>
        </p:txBody>
      </p:sp>
      <p:sp>
        <p:nvSpPr>
          <p:cNvPr id="6" name="Slide Number Placeholder 5">
            <a:extLst>
              <a:ext uri="{FF2B5EF4-FFF2-40B4-BE49-F238E27FC236}">
                <a16:creationId xmlns:a16="http://schemas.microsoft.com/office/drawing/2014/main" id="{444DF109-ADCC-4936-AB82-22BFDA8906A5}"/>
              </a:ext>
            </a:extLst>
          </p:cNvPr>
          <p:cNvSpPr>
            <a:spLocks noGrp="1"/>
          </p:cNvSpPr>
          <p:nvPr>
            <p:ph type="sldNum" sz="quarter" idx="12"/>
          </p:nvPr>
        </p:nvSpPr>
        <p:spPr/>
        <p:txBody>
          <a:bodyPr/>
          <a:lstStyle/>
          <a:p>
            <a:fld id="{49AED8F5-DB05-44C4-B139-D4B7DDA21639}" type="slidenum">
              <a:rPr lang="en-GB" smtClean="0"/>
              <a:t>‹#›</a:t>
            </a:fld>
            <a:endParaRPr lang="en-GB" dirty="0"/>
          </a:p>
        </p:txBody>
      </p:sp>
    </p:spTree>
    <p:extLst>
      <p:ext uri="{BB962C8B-B14F-4D97-AF65-F5344CB8AC3E}">
        <p14:creationId xmlns:p14="http://schemas.microsoft.com/office/powerpoint/2010/main" val="235194805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E38B29-18FB-4A67-9874-22DC86A71E26}"/>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65C0C52F-9D5E-4A52-8E10-10114A10682F}"/>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DB5DB682-CF21-462C-B0E4-C025DDDFE887}"/>
              </a:ext>
            </a:extLst>
          </p:cNvPr>
          <p:cNvSpPr>
            <a:spLocks noGrp="1"/>
          </p:cNvSpPr>
          <p:nvPr>
            <p:ph type="dt" sz="half" idx="10"/>
          </p:nvPr>
        </p:nvSpPr>
        <p:spPr/>
        <p:txBody>
          <a:bodyPr/>
          <a:lstStyle/>
          <a:p>
            <a:fld id="{BCD10813-C7BB-4E4B-B6D8-67BDC56C7FBE}" type="datetime1">
              <a:rPr lang="en-GB" smtClean="0"/>
              <a:t>23/05/2025</a:t>
            </a:fld>
            <a:endParaRPr lang="en-GB" dirty="0"/>
          </a:p>
        </p:txBody>
      </p:sp>
      <p:sp>
        <p:nvSpPr>
          <p:cNvPr id="5" name="Footer Placeholder 4">
            <a:extLst>
              <a:ext uri="{FF2B5EF4-FFF2-40B4-BE49-F238E27FC236}">
                <a16:creationId xmlns:a16="http://schemas.microsoft.com/office/drawing/2014/main" id="{10EC91F0-A827-42CD-A49F-9BD2F9EDA00A}"/>
              </a:ext>
            </a:extLst>
          </p:cNvPr>
          <p:cNvSpPr>
            <a:spLocks noGrp="1"/>
          </p:cNvSpPr>
          <p:nvPr>
            <p:ph type="ftr" sz="quarter" idx="11"/>
          </p:nvPr>
        </p:nvSpPr>
        <p:spPr/>
        <p:txBody>
          <a:bodyPr/>
          <a:lstStyle/>
          <a:p>
            <a:r>
              <a:rPr lang="en-GB"/>
              <a:t>Appendix B</a:t>
            </a:r>
            <a:endParaRPr lang="en-GB" dirty="0"/>
          </a:p>
        </p:txBody>
      </p:sp>
      <p:sp>
        <p:nvSpPr>
          <p:cNvPr id="6" name="Slide Number Placeholder 5">
            <a:extLst>
              <a:ext uri="{FF2B5EF4-FFF2-40B4-BE49-F238E27FC236}">
                <a16:creationId xmlns:a16="http://schemas.microsoft.com/office/drawing/2014/main" id="{39643D74-76A8-4DCA-8464-8750854DE688}"/>
              </a:ext>
            </a:extLst>
          </p:cNvPr>
          <p:cNvSpPr>
            <a:spLocks noGrp="1"/>
          </p:cNvSpPr>
          <p:nvPr>
            <p:ph type="sldNum" sz="quarter" idx="12"/>
          </p:nvPr>
        </p:nvSpPr>
        <p:spPr/>
        <p:txBody>
          <a:bodyPr/>
          <a:lstStyle/>
          <a:p>
            <a:fld id="{49AED8F5-DB05-44C4-B139-D4B7DDA21639}" type="slidenum">
              <a:rPr lang="en-GB" smtClean="0"/>
              <a:t>‹#›</a:t>
            </a:fld>
            <a:endParaRPr lang="en-GB" dirty="0"/>
          </a:p>
        </p:txBody>
      </p:sp>
    </p:spTree>
    <p:extLst>
      <p:ext uri="{BB962C8B-B14F-4D97-AF65-F5344CB8AC3E}">
        <p14:creationId xmlns:p14="http://schemas.microsoft.com/office/powerpoint/2010/main" val="129389864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98F514-491B-47A2-8ED0-D616A1A40E0F}"/>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0425F83E-92EE-4DC8-885D-C8F29F805D32}"/>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DD3EB662-66AB-44E9-A9DB-A8048A785704}"/>
              </a:ext>
            </a:extLst>
          </p:cNvPr>
          <p:cNvSpPr>
            <a:spLocks noGrp="1"/>
          </p:cNvSpPr>
          <p:nvPr>
            <p:ph type="dt" sz="half" idx="10"/>
          </p:nvPr>
        </p:nvSpPr>
        <p:spPr/>
        <p:txBody>
          <a:bodyPr/>
          <a:lstStyle/>
          <a:p>
            <a:fld id="{5E2EF26F-5B3E-4D35-887F-6025F8DEEB30}" type="datetime1">
              <a:rPr lang="en-GB" smtClean="0"/>
              <a:t>23/05/2025</a:t>
            </a:fld>
            <a:endParaRPr lang="en-GB" dirty="0"/>
          </a:p>
        </p:txBody>
      </p:sp>
      <p:sp>
        <p:nvSpPr>
          <p:cNvPr id="5" name="Footer Placeholder 4">
            <a:extLst>
              <a:ext uri="{FF2B5EF4-FFF2-40B4-BE49-F238E27FC236}">
                <a16:creationId xmlns:a16="http://schemas.microsoft.com/office/drawing/2014/main" id="{0CAA8547-BD7F-42EC-A850-F11AF464562A}"/>
              </a:ext>
            </a:extLst>
          </p:cNvPr>
          <p:cNvSpPr>
            <a:spLocks noGrp="1"/>
          </p:cNvSpPr>
          <p:nvPr>
            <p:ph type="ftr" sz="quarter" idx="11"/>
          </p:nvPr>
        </p:nvSpPr>
        <p:spPr/>
        <p:txBody>
          <a:bodyPr/>
          <a:lstStyle/>
          <a:p>
            <a:r>
              <a:rPr lang="en-GB"/>
              <a:t>Appendix B</a:t>
            </a:r>
            <a:endParaRPr lang="en-GB" dirty="0"/>
          </a:p>
        </p:txBody>
      </p:sp>
      <p:sp>
        <p:nvSpPr>
          <p:cNvPr id="6" name="Slide Number Placeholder 5">
            <a:extLst>
              <a:ext uri="{FF2B5EF4-FFF2-40B4-BE49-F238E27FC236}">
                <a16:creationId xmlns:a16="http://schemas.microsoft.com/office/drawing/2014/main" id="{A7A65973-7350-4B99-96CC-E0BF9FCAE542}"/>
              </a:ext>
            </a:extLst>
          </p:cNvPr>
          <p:cNvSpPr>
            <a:spLocks noGrp="1"/>
          </p:cNvSpPr>
          <p:nvPr>
            <p:ph type="sldNum" sz="quarter" idx="12"/>
          </p:nvPr>
        </p:nvSpPr>
        <p:spPr/>
        <p:txBody>
          <a:bodyPr/>
          <a:lstStyle/>
          <a:p>
            <a:fld id="{49AED8F5-DB05-44C4-B139-D4B7DDA21639}" type="slidenum">
              <a:rPr lang="en-GB" smtClean="0"/>
              <a:t>‹#›</a:t>
            </a:fld>
            <a:endParaRPr lang="en-GB" dirty="0"/>
          </a:p>
        </p:txBody>
      </p:sp>
    </p:spTree>
    <p:extLst>
      <p:ext uri="{BB962C8B-B14F-4D97-AF65-F5344CB8AC3E}">
        <p14:creationId xmlns:p14="http://schemas.microsoft.com/office/powerpoint/2010/main" val="250048404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73CF63-7EC7-4F48-97FC-4C5B623B2BBA}"/>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C5FA9F79-B1B8-405B-80D4-8ABF6FB8E617}"/>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C6519F6D-A063-420E-B107-367755D1DB5C}"/>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B6748985-D574-44C7-8431-621AA2EA48C1}"/>
              </a:ext>
            </a:extLst>
          </p:cNvPr>
          <p:cNvSpPr>
            <a:spLocks noGrp="1"/>
          </p:cNvSpPr>
          <p:nvPr>
            <p:ph type="dt" sz="half" idx="10"/>
          </p:nvPr>
        </p:nvSpPr>
        <p:spPr/>
        <p:txBody>
          <a:bodyPr/>
          <a:lstStyle/>
          <a:p>
            <a:fld id="{427B20F2-1C3E-47EE-923D-592101877FF5}" type="datetime1">
              <a:rPr lang="en-GB" smtClean="0"/>
              <a:t>23/05/2025</a:t>
            </a:fld>
            <a:endParaRPr lang="en-GB" dirty="0"/>
          </a:p>
        </p:txBody>
      </p:sp>
      <p:sp>
        <p:nvSpPr>
          <p:cNvPr id="6" name="Footer Placeholder 5">
            <a:extLst>
              <a:ext uri="{FF2B5EF4-FFF2-40B4-BE49-F238E27FC236}">
                <a16:creationId xmlns:a16="http://schemas.microsoft.com/office/drawing/2014/main" id="{A74E233D-FD1C-4E91-8404-40105E0793CF}"/>
              </a:ext>
            </a:extLst>
          </p:cNvPr>
          <p:cNvSpPr>
            <a:spLocks noGrp="1"/>
          </p:cNvSpPr>
          <p:nvPr>
            <p:ph type="ftr" sz="quarter" idx="11"/>
          </p:nvPr>
        </p:nvSpPr>
        <p:spPr/>
        <p:txBody>
          <a:bodyPr/>
          <a:lstStyle/>
          <a:p>
            <a:r>
              <a:rPr lang="en-GB"/>
              <a:t>Appendix B</a:t>
            </a:r>
            <a:endParaRPr lang="en-GB" dirty="0"/>
          </a:p>
        </p:txBody>
      </p:sp>
      <p:sp>
        <p:nvSpPr>
          <p:cNvPr id="7" name="Slide Number Placeholder 6">
            <a:extLst>
              <a:ext uri="{FF2B5EF4-FFF2-40B4-BE49-F238E27FC236}">
                <a16:creationId xmlns:a16="http://schemas.microsoft.com/office/drawing/2014/main" id="{3194D9E0-487B-477B-8E66-90196B35EC8B}"/>
              </a:ext>
            </a:extLst>
          </p:cNvPr>
          <p:cNvSpPr>
            <a:spLocks noGrp="1"/>
          </p:cNvSpPr>
          <p:nvPr>
            <p:ph type="sldNum" sz="quarter" idx="12"/>
          </p:nvPr>
        </p:nvSpPr>
        <p:spPr/>
        <p:txBody>
          <a:bodyPr/>
          <a:lstStyle/>
          <a:p>
            <a:fld id="{49AED8F5-DB05-44C4-B139-D4B7DDA21639}" type="slidenum">
              <a:rPr lang="en-GB" smtClean="0"/>
              <a:t>‹#›</a:t>
            </a:fld>
            <a:endParaRPr lang="en-GB" dirty="0"/>
          </a:p>
        </p:txBody>
      </p:sp>
    </p:spTree>
    <p:extLst>
      <p:ext uri="{BB962C8B-B14F-4D97-AF65-F5344CB8AC3E}">
        <p14:creationId xmlns:p14="http://schemas.microsoft.com/office/powerpoint/2010/main" val="182265235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4FA5759-FD6A-4060-88C1-FE4F6C30CE04}"/>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A5914C9A-DA95-4628-9453-F3E3D40C2736}"/>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FA6A4861-8ED9-4021-A0B0-D6693B987F78}"/>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A402809B-111F-4F4F-9F3B-822F99D6DD3D}"/>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7B339A69-61FD-453A-8885-4F2CC74EFD0D}"/>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7645AA93-0806-47C4-99BC-EC1EBC7DF39B}"/>
              </a:ext>
            </a:extLst>
          </p:cNvPr>
          <p:cNvSpPr>
            <a:spLocks noGrp="1"/>
          </p:cNvSpPr>
          <p:nvPr>
            <p:ph type="dt" sz="half" idx="10"/>
          </p:nvPr>
        </p:nvSpPr>
        <p:spPr/>
        <p:txBody>
          <a:bodyPr/>
          <a:lstStyle/>
          <a:p>
            <a:fld id="{0E3D799E-9F81-47C6-8F6D-19B83233BF3B}" type="datetime1">
              <a:rPr lang="en-GB" smtClean="0"/>
              <a:t>23/05/2025</a:t>
            </a:fld>
            <a:endParaRPr lang="en-GB" dirty="0"/>
          </a:p>
        </p:txBody>
      </p:sp>
      <p:sp>
        <p:nvSpPr>
          <p:cNvPr id="8" name="Footer Placeholder 7">
            <a:extLst>
              <a:ext uri="{FF2B5EF4-FFF2-40B4-BE49-F238E27FC236}">
                <a16:creationId xmlns:a16="http://schemas.microsoft.com/office/drawing/2014/main" id="{1A7AFB4E-E516-4609-865F-0A71BBCF921F}"/>
              </a:ext>
            </a:extLst>
          </p:cNvPr>
          <p:cNvSpPr>
            <a:spLocks noGrp="1"/>
          </p:cNvSpPr>
          <p:nvPr>
            <p:ph type="ftr" sz="quarter" idx="11"/>
          </p:nvPr>
        </p:nvSpPr>
        <p:spPr/>
        <p:txBody>
          <a:bodyPr/>
          <a:lstStyle/>
          <a:p>
            <a:r>
              <a:rPr lang="en-GB"/>
              <a:t>Appendix B</a:t>
            </a:r>
            <a:endParaRPr lang="en-GB" dirty="0"/>
          </a:p>
        </p:txBody>
      </p:sp>
      <p:sp>
        <p:nvSpPr>
          <p:cNvPr id="9" name="Slide Number Placeholder 8">
            <a:extLst>
              <a:ext uri="{FF2B5EF4-FFF2-40B4-BE49-F238E27FC236}">
                <a16:creationId xmlns:a16="http://schemas.microsoft.com/office/drawing/2014/main" id="{A4DFCCF8-C4D0-4645-A061-1BC374829CBB}"/>
              </a:ext>
            </a:extLst>
          </p:cNvPr>
          <p:cNvSpPr>
            <a:spLocks noGrp="1"/>
          </p:cNvSpPr>
          <p:nvPr>
            <p:ph type="sldNum" sz="quarter" idx="12"/>
          </p:nvPr>
        </p:nvSpPr>
        <p:spPr/>
        <p:txBody>
          <a:bodyPr/>
          <a:lstStyle/>
          <a:p>
            <a:fld id="{49AED8F5-DB05-44C4-B139-D4B7DDA21639}" type="slidenum">
              <a:rPr lang="en-GB" smtClean="0"/>
              <a:t>‹#›</a:t>
            </a:fld>
            <a:endParaRPr lang="en-GB" dirty="0"/>
          </a:p>
        </p:txBody>
      </p:sp>
    </p:spTree>
    <p:extLst>
      <p:ext uri="{BB962C8B-B14F-4D97-AF65-F5344CB8AC3E}">
        <p14:creationId xmlns:p14="http://schemas.microsoft.com/office/powerpoint/2010/main" val="363277491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08EAB32-73F5-493D-8C19-66266DEDFCEA}"/>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F485E009-7F48-409A-A91B-0475636E0148}"/>
              </a:ext>
            </a:extLst>
          </p:cNvPr>
          <p:cNvSpPr>
            <a:spLocks noGrp="1"/>
          </p:cNvSpPr>
          <p:nvPr>
            <p:ph type="dt" sz="half" idx="10"/>
          </p:nvPr>
        </p:nvSpPr>
        <p:spPr/>
        <p:txBody>
          <a:bodyPr/>
          <a:lstStyle/>
          <a:p>
            <a:fld id="{4AC3A76D-9047-4085-BD05-494B0942D3C3}" type="datetime1">
              <a:rPr lang="en-GB" smtClean="0"/>
              <a:t>23/05/2025</a:t>
            </a:fld>
            <a:endParaRPr lang="en-GB" dirty="0"/>
          </a:p>
        </p:txBody>
      </p:sp>
      <p:sp>
        <p:nvSpPr>
          <p:cNvPr id="4" name="Footer Placeholder 3">
            <a:extLst>
              <a:ext uri="{FF2B5EF4-FFF2-40B4-BE49-F238E27FC236}">
                <a16:creationId xmlns:a16="http://schemas.microsoft.com/office/drawing/2014/main" id="{5CBFE628-1C18-4289-8E86-3F08CC458F2E}"/>
              </a:ext>
            </a:extLst>
          </p:cNvPr>
          <p:cNvSpPr>
            <a:spLocks noGrp="1"/>
          </p:cNvSpPr>
          <p:nvPr>
            <p:ph type="ftr" sz="quarter" idx="11"/>
          </p:nvPr>
        </p:nvSpPr>
        <p:spPr/>
        <p:txBody>
          <a:bodyPr/>
          <a:lstStyle/>
          <a:p>
            <a:r>
              <a:rPr lang="en-GB"/>
              <a:t>Appendix B</a:t>
            </a:r>
            <a:endParaRPr lang="en-GB" dirty="0"/>
          </a:p>
        </p:txBody>
      </p:sp>
      <p:sp>
        <p:nvSpPr>
          <p:cNvPr id="5" name="Slide Number Placeholder 4">
            <a:extLst>
              <a:ext uri="{FF2B5EF4-FFF2-40B4-BE49-F238E27FC236}">
                <a16:creationId xmlns:a16="http://schemas.microsoft.com/office/drawing/2014/main" id="{8156B6E1-4ACC-43B0-A34A-B335ABC877B5}"/>
              </a:ext>
            </a:extLst>
          </p:cNvPr>
          <p:cNvSpPr>
            <a:spLocks noGrp="1"/>
          </p:cNvSpPr>
          <p:nvPr>
            <p:ph type="sldNum" sz="quarter" idx="12"/>
          </p:nvPr>
        </p:nvSpPr>
        <p:spPr/>
        <p:txBody>
          <a:bodyPr/>
          <a:lstStyle/>
          <a:p>
            <a:fld id="{49AED8F5-DB05-44C4-B139-D4B7DDA21639}" type="slidenum">
              <a:rPr lang="en-GB" smtClean="0"/>
              <a:t>‹#›</a:t>
            </a:fld>
            <a:endParaRPr lang="en-GB" dirty="0"/>
          </a:p>
        </p:txBody>
      </p:sp>
    </p:spTree>
    <p:extLst>
      <p:ext uri="{BB962C8B-B14F-4D97-AF65-F5344CB8AC3E}">
        <p14:creationId xmlns:p14="http://schemas.microsoft.com/office/powerpoint/2010/main" val="108239936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6D55019C-44B3-4122-B670-4BAD88E2CD57}"/>
              </a:ext>
            </a:extLst>
          </p:cNvPr>
          <p:cNvSpPr>
            <a:spLocks noGrp="1"/>
          </p:cNvSpPr>
          <p:nvPr>
            <p:ph type="dt" sz="half" idx="10"/>
          </p:nvPr>
        </p:nvSpPr>
        <p:spPr/>
        <p:txBody>
          <a:bodyPr/>
          <a:lstStyle/>
          <a:p>
            <a:fld id="{DB14089E-FBFE-42A1-BD9F-689FA0E2CBBD}" type="datetime1">
              <a:rPr lang="en-GB" smtClean="0"/>
              <a:t>23/05/2025</a:t>
            </a:fld>
            <a:endParaRPr lang="en-GB" dirty="0"/>
          </a:p>
        </p:txBody>
      </p:sp>
      <p:sp>
        <p:nvSpPr>
          <p:cNvPr id="3" name="Footer Placeholder 2">
            <a:extLst>
              <a:ext uri="{FF2B5EF4-FFF2-40B4-BE49-F238E27FC236}">
                <a16:creationId xmlns:a16="http://schemas.microsoft.com/office/drawing/2014/main" id="{7BBBD33D-ED71-45DC-88B4-7E9744A59AA1}"/>
              </a:ext>
            </a:extLst>
          </p:cNvPr>
          <p:cNvSpPr>
            <a:spLocks noGrp="1"/>
          </p:cNvSpPr>
          <p:nvPr>
            <p:ph type="ftr" sz="quarter" idx="11"/>
          </p:nvPr>
        </p:nvSpPr>
        <p:spPr/>
        <p:txBody>
          <a:bodyPr/>
          <a:lstStyle/>
          <a:p>
            <a:r>
              <a:rPr lang="en-GB"/>
              <a:t>Appendix B</a:t>
            </a:r>
            <a:endParaRPr lang="en-GB" dirty="0"/>
          </a:p>
        </p:txBody>
      </p:sp>
      <p:sp>
        <p:nvSpPr>
          <p:cNvPr id="4" name="Slide Number Placeholder 3">
            <a:extLst>
              <a:ext uri="{FF2B5EF4-FFF2-40B4-BE49-F238E27FC236}">
                <a16:creationId xmlns:a16="http://schemas.microsoft.com/office/drawing/2014/main" id="{2AEA4F1E-542B-498E-B364-FCA841E6FD03}"/>
              </a:ext>
            </a:extLst>
          </p:cNvPr>
          <p:cNvSpPr>
            <a:spLocks noGrp="1"/>
          </p:cNvSpPr>
          <p:nvPr>
            <p:ph type="sldNum" sz="quarter" idx="12"/>
          </p:nvPr>
        </p:nvSpPr>
        <p:spPr/>
        <p:txBody>
          <a:bodyPr/>
          <a:lstStyle/>
          <a:p>
            <a:fld id="{49AED8F5-DB05-44C4-B139-D4B7DDA21639}" type="slidenum">
              <a:rPr lang="en-GB" smtClean="0"/>
              <a:t>‹#›</a:t>
            </a:fld>
            <a:endParaRPr lang="en-GB" dirty="0"/>
          </a:p>
        </p:txBody>
      </p:sp>
    </p:spTree>
    <p:extLst>
      <p:ext uri="{BB962C8B-B14F-4D97-AF65-F5344CB8AC3E}">
        <p14:creationId xmlns:p14="http://schemas.microsoft.com/office/powerpoint/2010/main" val="10294815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145C30-5BFB-493A-A3CD-A4283C86D8EB}"/>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163CFB37-34C9-4D60-84A0-5D5060D76B39}"/>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03903929-5A21-4D66-872A-0D567A8D28E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236F0045-C7DB-44D5-A759-4DB462B0C888}"/>
              </a:ext>
            </a:extLst>
          </p:cNvPr>
          <p:cNvSpPr>
            <a:spLocks noGrp="1"/>
          </p:cNvSpPr>
          <p:nvPr>
            <p:ph type="dt" sz="half" idx="10"/>
          </p:nvPr>
        </p:nvSpPr>
        <p:spPr/>
        <p:txBody>
          <a:bodyPr/>
          <a:lstStyle/>
          <a:p>
            <a:fld id="{F35BD9DF-0139-49DA-ABAD-533C862CA179}" type="datetime1">
              <a:rPr lang="en-GB" smtClean="0"/>
              <a:t>23/05/2025</a:t>
            </a:fld>
            <a:endParaRPr lang="en-GB" dirty="0"/>
          </a:p>
        </p:txBody>
      </p:sp>
      <p:sp>
        <p:nvSpPr>
          <p:cNvPr id="6" name="Footer Placeholder 5">
            <a:extLst>
              <a:ext uri="{FF2B5EF4-FFF2-40B4-BE49-F238E27FC236}">
                <a16:creationId xmlns:a16="http://schemas.microsoft.com/office/drawing/2014/main" id="{2D9F2F4C-46D2-48C2-95A1-E997803661B1}"/>
              </a:ext>
            </a:extLst>
          </p:cNvPr>
          <p:cNvSpPr>
            <a:spLocks noGrp="1"/>
          </p:cNvSpPr>
          <p:nvPr>
            <p:ph type="ftr" sz="quarter" idx="11"/>
          </p:nvPr>
        </p:nvSpPr>
        <p:spPr/>
        <p:txBody>
          <a:bodyPr/>
          <a:lstStyle/>
          <a:p>
            <a:r>
              <a:rPr lang="en-GB"/>
              <a:t>Appendix B</a:t>
            </a:r>
            <a:endParaRPr lang="en-GB" dirty="0"/>
          </a:p>
        </p:txBody>
      </p:sp>
      <p:sp>
        <p:nvSpPr>
          <p:cNvPr id="7" name="Slide Number Placeholder 6">
            <a:extLst>
              <a:ext uri="{FF2B5EF4-FFF2-40B4-BE49-F238E27FC236}">
                <a16:creationId xmlns:a16="http://schemas.microsoft.com/office/drawing/2014/main" id="{D5C88E8A-5D5B-4913-8878-44125659B2F3}"/>
              </a:ext>
            </a:extLst>
          </p:cNvPr>
          <p:cNvSpPr>
            <a:spLocks noGrp="1"/>
          </p:cNvSpPr>
          <p:nvPr>
            <p:ph type="sldNum" sz="quarter" idx="12"/>
          </p:nvPr>
        </p:nvSpPr>
        <p:spPr/>
        <p:txBody>
          <a:bodyPr/>
          <a:lstStyle/>
          <a:p>
            <a:fld id="{49AED8F5-DB05-44C4-B139-D4B7DDA21639}" type="slidenum">
              <a:rPr lang="en-GB" smtClean="0"/>
              <a:t>‹#›</a:t>
            </a:fld>
            <a:endParaRPr lang="en-GB" dirty="0"/>
          </a:p>
        </p:txBody>
      </p:sp>
    </p:spTree>
    <p:extLst>
      <p:ext uri="{BB962C8B-B14F-4D97-AF65-F5344CB8AC3E}">
        <p14:creationId xmlns:p14="http://schemas.microsoft.com/office/powerpoint/2010/main" val="225104243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146834-7F2F-4281-B064-2170BF404B73}"/>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E82ABA67-3354-4B26-80B3-5B261A406A6E}"/>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dirty="0"/>
          </a:p>
        </p:txBody>
      </p:sp>
      <p:sp>
        <p:nvSpPr>
          <p:cNvPr id="4" name="Text Placeholder 3">
            <a:extLst>
              <a:ext uri="{FF2B5EF4-FFF2-40B4-BE49-F238E27FC236}">
                <a16:creationId xmlns:a16="http://schemas.microsoft.com/office/drawing/2014/main" id="{7F3080DB-CCCF-49A4-A684-34B8AD4470C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6B9F470D-4B1D-46AC-AE49-E93E8B56DB06}"/>
              </a:ext>
            </a:extLst>
          </p:cNvPr>
          <p:cNvSpPr>
            <a:spLocks noGrp="1"/>
          </p:cNvSpPr>
          <p:nvPr>
            <p:ph type="dt" sz="half" idx="10"/>
          </p:nvPr>
        </p:nvSpPr>
        <p:spPr/>
        <p:txBody>
          <a:bodyPr/>
          <a:lstStyle/>
          <a:p>
            <a:fld id="{C1F8C60D-6A41-477D-AD4F-199CF6955BE1}" type="datetime1">
              <a:rPr lang="en-GB" smtClean="0"/>
              <a:t>23/05/2025</a:t>
            </a:fld>
            <a:endParaRPr lang="en-GB" dirty="0"/>
          </a:p>
        </p:txBody>
      </p:sp>
      <p:sp>
        <p:nvSpPr>
          <p:cNvPr id="6" name="Footer Placeholder 5">
            <a:extLst>
              <a:ext uri="{FF2B5EF4-FFF2-40B4-BE49-F238E27FC236}">
                <a16:creationId xmlns:a16="http://schemas.microsoft.com/office/drawing/2014/main" id="{A884EAF1-D057-46DB-A709-059196D30A03}"/>
              </a:ext>
            </a:extLst>
          </p:cNvPr>
          <p:cNvSpPr>
            <a:spLocks noGrp="1"/>
          </p:cNvSpPr>
          <p:nvPr>
            <p:ph type="ftr" sz="quarter" idx="11"/>
          </p:nvPr>
        </p:nvSpPr>
        <p:spPr/>
        <p:txBody>
          <a:bodyPr/>
          <a:lstStyle/>
          <a:p>
            <a:r>
              <a:rPr lang="en-GB"/>
              <a:t>Appendix B</a:t>
            </a:r>
            <a:endParaRPr lang="en-GB" dirty="0"/>
          </a:p>
        </p:txBody>
      </p:sp>
      <p:sp>
        <p:nvSpPr>
          <p:cNvPr id="7" name="Slide Number Placeholder 6">
            <a:extLst>
              <a:ext uri="{FF2B5EF4-FFF2-40B4-BE49-F238E27FC236}">
                <a16:creationId xmlns:a16="http://schemas.microsoft.com/office/drawing/2014/main" id="{7409FF43-1B5A-4392-9B80-F347EB651A2C}"/>
              </a:ext>
            </a:extLst>
          </p:cNvPr>
          <p:cNvSpPr>
            <a:spLocks noGrp="1"/>
          </p:cNvSpPr>
          <p:nvPr>
            <p:ph type="sldNum" sz="quarter" idx="12"/>
          </p:nvPr>
        </p:nvSpPr>
        <p:spPr/>
        <p:txBody>
          <a:bodyPr/>
          <a:lstStyle/>
          <a:p>
            <a:fld id="{49AED8F5-DB05-44C4-B139-D4B7DDA21639}" type="slidenum">
              <a:rPr lang="en-GB" smtClean="0"/>
              <a:t>‹#›</a:t>
            </a:fld>
            <a:endParaRPr lang="en-GB" dirty="0"/>
          </a:p>
        </p:txBody>
      </p:sp>
    </p:spTree>
    <p:extLst>
      <p:ext uri="{BB962C8B-B14F-4D97-AF65-F5344CB8AC3E}">
        <p14:creationId xmlns:p14="http://schemas.microsoft.com/office/powerpoint/2010/main" val="52640917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BE885368-94DC-4BD1-AC59-190CEFD18982}"/>
              </a:ext>
            </a:extLst>
          </p:cNvPr>
          <p:cNvSpPr>
            <a:spLocks noGrp="1"/>
          </p:cNvSpPr>
          <p:nvPr>
            <p:ph type="title"/>
          </p:nvPr>
        </p:nvSpPr>
        <p:spPr>
          <a:xfrm>
            <a:off x="838200" y="1291143"/>
            <a:ext cx="10515600" cy="721697"/>
          </a:xfrm>
          <a:prstGeom prst="rect">
            <a:avLst/>
          </a:prstGeom>
        </p:spPr>
        <p:txBody>
          <a:bodyPr vert="horz" lIns="91440" tIns="45720" rIns="91440" bIns="45720" rtlCol="0" anchor="ctr">
            <a:normAutofit/>
          </a:bodyPr>
          <a:lstStyle/>
          <a:p>
            <a:r>
              <a:rPr lang="en-US" dirty="0"/>
              <a:t>Click to edit Master title style</a:t>
            </a:r>
            <a:endParaRPr lang="en-GB" dirty="0"/>
          </a:p>
        </p:txBody>
      </p:sp>
      <p:sp>
        <p:nvSpPr>
          <p:cNvPr id="3" name="Text Placeholder 2">
            <a:extLst>
              <a:ext uri="{FF2B5EF4-FFF2-40B4-BE49-F238E27FC236}">
                <a16:creationId xmlns:a16="http://schemas.microsoft.com/office/drawing/2014/main" id="{9A86E3DE-125C-485F-B662-A8E2051E1263}"/>
              </a:ext>
            </a:extLst>
          </p:cNvPr>
          <p:cNvSpPr>
            <a:spLocks noGrp="1"/>
          </p:cNvSpPr>
          <p:nvPr>
            <p:ph type="body" idx="1"/>
          </p:nvPr>
        </p:nvSpPr>
        <p:spPr>
          <a:xfrm>
            <a:off x="838200" y="2109727"/>
            <a:ext cx="10515600" cy="4067236"/>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Date Placeholder 3">
            <a:extLst>
              <a:ext uri="{FF2B5EF4-FFF2-40B4-BE49-F238E27FC236}">
                <a16:creationId xmlns:a16="http://schemas.microsoft.com/office/drawing/2014/main" id="{0AFBDE5C-66F8-425D-95A5-0FFC6614F392}"/>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888D314-9309-4A58-96BD-2B2485810FF4}" type="datetime1">
              <a:rPr lang="en-GB" smtClean="0"/>
              <a:t>23/05/2025</a:t>
            </a:fld>
            <a:endParaRPr lang="en-GB" dirty="0"/>
          </a:p>
        </p:txBody>
      </p:sp>
      <p:sp>
        <p:nvSpPr>
          <p:cNvPr id="5" name="Footer Placeholder 4">
            <a:extLst>
              <a:ext uri="{FF2B5EF4-FFF2-40B4-BE49-F238E27FC236}">
                <a16:creationId xmlns:a16="http://schemas.microsoft.com/office/drawing/2014/main" id="{6AB4D1AB-1E1B-4915-82E0-57A1ED77A5EC}"/>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a:t>Appendix B</a:t>
            </a:r>
            <a:endParaRPr lang="en-GB" dirty="0"/>
          </a:p>
        </p:txBody>
      </p:sp>
      <p:sp>
        <p:nvSpPr>
          <p:cNvPr id="6" name="Slide Number Placeholder 5">
            <a:extLst>
              <a:ext uri="{FF2B5EF4-FFF2-40B4-BE49-F238E27FC236}">
                <a16:creationId xmlns:a16="http://schemas.microsoft.com/office/drawing/2014/main" id="{A79A7647-F15F-42A8-A425-AB4C7AA8D2CD}"/>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9AED8F5-DB05-44C4-B139-D4B7DDA21639}" type="slidenum">
              <a:rPr lang="en-GB" smtClean="0"/>
              <a:t>‹#›</a:t>
            </a:fld>
            <a:endParaRPr lang="en-GB" dirty="0"/>
          </a:p>
        </p:txBody>
      </p:sp>
      <p:pic>
        <p:nvPicPr>
          <p:cNvPr id="9" name="Picture 8">
            <a:extLst>
              <a:ext uri="{FF2B5EF4-FFF2-40B4-BE49-F238E27FC236}">
                <a16:creationId xmlns:a16="http://schemas.microsoft.com/office/drawing/2014/main" id="{980D9C35-F8CB-42D9-960B-40B27984E36C}"/>
              </a:ext>
            </a:extLst>
          </p:cNvPr>
          <p:cNvPicPr>
            <a:picLocks noChangeAspect="1"/>
          </p:cNvPicPr>
          <p:nvPr userDrawn="1"/>
        </p:nvPicPr>
        <p:blipFill>
          <a:blip r:embed="rId13">
            <a:duotone>
              <a:schemeClr val="bg2">
                <a:shade val="45000"/>
                <a:satMod val="135000"/>
              </a:schemeClr>
              <a:prstClr val="white"/>
            </a:duotone>
          </a:blip>
          <a:stretch>
            <a:fillRect/>
          </a:stretch>
        </p:blipFill>
        <p:spPr>
          <a:xfrm>
            <a:off x="7018756" y="1569492"/>
            <a:ext cx="6861760" cy="6858000"/>
          </a:xfrm>
          <a:prstGeom prst="rect">
            <a:avLst/>
          </a:prstGeom>
        </p:spPr>
      </p:pic>
      <p:pic>
        <p:nvPicPr>
          <p:cNvPr id="10" name="Picture 9">
            <a:extLst>
              <a:ext uri="{FF2B5EF4-FFF2-40B4-BE49-F238E27FC236}">
                <a16:creationId xmlns:a16="http://schemas.microsoft.com/office/drawing/2014/main" id="{AB9E33DE-C1F0-4ED8-A05D-B7744E547FC3}"/>
              </a:ext>
            </a:extLst>
          </p:cNvPr>
          <p:cNvPicPr>
            <a:picLocks noChangeAspect="1"/>
          </p:cNvPicPr>
          <p:nvPr userDrawn="1"/>
        </p:nvPicPr>
        <p:blipFill>
          <a:blip r:embed="rId14"/>
          <a:stretch>
            <a:fillRect/>
          </a:stretch>
        </p:blipFill>
        <p:spPr>
          <a:xfrm>
            <a:off x="461875" y="325800"/>
            <a:ext cx="3119525" cy="872954"/>
          </a:xfrm>
          <a:prstGeom prst="rect">
            <a:avLst/>
          </a:prstGeom>
        </p:spPr>
      </p:pic>
      <p:pic>
        <p:nvPicPr>
          <p:cNvPr id="12" name="Picture 11">
            <a:extLst>
              <a:ext uri="{FF2B5EF4-FFF2-40B4-BE49-F238E27FC236}">
                <a16:creationId xmlns:a16="http://schemas.microsoft.com/office/drawing/2014/main" id="{92DC5419-5076-4A8E-8B0C-0608A79DF8B7}"/>
              </a:ext>
            </a:extLst>
          </p:cNvPr>
          <p:cNvPicPr>
            <a:picLocks noChangeAspect="1"/>
          </p:cNvPicPr>
          <p:nvPr userDrawn="1"/>
        </p:nvPicPr>
        <p:blipFill>
          <a:blip r:embed="rId15"/>
          <a:stretch>
            <a:fillRect/>
          </a:stretch>
        </p:blipFill>
        <p:spPr>
          <a:xfrm>
            <a:off x="8610600" y="376487"/>
            <a:ext cx="3119525" cy="1030599"/>
          </a:xfrm>
          <a:prstGeom prst="rect">
            <a:avLst/>
          </a:prstGeom>
        </p:spPr>
      </p:pic>
    </p:spTree>
    <p:extLst>
      <p:ext uri="{BB962C8B-B14F-4D97-AF65-F5344CB8AC3E}">
        <p14:creationId xmlns:p14="http://schemas.microsoft.com/office/powerpoint/2010/main" val="2175978669"/>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hf sldNum="0"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8B75C7-5FED-43CD-898F-382624152933}"/>
              </a:ext>
            </a:extLst>
          </p:cNvPr>
          <p:cNvSpPr>
            <a:spLocks noGrp="1"/>
          </p:cNvSpPr>
          <p:nvPr>
            <p:ph type="ctrTitle"/>
          </p:nvPr>
        </p:nvSpPr>
        <p:spPr>
          <a:xfrm>
            <a:off x="1524000" y="1475721"/>
            <a:ext cx="9144000" cy="3522509"/>
          </a:xfrm>
        </p:spPr>
        <p:txBody>
          <a:bodyPr>
            <a:normAutofit/>
          </a:bodyPr>
          <a:lstStyle/>
          <a:p>
            <a:r>
              <a:rPr lang="en-GB" sz="4400" b="1" dirty="0"/>
              <a:t>Theatre Review Project 2025/2026  </a:t>
            </a:r>
            <a:br>
              <a:rPr lang="en-GB" sz="4400" b="1" dirty="0"/>
            </a:br>
            <a:r>
              <a:rPr lang="en-GB" sz="4400" b="1" dirty="0"/>
              <a:t>Improvement Plan Approach &amp; Design</a:t>
            </a:r>
            <a:br>
              <a:rPr lang="en-GB" dirty="0"/>
            </a:br>
            <a:endParaRPr lang="en-GB" dirty="0"/>
          </a:p>
        </p:txBody>
      </p:sp>
      <p:sp>
        <p:nvSpPr>
          <p:cNvPr id="3" name="Subtitle 2">
            <a:extLst>
              <a:ext uri="{FF2B5EF4-FFF2-40B4-BE49-F238E27FC236}">
                <a16:creationId xmlns:a16="http://schemas.microsoft.com/office/drawing/2014/main" id="{1DBFE860-A82F-4003-8A3A-D3B75BC78BD5}"/>
              </a:ext>
            </a:extLst>
          </p:cNvPr>
          <p:cNvSpPr>
            <a:spLocks noGrp="1"/>
          </p:cNvSpPr>
          <p:nvPr>
            <p:ph type="subTitle" idx="1"/>
          </p:nvPr>
        </p:nvSpPr>
        <p:spPr>
          <a:xfrm>
            <a:off x="1884484" y="4814978"/>
            <a:ext cx="9144000" cy="1210918"/>
          </a:xfrm>
        </p:spPr>
        <p:txBody>
          <a:bodyPr>
            <a:normAutofit fontScale="25000" lnSpcReduction="20000"/>
          </a:bodyPr>
          <a:lstStyle/>
          <a:p>
            <a:endParaRPr lang="en-GB" sz="11200" dirty="0"/>
          </a:p>
          <a:p>
            <a:r>
              <a:rPr lang="en-GB" sz="11200" dirty="0"/>
              <a:t>Project Team</a:t>
            </a:r>
          </a:p>
          <a:p>
            <a:r>
              <a:rPr lang="en-GB" sz="11200" dirty="0"/>
              <a:t>23 May 2025 </a:t>
            </a:r>
          </a:p>
          <a:p>
            <a:endParaRPr lang="en-GB" dirty="0"/>
          </a:p>
        </p:txBody>
      </p:sp>
      <p:sp>
        <p:nvSpPr>
          <p:cNvPr id="5" name="TextBox 4">
            <a:extLst>
              <a:ext uri="{FF2B5EF4-FFF2-40B4-BE49-F238E27FC236}">
                <a16:creationId xmlns:a16="http://schemas.microsoft.com/office/drawing/2014/main" id="{9134C54D-11B3-B733-7ACB-9DDFC9610E78}"/>
              </a:ext>
            </a:extLst>
          </p:cNvPr>
          <p:cNvSpPr txBox="1"/>
          <p:nvPr/>
        </p:nvSpPr>
        <p:spPr>
          <a:xfrm>
            <a:off x="0" y="6627168"/>
            <a:ext cx="3332285" cy="230832"/>
          </a:xfrm>
          <a:prstGeom prst="rect">
            <a:avLst/>
          </a:prstGeom>
          <a:noFill/>
        </p:spPr>
        <p:txBody>
          <a:bodyPr wrap="square">
            <a:spAutoFit/>
          </a:bodyPr>
          <a:lstStyle/>
          <a:p>
            <a:r>
              <a:rPr lang="en-GB" sz="900" dirty="0"/>
              <a:t>Susan Hostler 23 May 2025</a:t>
            </a:r>
          </a:p>
        </p:txBody>
      </p:sp>
      <p:sp>
        <p:nvSpPr>
          <p:cNvPr id="4" name="Footer Placeholder 3">
            <a:extLst>
              <a:ext uri="{FF2B5EF4-FFF2-40B4-BE49-F238E27FC236}">
                <a16:creationId xmlns:a16="http://schemas.microsoft.com/office/drawing/2014/main" id="{E2D7FBC3-B2EF-437F-A085-BC3E1BDD5AAE}"/>
              </a:ext>
            </a:extLst>
          </p:cNvPr>
          <p:cNvSpPr>
            <a:spLocks noGrp="1"/>
          </p:cNvSpPr>
          <p:nvPr>
            <p:ph type="ftr" sz="quarter" idx="11"/>
          </p:nvPr>
        </p:nvSpPr>
        <p:spPr/>
        <p:txBody>
          <a:bodyPr/>
          <a:lstStyle/>
          <a:p>
            <a:r>
              <a:rPr lang="en-GB"/>
              <a:t>Appendix B</a:t>
            </a:r>
            <a:endParaRPr lang="en-GB" dirty="0"/>
          </a:p>
        </p:txBody>
      </p:sp>
    </p:spTree>
    <p:extLst>
      <p:ext uri="{BB962C8B-B14F-4D97-AF65-F5344CB8AC3E}">
        <p14:creationId xmlns:p14="http://schemas.microsoft.com/office/powerpoint/2010/main" val="283578252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460F34-1586-296F-048A-BD1043376DF7}"/>
              </a:ext>
            </a:extLst>
          </p:cNvPr>
          <p:cNvSpPr>
            <a:spLocks noGrp="1"/>
          </p:cNvSpPr>
          <p:nvPr>
            <p:ph type="title"/>
          </p:nvPr>
        </p:nvSpPr>
        <p:spPr>
          <a:xfrm>
            <a:off x="167874" y="1299403"/>
            <a:ext cx="10515600" cy="721697"/>
          </a:xfrm>
        </p:spPr>
        <p:txBody>
          <a:bodyPr>
            <a:normAutofit/>
          </a:bodyPr>
          <a:lstStyle/>
          <a:p>
            <a:r>
              <a:rPr lang="en-GB" sz="3600" b="1" dirty="0"/>
              <a:t>What is a Tranche Approach?</a:t>
            </a:r>
          </a:p>
        </p:txBody>
      </p:sp>
      <p:sp>
        <p:nvSpPr>
          <p:cNvPr id="3" name="Content Placeholder 2">
            <a:extLst>
              <a:ext uri="{FF2B5EF4-FFF2-40B4-BE49-F238E27FC236}">
                <a16:creationId xmlns:a16="http://schemas.microsoft.com/office/drawing/2014/main" id="{74339D0D-8776-5918-E7A3-B41FC540A28E}"/>
              </a:ext>
            </a:extLst>
          </p:cNvPr>
          <p:cNvSpPr>
            <a:spLocks noGrp="1"/>
          </p:cNvSpPr>
          <p:nvPr>
            <p:ph idx="1"/>
          </p:nvPr>
        </p:nvSpPr>
        <p:spPr>
          <a:xfrm>
            <a:off x="167874" y="2118871"/>
            <a:ext cx="11710182" cy="4067236"/>
          </a:xfrm>
        </p:spPr>
        <p:txBody>
          <a:bodyPr/>
          <a:lstStyle/>
          <a:p>
            <a:pPr algn="l">
              <a:spcBef>
                <a:spcPts val="600"/>
              </a:spcBef>
              <a:spcAft>
                <a:spcPts val="300"/>
              </a:spcAft>
              <a:buNone/>
            </a:pPr>
            <a:r>
              <a:rPr lang="en-GB" b="0" i="0" dirty="0">
                <a:solidFill>
                  <a:srgbClr val="424242"/>
                </a:solidFill>
                <a:effectLst/>
                <a:latin typeface="Arial" panose="020B0604020202020204" pitchFamily="34" charset="0"/>
                <a:cs typeface="Arial" panose="020B0604020202020204" pitchFamily="34" charset="0"/>
              </a:rPr>
              <a:t>A </a:t>
            </a:r>
            <a:r>
              <a:rPr lang="en-GB" b="1" i="0" dirty="0">
                <a:solidFill>
                  <a:srgbClr val="424242"/>
                </a:solidFill>
                <a:effectLst/>
                <a:latin typeface="Arial" panose="020B0604020202020204" pitchFamily="34" charset="0"/>
                <a:cs typeface="Arial" panose="020B0604020202020204" pitchFamily="34" charset="0"/>
              </a:rPr>
              <a:t>tranche</a:t>
            </a:r>
            <a:r>
              <a:rPr lang="en-GB" b="0" i="0" dirty="0">
                <a:solidFill>
                  <a:srgbClr val="424242"/>
                </a:solidFill>
                <a:effectLst/>
                <a:latin typeface="Arial" panose="020B0604020202020204" pitchFamily="34" charset="0"/>
                <a:cs typeface="Arial" panose="020B0604020202020204" pitchFamily="34" charset="0"/>
              </a:rPr>
              <a:t> is a defined segment or batch of work, often grouped</a:t>
            </a:r>
          </a:p>
          <a:p>
            <a:pPr algn="l">
              <a:spcBef>
                <a:spcPts val="600"/>
              </a:spcBef>
              <a:spcAft>
                <a:spcPts val="300"/>
              </a:spcAft>
              <a:buNone/>
            </a:pPr>
            <a:r>
              <a:rPr lang="en-GB" b="0" i="0" dirty="0">
                <a:solidFill>
                  <a:srgbClr val="424242"/>
                </a:solidFill>
                <a:effectLst/>
                <a:latin typeface="Arial" panose="020B0604020202020204" pitchFamily="34" charset="0"/>
                <a:cs typeface="Arial" panose="020B0604020202020204" pitchFamily="34" charset="0"/>
              </a:rPr>
              <a:t>by either time, theme, or priority. It allows you to:</a:t>
            </a:r>
          </a:p>
          <a:p>
            <a:pPr algn="l">
              <a:spcBef>
                <a:spcPts val="600"/>
              </a:spcBef>
              <a:spcAft>
                <a:spcPts val="300"/>
              </a:spcAft>
              <a:buNone/>
            </a:pPr>
            <a:endParaRPr lang="en-GB" b="0" i="0" dirty="0">
              <a:solidFill>
                <a:srgbClr val="424242"/>
              </a:solidFill>
              <a:effectLst/>
              <a:latin typeface="Arial" panose="020B0604020202020204" pitchFamily="34" charset="0"/>
              <a:cs typeface="Arial" panose="020B0604020202020204" pitchFamily="34" charset="0"/>
            </a:endParaRPr>
          </a:p>
          <a:p>
            <a:pPr lvl="1">
              <a:spcBef>
                <a:spcPts val="300"/>
              </a:spcBef>
              <a:spcAft>
                <a:spcPts val="300"/>
              </a:spcAft>
            </a:pPr>
            <a:r>
              <a:rPr lang="en-GB" sz="2800" b="0" i="0" dirty="0">
                <a:solidFill>
                  <a:srgbClr val="424242"/>
                </a:solidFill>
                <a:effectLst/>
                <a:latin typeface="Arial" panose="020B0604020202020204" pitchFamily="34" charset="0"/>
                <a:cs typeface="Arial" panose="020B0604020202020204" pitchFamily="34" charset="0"/>
              </a:rPr>
              <a:t>Focus on manageable chunks</a:t>
            </a:r>
          </a:p>
          <a:p>
            <a:pPr lvl="1">
              <a:spcBef>
                <a:spcPts val="300"/>
              </a:spcBef>
              <a:spcAft>
                <a:spcPts val="300"/>
              </a:spcAft>
            </a:pPr>
            <a:r>
              <a:rPr lang="en-GB" sz="2800" b="0" i="0" dirty="0">
                <a:solidFill>
                  <a:srgbClr val="424242"/>
                </a:solidFill>
                <a:effectLst/>
                <a:latin typeface="Arial" panose="020B0604020202020204" pitchFamily="34" charset="0"/>
                <a:cs typeface="Arial" panose="020B0604020202020204" pitchFamily="34" charset="0"/>
              </a:rPr>
              <a:t>Review and adjust between tranches</a:t>
            </a:r>
          </a:p>
          <a:p>
            <a:pPr lvl="1">
              <a:spcBef>
                <a:spcPts val="300"/>
              </a:spcBef>
              <a:spcAft>
                <a:spcPts val="300"/>
              </a:spcAft>
            </a:pPr>
            <a:r>
              <a:rPr lang="en-GB" sz="2800" dirty="0">
                <a:solidFill>
                  <a:srgbClr val="424242"/>
                </a:solidFill>
                <a:latin typeface="Arial" panose="020B0604020202020204" pitchFamily="34" charset="0"/>
                <a:cs typeface="Arial" panose="020B0604020202020204" pitchFamily="34" charset="0"/>
              </a:rPr>
              <a:t>Rigorous governance </a:t>
            </a:r>
            <a:endParaRPr lang="en-GB" sz="2800" b="0" i="0" dirty="0">
              <a:solidFill>
                <a:srgbClr val="424242"/>
              </a:solidFill>
              <a:effectLst/>
              <a:latin typeface="Arial" panose="020B0604020202020204" pitchFamily="34" charset="0"/>
              <a:cs typeface="Arial" panose="020B0604020202020204" pitchFamily="34" charset="0"/>
            </a:endParaRPr>
          </a:p>
          <a:p>
            <a:pPr lvl="1">
              <a:spcBef>
                <a:spcPts val="300"/>
              </a:spcBef>
              <a:spcAft>
                <a:spcPts val="300"/>
              </a:spcAft>
            </a:pPr>
            <a:r>
              <a:rPr lang="en-GB" sz="2800" b="0" i="0" dirty="0">
                <a:solidFill>
                  <a:srgbClr val="424242"/>
                </a:solidFill>
                <a:effectLst/>
                <a:latin typeface="Arial" panose="020B0604020202020204" pitchFamily="34" charset="0"/>
                <a:cs typeface="Arial" panose="020B0604020202020204" pitchFamily="34" charset="0"/>
              </a:rPr>
              <a:t>Align with funding/resource availability</a:t>
            </a:r>
          </a:p>
          <a:p>
            <a:pPr lvl="1">
              <a:spcBef>
                <a:spcPts val="300"/>
              </a:spcBef>
              <a:spcAft>
                <a:spcPts val="300"/>
              </a:spcAft>
            </a:pPr>
            <a:r>
              <a:rPr lang="en-GB" sz="2800" dirty="0">
                <a:solidFill>
                  <a:srgbClr val="424242"/>
                </a:solidFill>
                <a:latin typeface="Arial" panose="020B0604020202020204" pitchFamily="34" charset="0"/>
                <a:cs typeface="Arial" panose="020B0604020202020204" pitchFamily="34" charset="0"/>
              </a:rPr>
              <a:t>Allows for learning and reflection </a:t>
            </a:r>
            <a:endParaRPr lang="en-GB" sz="2800" b="0" i="0" dirty="0">
              <a:solidFill>
                <a:srgbClr val="424242"/>
              </a:solidFill>
              <a:effectLst/>
              <a:latin typeface="Arial" panose="020B0604020202020204" pitchFamily="34" charset="0"/>
              <a:cs typeface="Arial" panose="020B0604020202020204" pitchFamily="34" charset="0"/>
            </a:endParaRPr>
          </a:p>
          <a:p>
            <a:endParaRPr lang="en-GB" dirty="0"/>
          </a:p>
        </p:txBody>
      </p:sp>
      <p:sp>
        <p:nvSpPr>
          <p:cNvPr id="4" name="Footer Placeholder 3">
            <a:extLst>
              <a:ext uri="{FF2B5EF4-FFF2-40B4-BE49-F238E27FC236}">
                <a16:creationId xmlns:a16="http://schemas.microsoft.com/office/drawing/2014/main" id="{DD068598-724D-4D6A-B2AA-9652324F742B}"/>
              </a:ext>
            </a:extLst>
          </p:cNvPr>
          <p:cNvSpPr>
            <a:spLocks noGrp="1"/>
          </p:cNvSpPr>
          <p:nvPr>
            <p:ph type="ftr" sz="quarter" idx="11"/>
          </p:nvPr>
        </p:nvSpPr>
        <p:spPr/>
        <p:txBody>
          <a:bodyPr/>
          <a:lstStyle/>
          <a:p>
            <a:r>
              <a:rPr lang="en-GB"/>
              <a:t>Appendix B</a:t>
            </a:r>
            <a:endParaRPr lang="en-GB" dirty="0"/>
          </a:p>
        </p:txBody>
      </p:sp>
    </p:spTree>
    <p:extLst>
      <p:ext uri="{BB962C8B-B14F-4D97-AF65-F5344CB8AC3E}">
        <p14:creationId xmlns:p14="http://schemas.microsoft.com/office/powerpoint/2010/main" val="93246707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03701F-0126-F17A-EFC0-3340D6FB0AF0}"/>
              </a:ext>
            </a:extLst>
          </p:cNvPr>
          <p:cNvSpPr>
            <a:spLocks noGrp="1"/>
          </p:cNvSpPr>
          <p:nvPr>
            <p:ph type="title"/>
          </p:nvPr>
        </p:nvSpPr>
        <p:spPr>
          <a:xfrm>
            <a:off x="190502" y="1229597"/>
            <a:ext cx="10515600" cy="721697"/>
          </a:xfrm>
        </p:spPr>
        <p:txBody>
          <a:bodyPr>
            <a:normAutofit/>
          </a:bodyPr>
          <a:lstStyle/>
          <a:p>
            <a:r>
              <a:rPr lang="en-GB" sz="3600" dirty="0">
                <a:latin typeface="Arial" panose="020B0604020202020204" pitchFamily="34" charset="0"/>
                <a:cs typeface="Arial" panose="020B0604020202020204" pitchFamily="34" charset="0"/>
              </a:rPr>
              <a:t>Tranche Criteria – Priority based approach  </a:t>
            </a:r>
          </a:p>
        </p:txBody>
      </p:sp>
      <p:graphicFrame>
        <p:nvGraphicFramePr>
          <p:cNvPr id="5" name="Content Placeholder 3">
            <a:extLst>
              <a:ext uri="{FF2B5EF4-FFF2-40B4-BE49-F238E27FC236}">
                <a16:creationId xmlns:a16="http://schemas.microsoft.com/office/drawing/2014/main" id="{7934ABC2-A827-9392-DC7A-4BBC77C24B3E}"/>
              </a:ext>
            </a:extLst>
          </p:cNvPr>
          <p:cNvGraphicFramePr>
            <a:graphicFrameLocks/>
          </p:cNvGraphicFramePr>
          <p:nvPr>
            <p:extLst>
              <p:ext uri="{D42A27DB-BD31-4B8C-83A1-F6EECF244321}">
                <p14:modId xmlns:p14="http://schemas.microsoft.com/office/powerpoint/2010/main" val="1152095053"/>
              </p:ext>
            </p:extLst>
          </p:nvPr>
        </p:nvGraphicFramePr>
        <p:xfrm>
          <a:off x="261632" y="1951294"/>
          <a:ext cx="11739866" cy="4607169"/>
        </p:xfrm>
        <a:graphic>
          <a:graphicData uri="http://schemas.openxmlformats.org/drawingml/2006/table">
            <a:tbl>
              <a:tblPr firstRow="1" bandRow="1">
                <a:tableStyleId>{5C22544A-7EE6-4342-B048-85BDC9FD1C3A}</a:tableStyleId>
              </a:tblPr>
              <a:tblGrid>
                <a:gridCol w="1200362">
                  <a:extLst>
                    <a:ext uri="{9D8B030D-6E8A-4147-A177-3AD203B41FA5}">
                      <a16:colId xmlns:a16="http://schemas.microsoft.com/office/drawing/2014/main" val="3188882720"/>
                    </a:ext>
                  </a:extLst>
                </a:gridCol>
                <a:gridCol w="2063019">
                  <a:extLst>
                    <a:ext uri="{9D8B030D-6E8A-4147-A177-3AD203B41FA5}">
                      <a16:colId xmlns:a16="http://schemas.microsoft.com/office/drawing/2014/main" val="4141753899"/>
                    </a:ext>
                  </a:extLst>
                </a:gridCol>
                <a:gridCol w="3613122">
                  <a:extLst>
                    <a:ext uri="{9D8B030D-6E8A-4147-A177-3AD203B41FA5}">
                      <a16:colId xmlns:a16="http://schemas.microsoft.com/office/drawing/2014/main" val="4079133791"/>
                    </a:ext>
                  </a:extLst>
                </a:gridCol>
                <a:gridCol w="1367699">
                  <a:extLst>
                    <a:ext uri="{9D8B030D-6E8A-4147-A177-3AD203B41FA5}">
                      <a16:colId xmlns:a16="http://schemas.microsoft.com/office/drawing/2014/main" val="1594449863"/>
                    </a:ext>
                  </a:extLst>
                </a:gridCol>
                <a:gridCol w="1696695">
                  <a:extLst>
                    <a:ext uri="{9D8B030D-6E8A-4147-A177-3AD203B41FA5}">
                      <a16:colId xmlns:a16="http://schemas.microsoft.com/office/drawing/2014/main" val="1223587016"/>
                    </a:ext>
                  </a:extLst>
                </a:gridCol>
                <a:gridCol w="1798969">
                  <a:extLst>
                    <a:ext uri="{9D8B030D-6E8A-4147-A177-3AD203B41FA5}">
                      <a16:colId xmlns:a16="http://schemas.microsoft.com/office/drawing/2014/main" val="4177138953"/>
                    </a:ext>
                  </a:extLst>
                </a:gridCol>
              </a:tblGrid>
              <a:tr h="732459">
                <a:tc>
                  <a:txBody>
                    <a:bodyPr/>
                    <a:lstStyle/>
                    <a:p>
                      <a:pPr algn="ctr"/>
                      <a:r>
                        <a:rPr lang="en-GB" sz="1200" dirty="0">
                          <a:latin typeface="Arial" panose="020B0604020202020204" pitchFamily="34" charset="0"/>
                          <a:cs typeface="Arial" panose="020B0604020202020204" pitchFamily="34" charset="0"/>
                        </a:rPr>
                        <a:t>Tranche ID </a:t>
                      </a:r>
                    </a:p>
                  </a:txBody>
                  <a:tcPr/>
                </a:tc>
                <a:tc>
                  <a:txBody>
                    <a:bodyPr/>
                    <a:lstStyle/>
                    <a:p>
                      <a:pPr algn="ctr"/>
                      <a:r>
                        <a:rPr lang="en-GB" sz="1200" dirty="0">
                          <a:latin typeface="Arial" panose="020B0604020202020204" pitchFamily="34" charset="0"/>
                          <a:cs typeface="Arial" panose="020B0604020202020204" pitchFamily="34" charset="0"/>
                        </a:rPr>
                        <a:t>Priority level </a:t>
                      </a:r>
                    </a:p>
                  </a:txBody>
                  <a:tcPr/>
                </a:tc>
                <a:tc>
                  <a:txBody>
                    <a:bodyPr/>
                    <a:lstStyle/>
                    <a:p>
                      <a:pPr algn="ctr"/>
                      <a:r>
                        <a:rPr lang="en-GB" sz="1200" dirty="0">
                          <a:latin typeface="Arial" panose="020B0604020202020204" pitchFamily="34" charset="0"/>
                          <a:cs typeface="Arial" panose="020B0604020202020204" pitchFamily="34" charset="0"/>
                        </a:rPr>
                        <a:t>Priority Description  </a:t>
                      </a:r>
                    </a:p>
                  </a:txBody>
                  <a:tcPr/>
                </a:tc>
                <a:tc>
                  <a:txBody>
                    <a:bodyPr/>
                    <a:lstStyle/>
                    <a:p>
                      <a:pPr algn="ctr"/>
                      <a:r>
                        <a:rPr lang="en-GB" sz="1200" dirty="0">
                          <a:latin typeface="Arial" panose="020B0604020202020204" pitchFamily="34" charset="0"/>
                          <a:cs typeface="Arial" panose="020B0604020202020204" pitchFamily="34" charset="0"/>
                        </a:rPr>
                        <a:t>Themes </a:t>
                      </a:r>
                    </a:p>
                  </a:txBody>
                  <a:tcPr/>
                </a:tc>
                <a:tc>
                  <a:txBody>
                    <a:bodyPr/>
                    <a:lstStyle/>
                    <a:p>
                      <a:pPr algn="ctr"/>
                      <a:r>
                        <a:rPr lang="en-GB" sz="1200" dirty="0">
                          <a:latin typeface="Arial" panose="020B0604020202020204" pitchFamily="34" charset="0"/>
                          <a:cs typeface="Arial" panose="020B0604020202020204" pitchFamily="34" charset="0"/>
                        </a:rPr>
                        <a:t>Actions (from report)</a:t>
                      </a:r>
                    </a:p>
                  </a:txBody>
                  <a:tcPr/>
                </a:tc>
                <a:tc>
                  <a:txBody>
                    <a:bodyPr/>
                    <a:lstStyle/>
                    <a:p>
                      <a:pPr algn="ctr"/>
                      <a:r>
                        <a:rPr lang="en-GB" sz="1200" dirty="0">
                          <a:latin typeface="Arial" panose="020B0604020202020204" pitchFamily="34" charset="0"/>
                          <a:cs typeface="Arial" panose="020B0604020202020204" pitchFamily="34" charset="0"/>
                        </a:rPr>
                        <a:t>Timescales </a:t>
                      </a:r>
                    </a:p>
                    <a:p>
                      <a:pPr algn="ctr"/>
                      <a:r>
                        <a:rPr lang="en-GB" sz="1200" dirty="0">
                          <a:latin typeface="Arial" panose="020B0604020202020204" pitchFamily="34" charset="0"/>
                          <a:cs typeface="Arial" panose="020B0604020202020204" pitchFamily="34" charset="0"/>
                        </a:rPr>
                        <a:t>(April 2025 –April 2026)</a:t>
                      </a:r>
                    </a:p>
                  </a:txBody>
                  <a:tcPr/>
                </a:tc>
                <a:extLst>
                  <a:ext uri="{0D108BD9-81ED-4DB2-BD59-A6C34878D82A}">
                    <a16:rowId xmlns:a16="http://schemas.microsoft.com/office/drawing/2014/main" val="3733982693"/>
                  </a:ext>
                </a:extLst>
              </a:tr>
              <a:tr h="931997">
                <a:tc>
                  <a:txBody>
                    <a:bodyPr/>
                    <a:lstStyle/>
                    <a:p>
                      <a:r>
                        <a:rPr lang="en-GB" sz="1200" dirty="0">
                          <a:latin typeface="Arial" panose="020B0604020202020204" pitchFamily="34" charset="0"/>
                          <a:cs typeface="Arial" panose="020B0604020202020204" pitchFamily="34" charset="0"/>
                        </a:rPr>
                        <a:t>T0</a:t>
                      </a:r>
                    </a:p>
                  </a:txBody>
                  <a:tcPr/>
                </a:tc>
                <a:tc>
                  <a:txBody>
                    <a:bodyPr/>
                    <a:lstStyle/>
                    <a:p>
                      <a:pPr algn="l" fontAlgn="t"/>
                      <a:r>
                        <a:rPr lang="en-GB" sz="1200" dirty="0">
                          <a:effectLst/>
                          <a:latin typeface="Arial" panose="020B0604020202020204" pitchFamily="34" charset="0"/>
                          <a:cs typeface="Arial" panose="020B0604020202020204" pitchFamily="34" charset="0"/>
                        </a:rPr>
                        <a:t>All</a:t>
                      </a:r>
                    </a:p>
                  </a:txBody>
                  <a:tcPr marR="60960" marT="60960" marB="53340"/>
                </a:tc>
                <a:tc>
                  <a:txBody>
                    <a:bodyPr/>
                    <a:lstStyle/>
                    <a:p>
                      <a:pPr algn="l" fontAlgn="t"/>
                      <a:r>
                        <a:rPr lang="en-GB" sz="1200" dirty="0">
                          <a:effectLst/>
                          <a:latin typeface="Arial" panose="020B0604020202020204" pitchFamily="34" charset="0"/>
                          <a:cs typeface="Arial" panose="020B0604020202020204" pitchFamily="34" charset="0"/>
                        </a:rPr>
                        <a:t>Foundation actions for proceeding Tranches. </a:t>
                      </a:r>
                    </a:p>
                    <a:p>
                      <a:pPr algn="l" fontAlgn="t"/>
                      <a:r>
                        <a:rPr lang="en-GB" sz="1200" dirty="0">
                          <a:effectLst/>
                          <a:latin typeface="Arial" panose="020B0604020202020204" pitchFamily="34" charset="0"/>
                          <a:cs typeface="Arial" panose="020B0604020202020204" pitchFamily="34" charset="0"/>
                        </a:rPr>
                        <a:t>Quick wins/easy to do. </a:t>
                      </a:r>
                    </a:p>
                    <a:p>
                      <a:pPr algn="l" fontAlgn="t"/>
                      <a:r>
                        <a:rPr lang="en-GB" sz="1200" dirty="0">
                          <a:effectLst/>
                          <a:latin typeface="Arial" panose="020B0604020202020204" pitchFamily="34" charset="0"/>
                          <a:cs typeface="Arial" panose="020B0604020202020204" pitchFamily="34" charset="0"/>
                        </a:rPr>
                        <a:t>Aim, to improve staff engagement. </a:t>
                      </a:r>
                    </a:p>
                  </a:txBody>
                  <a:tcPr marR="60960" marT="60960" marB="53340"/>
                </a:tc>
                <a:tc>
                  <a:txBody>
                    <a:bodyPr/>
                    <a:lstStyle/>
                    <a:p>
                      <a:endParaRPr lang="en-GB" sz="1200" dirty="0">
                        <a:latin typeface="Arial" panose="020B0604020202020204" pitchFamily="34" charset="0"/>
                        <a:cs typeface="Arial" panose="020B0604020202020204" pitchFamily="34" charset="0"/>
                      </a:endParaRPr>
                    </a:p>
                  </a:txBody>
                  <a:tcPr/>
                </a:tc>
                <a:tc>
                  <a:txBody>
                    <a:bodyPr/>
                    <a:lstStyle/>
                    <a:p>
                      <a:endParaRPr lang="en-GB" sz="1200" dirty="0">
                        <a:latin typeface="Arial" panose="020B0604020202020204" pitchFamily="34" charset="0"/>
                        <a:cs typeface="Arial" panose="020B0604020202020204" pitchFamily="34" charset="0"/>
                      </a:endParaRPr>
                    </a:p>
                  </a:txBody>
                  <a:tcPr/>
                </a:tc>
                <a:tc>
                  <a:txBody>
                    <a:bodyPr/>
                    <a:lstStyle/>
                    <a:p>
                      <a:r>
                        <a:rPr lang="en-GB" sz="1200" dirty="0">
                          <a:latin typeface="Arial" panose="020B0604020202020204" pitchFamily="34" charset="0"/>
                          <a:cs typeface="Arial" panose="020B0604020202020204" pitchFamily="34" charset="0"/>
                        </a:rPr>
                        <a:t>Now </a:t>
                      </a:r>
                    </a:p>
                  </a:txBody>
                  <a:tcPr/>
                </a:tc>
                <a:extLst>
                  <a:ext uri="{0D108BD9-81ED-4DB2-BD59-A6C34878D82A}">
                    <a16:rowId xmlns:a16="http://schemas.microsoft.com/office/drawing/2014/main" val="3422159446"/>
                  </a:ext>
                </a:extLst>
              </a:tr>
              <a:tr h="668402">
                <a:tc>
                  <a:txBody>
                    <a:bodyPr/>
                    <a:lstStyle/>
                    <a:p>
                      <a:r>
                        <a:rPr lang="en-GB" sz="1200" dirty="0">
                          <a:latin typeface="Arial" panose="020B0604020202020204" pitchFamily="34" charset="0"/>
                          <a:cs typeface="Arial" panose="020B0604020202020204" pitchFamily="34" charset="0"/>
                        </a:rPr>
                        <a:t>T1</a:t>
                      </a:r>
                    </a:p>
                  </a:txBody>
                  <a:tcPr/>
                </a:tc>
                <a:tc>
                  <a:txBody>
                    <a:bodyPr/>
                    <a:lstStyle/>
                    <a:p>
                      <a:pPr algn="l" fontAlgn="t"/>
                      <a:r>
                        <a:rPr lang="en-GB" sz="1200" dirty="0">
                          <a:effectLst/>
                          <a:latin typeface="Arial" panose="020B0604020202020204" pitchFamily="34" charset="0"/>
                          <a:cs typeface="Arial" panose="020B0604020202020204" pitchFamily="34" charset="0"/>
                        </a:rPr>
                        <a:t>Critical / Immediate</a:t>
                      </a:r>
                    </a:p>
                  </a:txBody>
                  <a:tcPr marR="60960" marT="60960" marB="53340"/>
                </a:tc>
                <a:tc>
                  <a:txBody>
                    <a:bodyPr/>
                    <a:lstStyle/>
                    <a:p>
                      <a:pPr algn="l" fontAlgn="t"/>
                      <a:r>
                        <a:rPr lang="en-GB" sz="1200" dirty="0">
                          <a:effectLst/>
                          <a:latin typeface="Arial" panose="020B0604020202020204" pitchFamily="34" charset="0"/>
                          <a:cs typeface="Arial" panose="020B0604020202020204" pitchFamily="34" charset="0"/>
                        </a:rPr>
                        <a:t>Critical actions which have high impact Enablers for Tranche 2.</a:t>
                      </a:r>
                    </a:p>
                  </a:txBody>
                  <a:tcPr marR="60960" marT="60960" marB="53340"/>
                </a:tc>
                <a:tc>
                  <a:txBody>
                    <a:bodyPr/>
                    <a:lstStyle/>
                    <a:p>
                      <a:endParaRPr lang="en-GB" sz="1200" dirty="0">
                        <a:latin typeface="Arial" panose="020B0604020202020204" pitchFamily="34" charset="0"/>
                        <a:cs typeface="Arial" panose="020B0604020202020204" pitchFamily="34" charset="0"/>
                      </a:endParaRPr>
                    </a:p>
                  </a:txBody>
                  <a:tcPr/>
                </a:tc>
                <a:tc>
                  <a:txBody>
                    <a:bodyPr/>
                    <a:lstStyle/>
                    <a:p>
                      <a:endParaRPr lang="en-GB" sz="1200" dirty="0">
                        <a:latin typeface="Arial" panose="020B0604020202020204" pitchFamily="34" charset="0"/>
                        <a:cs typeface="Arial" panose="020B0604020202020204" pitchFamily="34" charset="0"/>
                      </a:endParaRPr>
                    </a:p>
                  </a:txBody>
                  <a:tcPr/>
                </a:tc>
                <a:tc>
                  <a:txBody>
                    <a:bodyPr/>
                    <a:lstStyle/>
                    <a:p>
                      <a:r>
                        <a:rPr lang="en-GB" sz="1200" dirty="0">
                          <a:latin typeface="Arial" panose="020B0604020202020204" pitchFamily="34" charset="0"/>
                          <a:cs typeface="Arial" panose="020B0604020202020204" pitchFamily="34" charset="0"/>
                        </a:rPr>
                        <a:t>Quarter 2 2025</a:t>
                      </a:r>
                    </a:p>
                    <a:p>
                      <a:r>
                        <a:rPr lang="en-GB" sz="1200" dirty="0">
                          <a:latin typeface="Arial" panose="020B0604020202020204" pitchFamily="34" charset="0"/>
                          <a:cs typeface="Arial" panose="020B0604020202020204" pitchFamily="34" charset="0"/>
                        </a:rPr>
                        <a:t>(In progress)</a:t>
                      </a:r>
                    </a:p>
                  </a:txBody>
                  <a:tcPr/>
                </a:tc>
                <a:extLst>
                  <a:ext uri="{0D108BD9-81ED-4DB2-BD59-A6C34878D82A}">
                    <a16:rowId xmlns:a16="http://schemas.microsoft.com/office/drawing/2014/main" val="1323665305"/>
                  </a:ext>
                </a:extLst>
              </a:tr>
              <a:tr h="923651">
                <a:tc>
                  <a:txBody>
                    <a:bodyPr/>
                    <a:lstStyle/>
                    <a:p>
                      <a:r>
                        <a:rPr lang="en-GB" sz="1200" dirty="0">
                          <a:latin typeface="Arial" panose="020B0604020202020204" pitchFamily="34" charset="0"/>
                          <a:cs typeface="Arial" panose="020B0604020202020204" pitchFamily="34" charset="0"/>
                        </a:rPr>
                        <a:t>T2</a:t>
                      </a:r>
                    </a:p>
                  </a:txBody>
                  <a:tcPr/>
                </a:tc>
                <a:tc>
                  <a:txBody>
                    <a:bodyPr/>
                    <a:lstStyle/>
                    <a:p>
                      <a:r>
                        <a:rPr lang="en-GB" sz="1200" dirty="0">
                          <a:latin typeface="Arial" panose="020B0604020202020204" pitchFamily="34" charset="0"/>
                          <a:cs typeface="Arial" panose="020B0604020202020204" pitchFamily="34" charset="0"/>
                        </a:rPr>
                        <a:t>High </a:t>
                      </a:r>
                    </a:p>
                  </a:txBody>
                  <a:tcPr/>
                </a:tc>
                <a:tc>
                  <a:txBody>
                    <a:bodyPr/>
                    <a:lstStyle/>
                    <a:p>
                      <a:r>
                        <a:rPr lang="en-GB" sz="1200" dirty="0">
                          <a:latin typeface="Arial" panose="020B0604020202020204" pitchFamily="34" charset="0"/>
                          <a:cs typeface="Arial" panose="020B0604020202020204" pitchFamily="34" charset="0"/>
                        </a:rPr>
                        <a:t>High, very important actions.</a:t>
                      </a:r>
                    </a:p>
                    <a:p>
                      <a:r>
                        <a:rPr lang="en-GB" sz="1200" dirty="0">
                          <a:latin typeface="Arial" panose="020B0604020202020204" pitchFamily="34" charset="0"/>
                          <a:cs typeface="Arial" panose="020B0604020202020204" pitchFamily="34" charset="0"/>
                        </a:rPr>
                        <a:t>Dependant on T1 (less time critical).</a:t>
                      </a:r>
                    </a:p>
                    <a:p>
                      <a:r>
                        <a:rPr lang="en-GB" sz="1200" dirty="0">
                          <a:effectLst/>
                          <a:latin typeface="Arial" panose="020B0604020202020204" pitchFamily="34" charset="0"/>
                          <a:cs typeface="Arial" panose="020B0604020202020204" pitchFamily="34" charset="0"/>
                        </a:rPr>
                        <a:t>Enablers for Tranche 3.</a:t>
                      </a:r>
                      <a:endParaRPr lang="en-GB" sz="1200" dirty="0">
                        <a:latin typeface="Arial" panose="020B0604020202020204" pitchFamily="34" charset="0"/>
                        <a:cs typeface="Arial" panose="020B0604020202020204" pitchFamily="34" charset="0"/>
                      </a:endParaRPr>
                    </a:p>
                  </a:txBody>
                  <a:tcPr/>
                </a:tc>
                <a:tc>
                  <a:txBody>
                    <a:bodyPr/>
                    <a:lstStyle/>
                    <a:p>
                      <a:endParaRPr lang="en-GB" sz="1200" dirty="0">
                        <a:latin typeface="Arial" panose="020B0604020202020204" pitchFamily="34" charset="0"/>
                        <a:cs typeface="Arial" panose="020B0604020202020204" pitchFamily="34" charset="0"/>
                      </a:endParaRPr>
                    </a:p>
                  </a:txBody>
                  <a:tcPr/>
                </a:tc>
                <a:tc>
                  <a:txBody>
                    <a:bodyPr/>
                    <a:lstStyle/>
                    <a:p>
                      <a:endParaRPr lang="en-GB" sz="1200" dirty="0">
                        <a:latin typeface="Arial" panose="020B0604020202020204" pitchFamily="34" charset="0"/>
                        <a:cs typeface="Arial" panose="020B0604020202020204" pitchFamily="34" charset="0"/>
                      </a:endParaRPr>
                    </a:p>
                  </a:txBody>
                  <a:tcPr/>
                </a:tc>
                <a:tc>
                  <a:txBody>
                    <a:bodyPr/>
                    <a:lstStyle/>
                    <a:p>
                      <a:r>
                        <a:rPr lang="en-GB" sz="1200" dirty="0">
                          <a:latin typeface="Arial" panose="020B0604020202020204" pitchFamily="34" charset="0"/>
                          <a:cs typeface="Arial" panose="020B0604020202020204" pitchFamily="34" charset="0"/>
                        </a:rPr>
                        <a:t>Quarter 3 2025</a:t>
                      </a:r>
                    </a:p>
                  </a:txBody>
                  <a:tcPr/>
                </a:tc>
                <a:extLst>
                  <a:ext uri="{0D108BD9-81ED-4DB2-BD59-A6C34878D82A}">
                    <a16:rowId xmlns:a16="http://schemas.microsoft.com/office/drawing/2014/main" val="1779967647"/>
                  </a:ext>
                </a:extLst>
              </a:tr>
              <a:tr h="710500">
                <a:tc>
                  <a:txBody>
                    <a:bodyPr/>
                    <a:lstStyle/>
                    <a:p>
                      <a:r>
                        <a:rPr lang="en-GB" sz="1200" dirty="0">
                          <a:latin typeface="Arial" panose="020B0604020202020204" pitchFamily="34" charset="0"/>
                          <a:cs typeface="Arial" panose="020B0604020202020204" pitchFamily="34" charset="0"/>
                        </a:rPr>
                        <a:t>T3</a:t>
                      </a:r>
                    </a:p>
                  </a:txBody>
                  <a:tcPr/>
                </a:tc>
                <a:tc>
                  <a:txBody>
                    <a:bodyPr/>
                    <a:lstStyle/>
                    <a:p>
                      <a:r>
                        <a:rPr lang="en-GB" sz="1200" dirty="0">
                          <a:latin typeface="Arial" panose="020B0604020202020204" pitchFamily="34" charset="0"/>
                          <a:cs typeface="Arial" panose="020B0604020202020204" pitchFamily="34" charset="0"/>
                        </a:rPr>
                        <a:t>Medium</a:t>
                      </a:r>
                    </a:p>
                  </a:txBody>
                  <a:tcPr/>
                </a:tc>
                <a:tc>
                  <a:txBody>
                    <a:bodyPr/>
                    <a:lstStyle/>
                    <a:p>
                      <a:r>
                        <a:rPr lang="en-GB" sz="1200" dirty="0">
                          <a:latin typeface="Arial" panose="020B0604020202020204" pitchFamily="34" charset="0"/>
                          <a:cs typeface="Arial" panose="020B0604020202020204" pitchFamily="34" charset="0"/>
                        </a:rPr>
                        <a:t>Valuable actions but not as time sensitive.</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dirty="0">
                          <a:latin typeface="Arial" panose="020B0604020202020204" pitchFamily="34" charset="0"/>
                          <a:cs typeface="Arial" panose="020B0604020202020204" pitchFamily="34" charset="0"/>
                        </a:rPr>
                        <a:t>Dependant on T2(less time critical).</a:t>
                      </a:r>
                    </a:p>
                    <a:p>
                      <a:r>
                        <a:rPr lang="en-GB" sz="1200" dirty="0">
                          <a:latin typeface="Arial" panose="020B0604020202020204" pitchFamily="34" charset="0"/>
                          <a:cs typeface="Arial" panose="020B0604020202020204" pitchFamily="34" charset="0"/>
                        </a:rPr>
                        <a:t>Enabler for Tranche 4.</a:t>
                      </a:r>
                    </a:p>
                  </a:txBody>
                  <a:tcPr/>
                </a:tc>
                <a:tc>
                  <a:txBody>
                    <a:bodyPr/>
                    <a:lstStyle/>
                    <a:p>
                      <a:endParaRPr lang="en-GB" sz="1200" dirty="0">
                        <a:latin typeface="Arial" panose="020B0604020202020204" pitchFamily="34" charset="0"/>
                        <a:cs typeface="Arial" panose="020B0604020202020204" pitchFamily="34" charset="0"/>
                      </a:endParaRPr>
                    </a:p>
                  </a:txBody>
                  <a:tcPr/>
                </a:tc>
                <a:tc>
                  <a:txBody>
                    <a:bodyPr/>
                    <a:lstStyle/>
                    <a:p>
                      <a:endParaRPr lang="en-GB" sz="1200" dirty="0">
                        <a:latin typeface="Arial" panose="020B0604020202020204" pitchFamily="34" charset="0"/>
                        <a:cs typeface="Arial" panose="020B0604020202020204" pitchFamily="34" charset="0"/>
                      </a:endParaRPr>
                    </a:p>
                  </a:txBody>
                  <a:tcPr/>
                </a:tc>
                <a:tc>
                  <a:txBody>
                    <a:bodyPr/>
                    <a:lstStyle/>
                    <a:p>
                      <a:r>
                        <a:rPr lang="en-GB" sz="1200" dirty="0">
                          <a:latin typeface="Arial" panose="020B0604020202020204" pitchFamily="34" charset="0"/>
                          <a:cs typeface="Arial" panose="020B0604020202020204" pitchFamily="34" charset="0"/>
                        </a:rPr>
                        <a:t>Quarter 4 2025/26</a:t>
                      </a:r>
                    </a:p>
                  </a:txBody>
                  <a:tcPr/>
                </a:tc>
                <a:extLst>
                  <a:ext uri="{0D108BD9-81ED-4DB2-BD59-A6C34878D82A}">
                    <a16:rowId xmlns:a16="http://schemas.microsoft.com/office/drawing/2014/main" val="2132057842"/>
                  </a:ext>
                </a:extLst>
              </a:tr>
              <a:tr h="640160">
                <a:tc>
                  <a:txBody>
                    <a:bodyPr/>
                    <a:lstStyle/>
                    <a:p>
                      <a:r>
                        <a:rPr lang="en-GB" sz="1200" dirty="0">
                          <a:latin typeface="Arial" panose="020B0604020202020204" pitchFamily="34" charset="0"/>
                          <a:cs typeface="Arial" panose="020B0604020202020204" pitchFamily="34" charset="0"/>
                        </a:rPr>
                        <a:t>T4</a:t>
                      </a:r>
                    </a:p>
                  </a:txBody>
                  <a:tcPr/>
                </a:tc>
                <a:tc>
                  <a:txBody>
                    <a:bodyPr/>
                    <a:lstStyle/>
                    <a:p>
                      <a:r>
                        <a:rPr lang="en-GB" sz="1200" dirty="0">
                          <a:latin typeface="Arial" panose="020B0604020202020204" pitchFamily="34" charset="0"/>
                          <a:cs typeface="Arial" panose="020B0604020202020204" pitchFamily="34" charset="0"/>
                        </a:rPr>
                        <a:t>Maintenance/Monitoring </a:t>
                      </a:r>
                    </a:p>
                  </a:txBody>
                  <a:tcPr/>
                </a:tc>
                <a:tc>
                  <a:txBody>
                    <a:bodyPr/>
                    <a:lstStyle/>
                    <a:p>
                      <a:r>
                        <a:rPr lang="en-GB" sz="1200" dirty="0">
                          <a:latin typeface="Arial" panose="020B0604020202020204" pitchFamily="34" charset="0"/>
                          <a:cs typeface="Arial" panose="020B0604020202020204" pitchFamily="34" charset="0"/>
                        </a:rPr>
                        <a:t>Transition phase to business as usual.</a:t>
                      </a:r>
                    </a:p>
                    <a:p>
                      <a:r>
                        <a:rPr lang="en-GB" sz="1200" dirty="0">
                          <a:latin typeface="Arial" panose="020B0604020202020204" pitchFamily="34" charset="0"/>
                          <a:cs typeface="Arial" panose="020B0604020202020204" pitchFamily="34" charset="0"/>
                        </a:rPr>
                        <a:t>Embedding, checking sustaining actions. </a:t>
                      </a:r>
                    </a:p>
                    <a:p>
                      <a:r>
                        <a:rPr lang="en-GB" sz="1200" dirty="0">
                          <a:latin typeface="Arial" panose="020B0604020202020204" pitchFamily="34" charset="0"/>
                          <a:cs typeface="Arial" panose="020B0604020202020204" pitchFamily="34" charset="0"/>
                        </a:rPr>
                        <a:t>Period of reflection and learning. </a:t>
                      </a:r>
                    </a:p>
                  </a:txBody>
                  <a:tcPr/>
                </a:tc>
                <a:tc>
                  <a:txBody>
                    <a:bodyPr/>
                    <a:lstStyle/>
                    <a:p>
                      <a:endParaRPr lang="en-GB" sz="1200" dirty="0">
                        <a:latin typeface="Arial" panose="020B0604020202020204" pitchFamily="34" charset="0"/>
                        <a:cs typeface="Arial" panose="020B0604020202020204" pitchFamily="34" charset="0"/>
                      </a:endParaRPr>
                    </a:p>
                  </a:txBody>
                  <a:tcPr/>
                </a:tc>
                <a:tc>
                  <a:txBody>
                    <a:bodyPr/>
                    <a:lstStyle/>
                    <a:p>
                      <a:endParaRPr lang="en-GB" sz="1200" dirty="0">
                        <a:latin typeface="Arial" panose="020B0604020202020204" pitchFamily="34" charset="0"/>
                        <a:cs typeface="Arial" panose="020B0604020202020204" pitchFamily="34" charset="0"/>
                      </a:endParaRPr>
                    </a:p>
                  </a:txBody>
                  <a:tcPr/>
                </a:tc>
                <a:tc>
                  <a:txBody>
                    <a:bodyPr/>
                    <a:lstStyle/>
                    <a:p>
                      <a:r>
                        <a:rPr lang="en-GB" sz="1200" dirty="0">
                          <a:latin typeface="Arial" panose="020B0604020202020204" pitchFamily="34" charset="0"/>
                          <a:cs typeface="Arial" panose="020B0604020202020204" pitchFamily="34" charset="0"/>
                        </a:rPr>
                        <a:t>Quarter 1 2026</a:t>
                      </a:r>
                    </a:p>
                  </a:txBody>
                  <a:tcPr/>
                </a:tc>
                <a:extLst>
                  <a:ext uri="{0D108BD9-81ED-4DB2-BD59-A6C34878D82A}">
                    <a16:rowId xmlns:a16="http://schemas.microsoft.com/office/drawing/2014/main" val="1005881408"/>
                  </a:ext>
                </a:extLst>
              </a:tr>
            </a:tbl>
          </a:graphicData>
        </a:graphic>
      </p:graphicFrame>
      <p:sp>
        <p:nvSpPr>
          <p:cNvPr id="3" name="Footer Placeholder 2">
            <a:extLst>
              <a:ext uri="{FF2B5EF4-FFF2-40B4-BE49-F238E27FC236}">
                <a16:creationId xmlns:a16="http://schemas.microsoft.com/office/drawing/2014/main" id="{3468EA94-FF67-4421-9087-40600AE356F6}"/>
              </a:ext>
            </a:extLst>
          </p:cNvPr>
          <p:cNvSpPr>
            <a:spLocks noGrp="1"/>
          </p:cNvSpPr>
          <p:nvPr>
            <p:ph type="ftr" sz="quarter" idx="11"/>
          </p:nvPr>
        </p:nvSpPr>
        <p:spPr/>
        <p:txBody>
          <a:bodyPr/>
          <a:lstStyle/>
          <a:p>
            <a:r>
              <a:rPr lang="en-GB"/>
              <a:t>Appendix B</a:t>
            </a:r>
            <a:endParaRPr lang="en-GB" dirty="0"/>
          </a:p>
        </p:txBody>
      </p:sp>
    </p:spTree>
    <p:extLst>
      <p:ext uri="{BB962C8B-B14F-4D97-AF65-F5344CB8AC3E}">
        <p14:creationId xmlns:p14="http://schemas.microsoft.com/office/powerpoint/2010/main" val="277091175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5BC590-3C0B-B9AB-294F-4BFAA56E3F4C}"/>
              </a:ext>
            </a:extLst>
          </p:cNvPr>
          <p:cNvSpPr>
            <a:spLocks noGrp="1"/>
          </p:cNvSpPr>
          <p:nvPr>
            <p:ph type="title"/>
          </p:nvPr>
        </p:nvSpPr>
        <p:spPr>
          <a:xfrm>
            <a:off x="307144" y="1317873"/>
            <a:ext cx="10515600" cy="590410"/>
          </a:xfrm>
        </p:spPr>
        <p:txBody>
          <a:bodyPr>
            <a:normAutofit/>
          </a:bodyPr>
          <a:lstStyle/>
          <a:p>
            <a:r>
              <a:rPr lang="en-GB" sz="3600" dirty="0">
                <a:latin typeface="Arial" panose="020B0604020202020204" pitchFamily="34" charset="0"/>
                <a:cs typeface="Arial" panose="020B0604020202020204" pitchFamily="34" charset="0"/>
              </a:rPr>
              <a:t>Tranche Design and Governance</a:t>
            </a:r>
          </a:p>
        </p:txBody>
      </p:sp>
      <p:sp>
        <p:nvSpPr>
          <p:cNvPr id="3" name="Content Placeholder 2">
            <a:extLst>
              <a:ext uri="{FF2B5EF4-FFF2-40B4-BE49-F238E27FC236}">
                <a16:creationId xmlns:a16="http://schemas.microsoft.com/office/drawing/2014/main" id="{7F5822C4-0A88-8E80-2FF8-24D51DBC90F3}"/>
              </a:ext>
            </a:extLst>
          </p:cNvPr>
          <p:cNvSpPr>
            <a:spLocks noGrp="1"/>
          </p:cNvSpPr>
          <p:nvPr>
            <p:ph idx="1"/>
          </p:nvPr>
        </p:nvSpPr>
        <p:spPr>
          <a:xfrm>
            <a:off x="398584" y="2012137"/>
            <a:ext cx="11497760" cy="4625181"/>
          </a:xfrm>
        </p:spPr>
        <p:txBody>
          <a:bodyPr>
            <a:normAutofit fontScale="55000" lnSpcReduction="20000"/>
          </a:bodyPr>
          <a:lstStyle/>
          <a:p>
            <a:pPr marL="0" indent="0" algn="l">
              <a:spcBef>
                <a:spcPts val="300"/>
              </a:spcBef>
              <a:spcAft>
                <a:spcPts val="300"/>
              </a:spcAft>
              <a:buNone/>
            </a:pPr>
            <a:r>
              <a:rPr lang="en-GB" sz="2900" b="1" dirty="0">
                <a:solidFill>
                  <a:srgbClr val="424242"/>
                </a:solidFill>
                <a:latin typeface="Arial" panose="020B0604020202020204" pitchFamily="34" charset="0"/>
                <a:cs typeface="Arial" panose="020B0604020202020204" pitchFamily="34" charset="0"/>
              </a:rPr>
              <a:t>Tranche Design: </a:t>
            </a:r>
          </a:p>
          <a:p>
            <a:pPr algn="l">
              <a:spcBef>
                <a:spcPts val="300"/>
              </a:spcBef>
              <a:spcAft>
                <a:spcPts val="300"/>
              </a:spcAft>
              <a:buFont typeface="Arial" panose="020B0604020202020204" pitchFamily="34" charset="0"/>
              <a:buChar char="•"/>
            </a:pPr>
            <a:r>
              <a:rPr lang="en-GB" sz="2900" dirty="0">
                <a:solidFill>
                  <a:srgbClr val="424242"/>
                </a:solidFill>
                <a:latin typeface="Arial" panose="020B0604020202020204" pitchFamily="34" charset="0"/>
                <a:cs typeface="Arial" panose="020B0604020202020204" pitchFamily="34" charset="0"/>
              </a:rPr>
              <a:t>Agree scope for each tranche – actions. (Planning session 10</a:t>
            </a:r>
            <a:r>
              <a:rPr lang="en-GB" sz="2900" baseline="30000" dirty="0">
                <a:solidFill>
                  <a:srgbClr val="424242"/>
                </a:solidFill>
                <a:latin typeface="Arial" panose="020B0604020202020204" pitchFamily="34" charset="0"/>
                <a:cs typeface="Arial" panose="020B0604020202020204" pitchFamily="34" charset="0"/>
              </a:rPr>
              <a:t>th</a:t>
            </a:r>
            <a:r>
              <a:rPr lang="en-GB" sz="2900" dirty="0">
                <a:solidFill>
                  <a:srgbClr val="424242"/>
                </a:solidFill>
                <a:latin typeface="Arial" panose="020B0604020202020204" pitchFamily="34" charset="0"/>
                <a:cs typeface="Arial" panose="020B0604020202020204" pitchFamily="34" charset="0"/>
              </a:rPr>
              <a:t> June) </a:t>
            </a:r>
          </a:p>
          <a:p>
            <a:pPr algn="l">
              <a:spcBef>
                <a:spcPts val="300"/>
              </a:spcBef>
              <a:spcAft>
                <a:spcPts val="300"/>
              </a:spcAft>
              <a:buFont typeface="Arial" panose="020B0604020202020204" pitchFamily="34" charset="0"/>
              <a:buChar char="•"/>
            </a:pPr>
            <a:r>
              <a:rPr lang="en-GB" sz="2900" dirty="0">
                <a:solidFill>
                  <a:srgbClr val="424242"/>
                </a:solidFill>
                <a:latin typeface="Arial" panose="020B0604020202020204" pitchFamily="34" charset="0"/>
                <a:cs typeface="Arial" panose="020B0604020202020204" pitchFamily="34" charset="0"/>
              </a:rPr>
              <a:t>Identify the dependencies between actions.</a:t>
            </a:r>
          </a:p>
          <a:p>
            <a:pPr algn="l">
              <a:spcBef>
                <a:spcPts val="300"/>
              </a:spcBef>
              <a:spcAft>
                <a:spcPts val="300"/>
              </a:spcAft>
              <a:buFont typeface="Arial" panose="020B0604020202020204" pitchFamily="34" charset="0"/>
              <a:buChar char="•"/>
            </a:pPr>
            <a:r>
              <a:rPr lang="en-GB" sz="2900" dirty="0">
                <a:solidFill>
                  <a:srgbClr val="424242"/>
                </a:solidFill>
                <a:latin typeface="Arial" panose="020B0604020202020204" pitchFamily="34" charset="0"/>
                <a:cs typeface="Arial" panose="020B0604020202020204" pitchFamily="34" charset="0"/>
              </a:rPr>
              <a:t>Develop resource plan for each Tranche. </a:t>
            </a:r>
          </a:p>
          <a:p>
            <a:pPr>
              <a:spcBef>
                <a:spcPts val="300"/>
              </a:spcBef>
              <a:spcAft>
                <a:spcPts val="300"/>
              </a:spcAft>
            </a:pPr>
            <a:r>
              <a:rPr lang="en-GB" sz="2900" dirty="0">
                <a:solidFill>
                  <a:srgbClr val="424242"/>
                </a:solidFill>
                <a:latin typeface="Arial" panose="020B0604020202020204" pitchFamily="34" charset="0"/>
                <a:cs typeface="Arial" panose="020B0604020202020204" pitchFamily="34" charset="0"/>
              </a:rPr>
              <a:t>Each report action will be allocated a tranche and has an owner, start/ end dates. dependencies/constraints and performance measures.</a:t>
            </a:r>
          </a:p>
          <a:p>
            <a:pPr>
              <a:spcBef>
                <a:spcPts val="300"/>
              </a:spcBef>
              <a:spcAft>
                <a:spcPts val="300"/>
              </a:spcAft>
            </a:pPr>
            <a:r>
              <a:rPr lang="en-GB" sz="2900" dirty="0">
                <a:solidFill>
                  <a:srgbClr val="424242"/>
                </a:solidFill>
                <a:latin typeface="Arial" panose="020B0604020202020204" pitchFamily="34" charset="0"/>
                <a:cs typeface="Arial" panose="020B0604020202020204" pitchFamily="34" charset="0"/>
              </a:rPr>
              <a:t>Planning for the next tranche will start in the previous tranche.</a:t>
            </a:r>
          </a:p>
          <a:p>
            <a:pPr marL="0" indent="0">
              <a:spcBef>
                <a:spcPts val="300"/>
              </a:spcBef>
              <a:spcAft>
                <a:spcPts val="300"/>
              </a:spcAft>
              <a:buNone/>
            </a:pPr>
            <a:endParaRPr lang="en-GB" sz="2900" dirty="0">
              <a:solidFill>
                <a:srgbClr val="424242"/>
              </a:solidFill>
              <a:latin typeface="Arial" panose="020B0604020202020204" pitchFamily="34" charset="0"/>
              <a:cs typeface="Arial" panose="020B0604020202020204" pitchFamily="34" charset="0"/>
            </a:endParaRPr>
          </a:p>
          <a:p>
            <a:pPr marL="0" indent="0">
              <a:spcBef>
                <a:spcPts val="300"/>
              </a:spcBef>
              <a:spcAft>
                <a:spcPts val="300"/>
              </a:spcAft>
              <a:buNone/>
            </a:pPr>
            <a:r>
              <a:rPr lang="en-GB" sz="2900" b="1" dirty="0">
                <a:solidFill>
                  <a:srgbClr val="424242"/>
                </a:solidFill>
                <a:latin typeface="Arial" panose="020B0604020202020204" pitchFamily="34" charset="0"/>
                <a:cs typeface="Arial" panose="020B0604020202020204" pitchFamily="34" charset="0"/>
              </a:rPr>
              <a:t>Tranche Governance:</a:t>
            </a:r>
          </a:p>
          <a:p>
            <a:pPr algn="l">
              <a:spcBef>
                <a:spcPts val="300"/>
              </a:spcBef>
              <a:spcAft>
                <a:spcPts val="300"/>
              </a:spcAft>
              <a:buFont typeface="Arial" panose="020B0604020202020204" pitchFamily="34" charset="0"/>
              <a:buChar char="•"/>
            </a:pPr>
            <a:r>
              <a:rPr lang="en-GB" sz="2900" dirty="0">
                <a:solidFill>
                  <a:srgbClr val="424242"/>
                </a:solidFill>
                <a:latin typeface="Arial" panose="020B0604020202020204" pitchFamily="34" charset="0"/>
                <a:cs typeface="Arial" panose="020B0604020202020204" pitchFamily="34" charset="0"/>
              </a:rPr>
              <a:t>Fortnightly project board. </a:t>
            </a:r>
          </a:p>
          <a:p>
            <a:pPr algn="l">
              <a:spcBef>
                <a:spcPts val="300"/>
              </a:spcBef>
              <a:spcAft>
                <a:spcPts val="300"/>
              </a:spcAft>
              <a:buFont typeface="Arial" panose="020B0604020202020204" pitchFamily="34" charset="0"/>
              <a:buChar char="•"/>
            </a:pPr>
            <a:r>
              <a:rPr lang="en-GB" sz="2900" dirty="0">
                <a:solidFill>
                  <a:srgbClr val="424242"/>
                </a:solidFill>
                <a:latin typeface="Arial" panose="020B0604020202020204" pitchFamily="34" charset="0"/>
                <a:cs typeface="Arial" panose="020B0604020202020204" pitchFamily="34" charset="0"/>
              </a:rPr>
              <a:t>Weekly project meetings. </a:t>
            </a:r>
          </a:p>
          <a:p>
            <a:pPr algn="l">
              <a:spcBef>
                <a:spcPts val="300"/>
              </a:spcBef>
              <a:spcAft>
                <a:spcPts val="300"/>
              </a:spcAft>
              <a:buFont typeface="Arial" panose="020B0604020202020204" pitchFamily="34" charset="0"/>
              <a:buChar char="•"/>
            </a:pPr>
            <a:r>
              <a:rPr lang="en-GB" sz="2900" dirty="0">
                <a:solidFill>
                  <a:srgbClr val="424242"/>
                </a:solidFill>
                <a:latin typeface="Arial" panose="020B0604020202020204" pitchFamily="34" charset="0"/>
                <a:cs typeface="Arial" panose="020B0604020202020204" pitchFamily="34" charset="0"/>
              </a:rPr>
              <a:t>Risk and issue management. </a:t>
            </a:r>
          </a:p>
          <a:p>
            <a:pPr algn="l">
              <a:spcBef>
                <a:spcPts val="300"/>
              </a:spcBef>
              <a:spcAft>
                <a:spcPts val="300"/>
              </a:spcAft>
              <a:buFont typeface="Arial" panose="020B0604020202020204" pitchFamily="34" charset="0"/>
              <a:buChar char="•"/>
            </a:pPr>
            <a:r>
              <a:rPr lang="en-GB" sz="2900" dirty="0">
                <a:solidFill>
                  <a:srgbClr val="424242"/>
                </a:solidFill>
                <a:latin typeface="Arial" panose="020B0604020202020204" pitchFamily="34" charset="0"/>
                <a:cs typeface="Arial" panose="020B0604020202020204" pitchFamily="34" charset="0"/>
              </a:rPr>
              <a:t>Roles and responsibilities clearly defined.</a:t>
            </a:r>
          </a:p>
          <a:p>
            <a:pPr algn="l">
              <a:spcBef>
                <a:spcPts val="300"/>
              </a:spcBef>
              <a:spcAft>
                <a:spcPts val="300"/>
              </a:spcAft>
              <a:buFont typeface="Arial" panose="020B0604020202020204" pitchFamily="34" charset="0"/>
              <a:buChar char="•"/>
            </a:pPr>
            <a:r>
              <a:rPr lang="en-GB" sz="2900" dirty="0">
                <a:solidFill>
                  <a:srgbClr val="424242"/>
                </a:solidFill>
                <a:latin typeface="Arial" panose="020B0604020202020204" pitchFamily="34" charset="0"/>
                <a:cs typeface="Arial" panose="020B0604020202020204" pitchFamily="34" charset="0"/>
              </a:rPr>
              <a:t>Tranche c</a:t>
            </a:r>
            <a:r>
              <a:rPr lang="en-GB" sz="2900" b="0" i="0" dirty="0">
                <a:solidFill>
                  <a:srgbClr val="424242"/>
                </a:solidFill>
                <a:effectLst/>
                <a:latin typeface="Arial" panose="020B0604020202020204" pitchFamily="34" charset="0"/>
                <a:cs typeface="Arial" panose="020B0604020202020204" pitchFamily="34" charset="0"/>
              </a:rPr>
              <a:t>heck point reviews – provide assurance, ensure on track to deliver. Escalation/corrective action if off track.</a:t>
            </a:r>
          </a:p>
          <a:p>
            <a:pPr algn="l">
              <a:spcBef>
                <a:spcPts val="300"/>
              </a:spcBef>
              <a:spcAft>
                <a:spcPts val="300"/>
              </a:spcAft>
              <a:buFont typeface="Arial" panose="020B0604020202020204" pitchFamily="34" charset="0"/>
              <a:buChar char="•"/>
            </a:pPr>
            <a:r>
              <a:rPr lang="en-GB" sz="2900" dirty="0">
                <a:solidFill>
                  <a:srgbClr val="424242"/>
                </a:solidFill>
                <a:latin typeface="Arial" panose="020B0604020202020204" pitchFamily="34" charset="0"/>
                <a:cs typeface="Arial" panose="020B0604020202020204" pitchFamily="34" charset="0"/>
              </a:rPr>
              <a:t>Tranche close - down – did we deliver all actions? Can we proceed to next tranche?</a:t>
            </a:r>
          </a:p>
          <a:p>
            <a:pPr algn="l">
              <a:spcBef>
                <a:spcPts val="300"/>
              </a:spcBef>
              <a:spcAft>
                <a:spcPts val="300"/>
              </a:spcAft>
              <a:buFont typeface="Arial" panose="020B0604020202020204" pitchFamily="34" charset="0"/>
              <a:buChar char="•"/>
            </a:pPr>
            <a:r>
              <a:rPr lang="en-GB" sz="2900" b="0" i="0" dirty="0">
                <a:solidFill>
                  <a:srgbClr val="424242"/>
                </a:solidFill>
                <a:effectLst/>
                <a:latin typeface="Arial" panose="020B0604020202020204" pitchFamily="34" charset="0"/>
                <a:cs typeface="Arial" panose="020B0604020202020204" pitchFamily="34" charset="0"/>
              </a:rPr>
              <a:t>What did we learn? </a:t>
            </a:r>
          </a:p>
          <a:p>
            <a:pPr algn="l">
              <a:spcBef>
                <a:spcPts val="300"/>
              </a:spcBef>
              <a:spcAft>
                <a:spcPts val="300"/>
              </a:spcAft>
              <a:buFont typeface="Arial" panose="020B0604020202020204" pitchFamily="34" charset="0"/>
              <a:buChar char="•"/>
            </a:pPr>
            <a:r>
              <a:rPr lang="en-GB" sz="2900" b="0" i="0" dirty="0">
                <a:solidFill>
                  <a:srgbClr val="424242"/>
                </a:solidFill>
                <a:effectLst/>
                <a:latin typeface="Arial" panose="020B0604020202020204" pitchFamily="34" charset="0"/>
                <a:cs typeface="Arial" panose="020B0604020202020204" pitchFamily="34" charset="0"/>
              </a:rPr>
              <a:t>Benefits tracking.</a:t>
            </a:r>
          </a:p>
          <a:p>
            <a:endParaRPr lang="en-GB" dirty="0"/>
          </a:p>
        </p:txBody>
      </p:sp>
      <p:sp>
        <p:nvSpPr>
          <p:cNvPr id="4" name="Footer Placeholder 3">
            <a:extLst>
              <a:ext uri="{FF2B5EF4-FFF2-40B4-BE49-F238E27FC236}">
                <a16:creationId xmlns:a16="http://schemas.microsoft.com/office/drawing/2014/main" id="{59EC6962-C82F-4CD9-887E-6866ECB2D499}"/>
              </a:ext>
            </a:extLst>
          </p:cNvPr>
          <p:cNvSpPr>
            <a:spLocks noGrp="1"/>
          </p:cNvSpPr>
          <p:nvPr>
            <p:ph type="ftr" sz="quarter" idx="11"/>
          </p:nvPr>
        </p:nvSpPr>
        <p:spPr/>
        <p:txBody>
          <a:bodyPr/>
          <a:lstStyle/>
          <a:p>
            <a:r>
              <a:rPr lang="en-GB"/>
              <a:t>Appendix B</a:t>
            </a:r>
            <a:endParaRPr lang="en-GB" dirty="0"/>
          </a:p>
        </p:txBody>
      </p:sp>
    </p:spTree>
    <p:extLst>
      <p:ext uri="{BB962C8B-B14F-4D97-AF65-F5344CB8AC3E}">
        <p14:creationId xmlns:p14="http://schemas.microsoft.com/office/powerpoint/2010/main" val="8869049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Oval 32">
            <a:extLst>
              <a:ext uri="{FF2B5EF4-FFF2-40B4-BE49-F238E27FC236}">
                <a16:creationId xmlns:a16="http://schemas.microsoft.com/office/drawing/2014/main" id="{169990A3-75A6-3BF8-3130-D2EB024033B7}"/>
              </a:ext>
            </a:extLst>
          </p:cNvPr>
          <p:cNvSpPr/>
          <p:nvPr/>
        </p:nvSpPr>
        <p:spPr>
          <a:xfrm>
            <a:off x="9745537" y="2013438"/>
            <a:ext cx="2446463" cy="1776047"/>
          </a:xfrm>
          <a:prstGeom prst="ellipse">
            <a:avLst/>
          </a:prstGeom>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algn="ctr"/>
            <a:endParaRPr lang="en-GB" dirty="0">
              <a:solidFill>
                <a:schemeClr val="bg1"/>
              </a:solidFill>
            </a:endParaRPr>
          </a:p>
        </p:txBody>
      </p:sp>
      <p:sp>
        <p:nvSpPr>
          <p:cNvPr id="2" name="Title 1">
            <a:extLst>
              <a:ext uri="{FF2B5EF4-FFF2-40B4-BE49-F238E27FC236}">
                <a16:creationId xmlns:a16="http://schemas.microsoft.com/office/drawing/2014/main" id="{B15156B4-310D-10BD-922E-8501859921B5}"/>
              </a:ext>
            </a:extLst>
          </p:cNvPr>
          <p:cNvSpPr>
            <a:spLocks noGrp="1"/>
          </p:cNvSpPr>
          <p:nvPr>
            <p:ph type="title"/>
          </p:nvPr>
        </p:nvSpPr>
        <p:spPr>
          <a:xfrm>
            <a:off x="449993" y="1291783"/>
            <a:ext cx="4637292" cy="1380392"/>
          </a:xfrm>
        </p:spPr>
        <p:txBody>
          <a:bodyPr>
            <a:normAutofit/>
          </a:bodyPr>
          <a:lstStyle/>
          <a:p>
            <a:r>
              <a:rPr lang="en-GB" sz="1400" b="1" dirty="0"/>
              <a:t>Theatre Review Project 2025/2026 Design </a:t>
            </a:r>
            <a:br>
              <a:rPr lang="en-GB" sz="1400" b="1" dirty="0"/>
            </a:br>
            <a:br>
              <a:rPr lang="en-GB" sz="1400" b="1" dirty="0"/>
            </a:br>
            <a:r>
              <a:rPr lang="en-GB" sz="1400" b="1" dirty="0"/>
              <a:t>Actions from report will be allocated to a Tranche based on priority– meeting plan 10</a:t>
            </a:r>
            <a:r>
              <a:rPr lang="en-GB" sz="1400" b="1" baseline="30000" dirty="0"/>
              <a:t>th</a:t>
            </a:r>
            <a:r>
              <a:rPr lang="en-GB" sz="1400" b="1" dirty="0"/>
              <a:t> June.</a:t>
            </a:r>
          </a:p>
        </p:txBody>
      </p:sp>
      <p:sp>
        <p:nvSpPr>
          <p:cNvPr id="5" name="Rectangle 4">
            <a:extLst>
              <a:ext uri="{FF2B5EF4-FFF2-40B4-BE49-F238E27FC236}">
                <a16:creationId xmlns:a16="http://schemas.microsoft.com/office/drawing/2014/main" id="{09AB16AA-D1F9-EE1A-3AAC-CE5B4425701E}"/>
              </a:ext>
            </a:extLst>
          </p:cNvPr>
          <p:cNvSpPr/>
          <p:nvPr/>
        </p:nvSpPr>
        <p:spPr>
          <a:xfrm>
            <a:off x="2730707" y="4418093"/>
            <a:ext cx="1480037" cy="2336400"/>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400" b="1" dirty="0"/>
              <a:t>Tranche 1</a:t>
            </a:r>
          </a:p>
          <a:p>
            <a:pPr algn="ctr"/>
            <a:r>
              <a:rPr lang="en-GB" sz="1400" dirty="0"/>
              <a:t>(Critical/Immediate actions)  </a:t>
            </a:r>
          </a:p>
        </p:txBody>
      </p:sp>
      <p:sp>
        <p:nvSpPr>
          <p:cNvPr id="9" name="Rectangle 8">
            <a:extLst>
              <a:ext uri="{FF2B5EF4-FFF2-40B4-BE49-F238E27FC236}">
                <a16:creationId xmlns:a16="http://schemas.microsoft.com/office/drawing/2014/main" id="{0E844379-DDAD-FA09-8D4F-AF9E3757C42A}"/>
              </a:ext>
            </a:extLst>
          </p:cNvPr>
          <p:cNvSpPr/>
          <p:nvPr/>
        </p:nvSpPr>
        <p:spPr>
          <a:xfrm>
            <a:off x="149071" y="4438469"/>
            <a:ext cx="1480037" cy="2336400"/>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400" b="1" dirty="0"/>
              <a:t>Tranche 0</a:t>
            </a:r>
          </a:p>
          <a:p>
            <a:pPr algn="ctr"/>
            <a:r>
              <a:rPr lang="en-GB" sz="1400" dirty="0"/>
              <a:t>(Foundation Level &amp; quick wins) </a:t>
            </a:r>
          </a:p>
        </p:txBody>
      </p:sp>
      <p:sp>
        <p:nvSpPr>
          <p:cNvPr id="10" name="Rectangle 9">
            <a:extLst>
              <a:ext uri="{FF2B5EF4-FFF2-40B4-BE49-F238E27FC236}">
                <a16:creationId xmlns:a16="http://schemas.microsoft.com/office/drawing/2014/main" id="{8DD3FCB0-37C3-CE77-48B3-BFB832FFD965}"/>
              </a:ext>
            </a:extLst>
          </p:cNvPr>
          <p:cNvSpPr/>
          <p:nvPr/>
        </p:nvSpPr>
        <p:spPr>
          <a:xfrm>
            <a:off x="7942833" y="4418093"/>
            <a:ext cx="1480037" cy="2336400"/>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400" b="1" dirty="0"/>
              <a:t>Tranche 3</a:t>
            </a:r>
          </a:p>
          <a:p>
            <a:pPr algn="ctr"/>
            <a:r>
              <a:rPr lang="en-GB" sz="1400" dirty="0"/>
              <a:t>(Medium actions)  </a:t>
            </a:r>
          </a:p>
          <a:p>
            <a:pPr algn="ctr"/>
            <a:r>
              <a:rPr lang="en-GB" sz="1400" dirty="0"/>
              <a:t> </a:t>
            </a:r>
          </a:p>
        </p:txBody>
      </p:sp>
      <p:sp>
        <p:nvSpPr>
          <p:cNvPr id="11" name="Rectangle 10">
            <a:extLst>
              <a:ext uri="{FF2B5EF4-FFF2-40B4-BE49-F238E27FC236}">
                <a16:creationId xmlns:a16="http://schemas.microsoft.com/office/drawing/2014/main" id="{A19376DA-2101-B6DC-BAF8-443623647084}"/>
              </a:ext>
            </a:extLst>
          </p:cNvPr>
          <p:cNvSpPr/>
          <p:nvPr/>
        </p:nvSpPr>
        <p:spPr>
          <a:xfrm>
            <a:off x="5444124" y="4418093"/>
            <a:ext cx="1480037" cy="2336400"/>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400" b="1" dirty="0"/>
              <a:t>Tranche 2</a:t>
            </a:r>
          </a:p>
          <a:p>
            <a:pPr algn="ctr"/>
            <a:r>
              <a:rPr lang="en-GB" sz="1400" dirty="0"/>
              <a:t>(High level actions )  </a:t>
            </a:r>
          </a:p>
        </p:txBody>
      </p:sp>
      <p:sp>
        <p:nvSpPr>
          <p:cNvPr id="14" name="Rectangle 13">
            <a:extLst>
              <a:ext uri="{FF2B5EF4-FFF2-40B4-BE49-F238E27FC236}">
                <a16:creationId xmlns:a16="http://schemas.microsoft.com/office/drawing/2014/main" id="{0FD1F0FF-782F-C401-E0D3-EAA3FD097951}"/>
              </a:ext>
            </a:extLst>
          </p:cNvPr>
          <p:cNvSpPr/>
          <p:nvPr/>
        </p:nvSpPr>
        <p:spPr>
          <a:xfrm>
            <a:off x="10441542" y="4438468"/>
            <a:ext cx="1480037" cy="2336400"/>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400" b="1" dirty="0"/>
          </a:p>
          <a:p>
            <a:pPr algn="ctr"/>
            <a:endParaRPr lang="en-GB" sz="1400" b="1" dirty="0"/>
          </a:p>
          <a:p>
            <a:pPr algn="ctr"/>
            <a:endParaRPr lang="en-GB" sz="1400" b="1" dirty="0"/>
          </a:p>
          <a:p>
            <a:pPr algn="ctr"/>
            <a:r>
              <a:rPr lang="en-GB" sz="1400" b="1" dirty="0"/>
              <a:t>Tranche 4</a:t>
            </a:r>
          </a:p>
          <a:p>
            <a:pPr algn="ctr"/>
            <a:r>
              <a:rPr lang="en-GB" sz="1400" dirty="0"/>
              <a:t>Transition Phase</a:t>
            </a:r>
          </a:p>
          <a:p>
            <a:pPr algn="ctr"/>
            <a:r>
              <a:rPr lang="en-GB" sz="1400" dirty="0"/>
              <a:t>Embedding/sustainability </a:t>
            </a:r>
          </a:p>
          <a:p>
            <a:pPr algn="ctr"/>
            <a:endParaRPr lang="en-GB" sz="1400" dirty="0"/>
          </a:p>
          <a:p>
            <a:pPr algn="ctr"/>
            <a:r>
              <a:rPr lang="en-GB" sz="1400" dirty="0"/>
              <a:t> </a:t>
            </a:r>
          </a:p>
        </p:txBody>
      </p:sp>
      <p:sp>
        <p:nvSpPr>
          <p:cNvPr id="16" name="Arrow: Right 15">
            <a:extLst>
              <a:ext uri="{FF2B5EF4-FFF2-40B4-BE49-F238E27FC236}">
                <a16:creationId xmlns:a16="http://schemas.microsoft.com/office/drawing/2014/main" id="{0DB84B66-FE23-165C-13D0-20DA79E61CAC}"/>
              </a:ext>
            </a:extLst>
          </p:cNvPr>
          <p:cNvSpPr/>
          <p:nvPr/>
        </p:nvSpPr>
        <p:spPr>
          <a:xfrm>
            <a:off x="1912919" y="5577742"/>
            <a:ext cx="419101" cy="181950"/>
          </a:xfrm>
          <a:prstGeom prst="rightArrow">
            <a:avLst/>
          </a:prstGeom>
          <a:solidFill>
            <a:schemeClr val="bg1"/>
          </a:solid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7" name="TextBox 16">
            <a:extLst>
              <a:ext uri="{FF2B5EF4-FFF2-40B4-BE49-F238E27FC236}">
                <a16:creationId xmlns:a16="http://schemas.microsoft.com/office/drawing/2014/main" id="{EA965C60-E173-12A5-8EB0-942B30E86D92}"/>
              </a:ext>
            </a:extLst>
          </p:cNvPr>
          <p:cNvSpPr txBox="1"/>
          <p:nvPr/>
        </p:nvSpPr>
        <p:spPr>
          <a:xfrm>
            <a:off x="9804266" y="2094174"/>
            <a:ext cx="2338474" cy="1615827"/>
          </a:xfrm>
          <a:prstGeom prst="rect">
            <a:avLst/>
          </a:prstGeom>
          <a:noFill/>
        </p:spPr>
        <p:txBody>
          <a:bodyPr wrap="square" rtlCol="0">
            <a:spAutoFit/>
          </a:bodyPr>
          <a:lstStyle/>
          <a:p>
            <a:pPr algn="ctr"/>
            <a:r>
              <a:rPr lang="en-GB" sz="1100" b="1" dirty="0">
                <a:solidFill>
                  <a:schemeClr val="bg1"/>
                </a:solidFill>
                <a:latin typeface="Arial" panose="020B0604020202020204" pitchFamily="34" charset="0"/>
                <a:cs typeface="Arial" panose="020B0604020202020204" pitchFamily="34" charset="0"/>
              </a:rPr>
              <a:t>For each Tranche:  </a:t>
            </a:r>
          </a:p>
          <a:p>
            <a:pPr algn="ctr"/>
            <a:r>
              <a:rPr lang="en-GB" sz="1100" b="1" dirty="0">
                <a:solidFill>
                  <a:schemeClr val="bg1"/>
                </a:solidFill>
                <a:latin typeface="Arial" panose="020B0604020202020204" pitchFamily="34" charset="0"/>
                <a:cs typeface="Arial" panose="020B0604020202020204" pitchFamily="34" charset="0"/>
              </a:rPr>
              <a:t>Scope designed/agree</a:t>
            </a:r>
          </a:p>
          <a:p>
            <a:pPr algn="ctr"/>
            <a:r>
              <a:rPr lang="en-GB" sz="1100" b="1" dirty="0">
                <a:solidFill>
                  <a:schemeClr val="bg1"/>
                </a:solidFill>
                <a:latin typeface="Arial" panose="020B0604020202020204" pitchFamily="34" charset="0"/>
                <a:cs typeface="Arial" panose="020B0604020202020204" pitchFamily="34" charset="0"/>
              </a:rPr>
              <a:t> Tranche delivery</a:t>
            </a:r>
          </a:p>
          <a:p>
            <a:pPr algn="ctr"/>
            <a:r>
              <a:rPr lang="en-GB" sz="1100" b="1" dirty="0">
                <a:solidFill>
                  <a:schemeClr val="bg1"/>
                </a:solidFill>
                <a:latin typeface="Arial" panose="020B0604020202020204" pitchFamily="34" charset="0"/>
                <a:cs typeface="Arial" panose="020B0604020202020204" pitchFamily="34" charset="0"/>
              </a:rPr>
              <a:t>Plan next tranche</a:t>
            </a:r>
          </a:p>
          <a:p>
            <a:pPr algn="ctr"/>
            <a:r>
              <a:rPr lang="en-GB" sz="1100" b="1" dirty="0">
                <a:solidFill>
                  <a:schemeClr val="bg1"/>
                </a:solidFill>
                <a:latin typeface="Arial" panose="020B0604020202020204" pitchFamily="34" charset="0"/>
                <a:cs typeface="Arial" panose="020B0604020202020204" pitchFamily="34" charset="0"/>
              </a:rPr>
              <a:t>Fortnightly check point reviews</a:t>
            </a:r>
          </a:p>
          <a:p>
            <a:pPr algn="ctr"/>
            <a:r>
              <a:rPr lang="en-GB" sz="1100" b="1" dirty="0">
                <a:solidFill>
                  <a:schemeClr val="bg1"/>
                </a:solidFill>
                <a:latin typeface="Arial" panose="020B0604020202020204" pitchFamily="34" charset="0"/>
                <a:cs typeface="Arial" panose="020B0604020202020204" pitchFamily="34" charset="0"/>
              </a:rPr>
              <a:t>Decision to close/ proceed to next Tranche </a:t>
            </a:r>
          </a:p>
          <a:p>
            <a:pPr algn="ctr"/>
            <a:r>
              <a:rPr lang="en-GB" sz="1100" b="1" dirty="0">
                <a:solidFill>
                  <a:schemeClr val="bg1"/>
                </a:solidFill>
                <a:latin typeface="Arial" panose="020B0604020202020204" pitchFamily="34" charset="0"/>
                <a:cs typeface="Arial" panose="020B0604020202020204" pitchFamily="34" charset="0"/>
              </a:rPr>
              <a:t>Benefits tracking </a:t>
            </a:r>
          </a:p>
          <a:p>
            <a:pPr algn="ctr"/>
            <a:r>
              <a:rPr lang="en-GB" sz="1100" b="1" dirty="0">
                <a:solidFill>
                  <a:schemeClr val="bg1"/>
                </a:solidFill>
                <a:latin typeface="Arial" panose="020B0604020202020204" pitchFamily="34" charset="0"/>
                <a:cs typeface="Arial" panose="020B0604020202020204" pitchFamily="34" charset="0"/>
              </a:rPr>
              <a:t>Lessons learnt</a:t>
            </a:r>
          </a:p>
        </p:txBody>
      </p:sp>
      <p:sp>
        <p:nvSpPr>
          <p:cNvPr id="18" name="Arrow: Right 17">
            <a:extLst>
              <a:ext uri="{FF2B5EF4-FFF2-40B4-BE49-F238E27FC236}">
                <a16:creationId xmlns:a16="http://schemas.microsoft.com/office/drawing/2014/main" id="{BE4B33F7-8B23-BE98-F02D-12C3ADF74531}"/>
              </a:ext>
            </a:extLst>
          </p:cNvPr>
          <p:cNvSpPr/>
          <p:nvPr/>
        </p:nvSpPr>
        <p:spPr>
          <a:xfrm>
            <a:off x="4667461" y="5577742"/>
            <a:ext cx="419101" cy="181950"/>
          </a:xfrm>
          <a:prstGeom prst="rightArrow">
            <a:avLst/>
          </a:prstGeom>
          <a:solidFill>
            <a:schemeClr val="bg1"/>
          </a:solid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9" name="Arrow: Right 18">
            <a:extLst>
              <a:ext uri="{FF2B5EF4-FFF2-40B4-BE49-F238E27FC236}">
                <a16:creationId xmlns:a16="http://schemas.microsoft.com/office/drawing/2014/main" id="{B2333434-6A9A-FCA4-2C58-697E7553017F}"/>
              </a:ext>
            </a:extLst>
          </p:cNvPr>
          <p:cNvSpPr/>
          <p:nvPr/>
        </p:nvSpPr>
        <p:spPr>
          <a:xfrm>
            <a:off x="7278776" y="5565081"/>
            <a:ext cx="419101" cy="181950"/>
          </a:xfrm>
          <a:prstGeom prst="rightArrow">
            <a:avLst/>
          </a:prstGeom>
          <a:solidFill>
            <a:schemeClr val="bg1"/>
          </a:solid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0" name="Arrow: Right 19">
            <a:extLst>
              <a:ext uri="{FF2B5EF4-FFF2-40B4-BE49-F238E27FC236}">
                <a16:creationId xmlns:a16="http://schemas.microsoft.com/office/drawing/2014/main" id="{84A00C2E-BC73-60F3-5622-13EA56E1BEAA}"/>
              </a:ext>
            </a:extLst>
          </p:cNvPr>
          <p:cNvSpPr/>
          <p:nvPr/>
        </p:nvSpPr>
        <p:spPr>
          <a:xfrm>
            <a:off x="9804266" y="5565081"/>
            <a:ext cx="419101" cy="181950"/>
          </a:xfrm>
          <a:prstGeom prst="rightArrow">
            <a:avLst/>
          </a:prstGeom>
          <a:solidFill>
            <a:schemeClr val="bg1"/>
          </a:solid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6" name="Rectangle 25">
            <a:extLst>
              <a:ext uri="{FF2B5EF4-FFF2-40B4-BE49-F238E27FC236}">
                <a16:creationId xmlns:a16="http://schemas.microsoft.com/office/drawing/2014/main" id="{C62A8662-AFFB-8945-2130-C6B539B62857}"/>
              </a:ext>
            </a:extLst>
          </p:cNvPr>
          <p:cNvSpPr/>
          <p:nvPr/>
        </p:nvSpPr>
        <p:spPr>
          <a:xfrm>
            <a:off x="3348533" y="2972631"/>
            <a:ext cx="1954196" cy="842141"/>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Weekly Project Meeting </a:t>
            </a:r>
          </a:p>
        </p:txBody>
      </p:sp>
      <p:sp>
        <p:nvSpPr>
          <p:cNvPr id="28" name="Rectangle 27">
            <a:extLst>
              <a:ext uri="{FF2B5EF4-FFF2-40B4-BE49-F238E27FC236}">
                <a16:creationId xmlns:a16="http://schemas.microsoft.com/office/drawing/2014/main" id="{E893A479-A94F-8F4A-FECC-64EEED59EF3A}"/>
              </a:ext>
            </a:extLst>
          </p:cNvPr>
          <p:cNvSpPr/>
          <p:nvPr/>
        </p:nvSpPr>
        <p:spPr>
          <a:xfrm>
            <a:off x="5988637" y="2985139"/>
            <a:ext cx="1954196" cy="842141"/>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Fortnightly Project Board </a:t>
            </a:r>
          </a:p>
        </p:txBody>
      </p:sp>
      <p:sp>
        <p:nvSpPr>
          <p:cNvPr id="29" name="Rectangle 28">
            <a:extLst>
              <a:ext uri="{FF2B5EF4-FFF2-40B4-BE49-F238E27FC236}">
                <a16:creationId xmlns:a16="http://schemas.microsoft.com/office/drawing/2014/main" id="{2F32C62D-08B4-23E5-1EA9-2DBDF444FCE1}"/>
              </a:ext>
            </a:extLst>
          </p:cNvPr>
          <p:cNvSpPr/>
          <p:nvPr/>
        </p:nvSpPr>
        <p:spPr>
          <a:xfrm>
            <a:off x="5988637" y="1677213"/>
            <a:ext cx="1954196" cy="833923"/>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SLB, SOFQE</a:t>
            </a:r>
          </a:p>
        </p:txBody>
      </p:sp>
      <p:sp>
        <p:nvSpPr>
          <p:cNvPr id="35" name="Rectangle 34">
            <a:extLst>
              <a:ext uri="{FF2B5EF4-FFF2-40B4-BE49-F238E27FC236}">
                <a16:creationId xmlns:a16="http://schemas.microsoft.com/office/drawing/2014/main" id="{3531EB9F-E150-1A48-D47D-72F27C1D56E1}"/>
              </a:ext>
            </a:extLst>
          </p:cNvPr>
          <p:cNvSpPr/>
          <p:nvPr/>
        </p:nvSpPr>
        <p:spPr>
          <a:xfrm>
            <a:off x="149071" y="4115228"/>
            <a:ext cx="11839171" cy="185586"/>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b="1" dirty="0"/>
              <a:t>Co-Production </a:t>
            </a:r>
          </a:p>
        </p:txBody>
      </p:sp>
      <p:sp>
        <p:nvSpPr>
          <p:cNvPr id="37" name="Arrow: Right 36">
            <a:extLst>
              <a:ext uri="{FF2B5EF4-FFF2-40B4-BE49-F238E27FC236}">
                <a16:creationId xmlns:a16="http://schemas.microsoft.com/office/drawing/2014/main" id="{19AF524E-73D5-4D78-D622-CC34C4E91A13}"/>
              </a:ext>
            </a:extLst>
          </p:cNvPr>
          <p:cNvSpPr/>
          <p:nvPr/>
        </p:nvSpPr>
        <p:spPr>
          <a:xfrm>
            <a:off x="5414363" y="3374470"/>
            <a:ext cx="419101" cy="181950"/>
          </a:xfrm>
          <a:prstGeom prst="rightArrow">
            <a:avLst/>
          </a:prstGeom>
          <a:solidFill>
            <a:schemeClr val="bg1"/>
          </a:solid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8" name="Arrow: Right 37">
            <a:extLst>
              <a:ext uri="{FF2B5EF4-FFF2-40B4-BE49-F238E27FC236}">
                <a16:creationId xmlns:a16="http://schemas.microsoft.com/office/drawing/2014/main" id="{100C4965-F66A-F7C2-883C-BE383B57A135}"/>
              </a:ext>
            </a:extLst>
          </p:cNvPr>
          <p:cNvSpPr/>
          <p:nvPr/>
        </p:nvSpPr>
        <p:spPr>
          <a:xfrm rot="16200000">
            <a:off x="4291162" y="3880996"/>
            <a:ext cx="253764" cy="184825"/>
          </a:xfrm>
          <a:prstGeom prst="rightArrow">
            <a:avLst/>
          </a:prstGeom>
          <a:solidFill>
            <a:schemeClr val="bg1"/>
          </a:solid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40" name="Arrow: Right 39">
            <a:extLst>
              <a:ext uri="{FF2B5EF4-FFF2-40B4-BE49-F238E27FC236}">
                <a16:creationId xmlns:a16="http://schemas.microsoft.com/office/drawing/2014/main" id="{4699683A-63F7-0348-A448-25FAAED2D09C}"/>
              </a:ext>
            </a:extLst>
          </p:cNvPr>
          <p:cNvSpPr/>
          <p:nvPr/>
        </p:nvSpPr>
        <p:spPr>
          <a:xfrm rot="16200000">
            <a:off x="6896100" y="2632255"/>
            <a:ext cx="253764" cy="184825"/>
          </a:xfrm>
          <a:prstGeom prst="rightArrow">
            <a:avLst/>
          </a:prstGeom>
          <a:solidFill>
            <a:schemeClr val="bg1"/>
          </a:solid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 name="Footer Placeholder 2">
            <a:extLst>
              <a:ext uri="{FF2B5EF4-FFF2-40B4-BE49-F238E27FC236}">
                <a16:creationId xmlns:a16="http://schemas.microsoft.com/office/drawing/2014/main" id="{0E096E17-E1F7-49C6-853E-68576FAECA5B}"/>
              </a:ext>
            </a:extLst>
          </p:cNvPr>
          <p:cNvSpPr>
            <a:spLocks noGrp="1"/>
          </p:cNvSpPr>
          <p:nvPr>
            <p:ph type="ftr" sz="quarter" idx="11"/>
          </p:nvPr>
        </p:nvSpPr>
        <p:spPr/>
        <p:txBody>
          <a:bodyPr/>
          <a:lstStyle/>
          <a:p>
            <a:r>
              <a:rPr lang="en-GB"/>
              <a:t>Appendix B</a:t>
            </a:r>
            <a:endParaRPr lang="en-GB" dirty="0"/>
          </a:p>
        </p:txBody>
      </p:sp>
    </p:spTree>
    <p:extLst>
      <p:ext uri="{BB962C8B-B14F-4D97-AF65-F5344CB8AC3E}">
        <p14:creationId xmlns:p14="http://schemas.microsoft.com/office/powerpoint/2010/main" val="106559374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4D3683-A72B-05A0-BA08-BC79A8527ECB}"/>
              </a:ext>
            </a:extLst>
          </p:cNvPr>
          <p:cNvSpPr>
            <a:spLocks noGrp="1"/>
          </p:cNvSpPr>
          <p:nvPr>
            <p:ph type="title"/>
          </p:nvPr>
        </p:nvSpPr>
        <p:spPr>
          <a:xfrm>
            <a:off x="136690" y="1392687"/>
            <a:ext cx="10515600" cy="535965"/>
          </a:xfrm>
        </p:spPr>
        <p:txBody>
          <a:bodyPr>
            <a:noAutofit/>
          </a:bodyPr>
          <a:lstStyle/>
          <a:p>
            <a:pPr>
              <a:lnSpc>
                <a:spcPct val="100000"/>
              </a:lnSpc>
            </a:pPr>
            <a:r>
              <a:rPr lang="en-GB" sz="2800" b="1" dirty="0"/>
              <a:t>Tranche Zero at a glance:</a:t>
            </a:r>
            <a:br>
              <a:rPr lang="en-GB" sz="2800" b="1" dirty="0"/>
            </a:br>
            <a:endParaRPr lang="en-GB" sz="2800" dirty="0"/>
          </a:p>
        </p:txBody>
      </p:sp>
      <p:graphicFrame>
        <p:nvGraphicFramePr>
          <p:cNvPr id="7" name="Content Placeholder 6">
            <a:extLst>
              <a:ext uri="{FF2B5EF4-FFF2-40B4-BE49-F238E27FC236}">
                <a16:creationId xmlns:a16="http://schemas.microsoft.com/office/drawing/2014/main" id="{812F6CC0-85B6-BC5E-06B5-5A79992A6B06}"/>
              </a:ext>
            </a:extLst>
          </p:cNvPr>
          <p:cNvGraphicFramePr>
            <a:graphicFrameLocks noGrp="1"/>
          </p:cNvGraphicFramePr>
          <p:nvPr>
            <p:ph idx="1"/>
            <p:extLst>
              <p:ext uri="{D42A27DB-BD31-4B8C-83A1-F6EECF244321}">
                <p14:modId xmlns:p14="http://schemas.microsoft.com/office/powerpoint/2010/main" val="207495809"/>
              </p:ext>
            </p:extLst>
          </p:nvPr>
        </p:nvGraphicFramePr>
        <p:xfrm>
          <a:off x="202221" y="1750710"/>
          <a:ext cx="11787557" cy="4445000"/>
        </p:xfrm>
        <a:graphic>
          <a:graphicData uri="http://schemas.openxmlformats.org/drawingml/2006/table">
            <a:tbl>
              <a:tblPr firstRow="1" bandRow="1">
                <a:tableStyleId>{5C22544A-7EE6-4342-B048-85BDC9FD1C3A}</a:tableStyleId>
              </a:tblPr>
              <a:tblGrid>
                <a:gridCol w="538785">
                  <a:extLst>
                    <a:ext uri="{9D8B030D-6E8A-4147-A177-3AD203B41FA5}">
                      <a16:colId xmlns:a16="http://schemas.microsoft.com/office/drawing/2014/main" val="2996683810"/>
                    </a:ext>
                  </a:extLst>
                </a:gridCol>
                <a:gridCol w="4030286">
                  <a:extLst>
                    <a:ext uri="{9D8B030D-6E8A-4147-A177-3AD203B41FA5}">
                      <a16:colId xmlns:a16="http://schemas.microsoft.com/office/drawing/2014/main" val="2232463411"/>
                    </a:ext>
                  </a:extLst>
                </a:gridCol>
                <a:gridCol w="3516923">
                  <a:extLst>
                    <a:ext uri="{9D8B030D-6E8A-4147-A177-3AD203B41FA5}">
                      <a16:colId xmlns:a16="http://schemas.microsoft.com/office/drawing/2014/main" val="137584597"/>
                    </a:ext>
                  </a:extLst>
                </a:gridCol>
                <a:gridCol w="1837555">
                  <a:extLst>
                    <a:ext uri="{9D8B030D-6E8A-4147-A177-3AD203B41FA5}">
                      <a16:colId xmlns:a16="http://schemas.microsoft.com/office/drawing/2014/main" val="679515042"/>
                    </a:ext>
                  </a:extLst>
                </a:gridCol>
                <a:gridCol w="1864008">
                  <a:extLst>
                    <a:ext uri="{9D8B030D-6E8A-4147-A177-3AD203B41FA5}">
                      <a16:colId xmlns:a16="http://schemas.microsoft.com/office/drawing/2014/main" val="3211421220"/>
                    </a:ext>
                  </a:extLst>
                </a:gridCol>
              </a:tblGrid>
              <a:tr h="370840">
                <a:tc>
                  <a:txBody>
                    <a:bodyPr/>
                    <a:lstStyle/>
                    <a:p>
                      <a:r>
                        <a:rPr lang="en-GB" sz="1400" dirty="0">
                          <a:latin typeface="Arial" panose="020B0604020202020204" pitchFamily="34" charset="0"/>
                          <a:cs typeface="Arial" panose="020B0604020202020204" pitchFamily="34" charset="0"/>
                        </a:rPr>
                        <a:t>ID </a:t>
                      </a:r>
                    </a:p>
                  </a:txBody>
                  <a:tcPr/>
                </a:tc>
                <a:tc>
                  <a:txBody>
                    <a:bodyPr/>
                    <a:lstStyle/>
                    <a:p>
                      <a:r>
                        <a:rPr lang="en-GB" sz="1400" dirty="0">
                          <a:latin typeface="Arial" panose="020B0604020202020204" pitchFamily="34" charset="0"/>
                          <a:cs typeface="Arial" panose="020B0604020202020204" pitchFamily="34" charset="0"/>
                        </a:rPr>
                        <a:t>Action </a:t>
                      </a:r>
                    </a:p>
                  </a:txBody>
                  <a:tcPr/>
                </a:tc>
                <a:tc>
                  <a:txBody>
                    <a:bodyPr/>
                    <a:lstStyle/>
                    <a:p>
                      <a:r>
                        <a:rPr lang="en-GB" sz="1400" dirty="0">
                          <a:latin typeface="Arial" panose="020B0604020202020204" pitchFamily="34" charset="0"/>
                          <a:cs typeface="Arial" panose="020B0604020202020204" pitchFamily="34" charset="0"/>
                        </a:rPr>
                        <a:t>Comment </a:t>
                      </a:r>
                    </a:p>
                  </a:txBody>
                  <a:tcPr/>
                </a:tc>
                <a:tc>
                  <a:txBody>
                    <a:bodyPr/>
                    <a:lstStyle/>
                    <a:p>
                      <a:r>
                        <a:rPr lang="en-GB" sz="1400" dirty="0">
                          <a:latin typeface="Arial" panose="020B0604020202020204" pitchFamily="34" charset="0"/>
                          <a:cs typeface="Arial" panose="020B0604020202020204" pitchFamily="34" charset="0"/>
                        </a:rPr>
                        <a:t>Owner </a:t>
                      </a:r>
                    </a:p>
                  </a:txBody>
                  <a:tcPr/>
                </a:tc>
                <a:tc>
                  <a:txBody>
                    <a:bodyPr/>
                    <a:lstStyle/>
                    <a:p>
                      <a:r>
                        <a:rPr lang="en-GB" sz="1400" dirty="0">
                          <a:latin typeface="Arial" panose="020B0604020202020204" pitchFamily="34" charset="0"/>
                          <a:cs typeface="Arial" panose="020B0604020202020204" pitchFamily="34" charset="0"/>
                        </a:rPr>
                        <a:t>Completion date </a:t>
                      </a:r>
                    </a:p>
                  </a:txBody>
                  <a:tcPr/>
                </a:tc>
                <a:extLst>
                  <a:ext uri="{0D108BD9-81ED-4DB2-BD59-A6C34878D82A}">
                    <a16:rowId xmlns:a16="http://schemas.microsoft.com/office/drawing/2014/main" val="398053375"/>
                  </a:ext>
                </a:extLst>
              </a:tr>
              <a:tr h="370840">
                <a:tc>
                  <a:txBody>
                    <a:bodyPr/>
                    <a:lstStyle/>
                    <a:p>
                      <a:r>
                        <a:rPr lang="en-GB" sz="1400" dirty="0">
                          <a:latin typeface="Arial" panose="020B0604020202020204" pitchFamily="34" charset="0"/>
                          <a:cs typeface="Arial" panose="020B0604020202020204" pitchFamily="34" charset="0"/>
                        </a:rPr>
                        <a:t>01</a:t>
                      </a:r>
                    </a:p>
                  </a:txBody>
                  <a:tcPr/>
                </a:tc>
                <a:tc>
                  <a:txBody>
                    <a:bodyPr/>
                    <a:lstStyle/>
                    <a:p>
                      <a:r>
                        <a:rPr lang="en-GB" sz="1400" dirty="0">
                          <a:latin typeface="Arial" panose="020B0604020202020204" pitchFamily="34" charset="0"/>
                          <a:cs typeface="Arial" panose="020B0604020202020204" pitchFamily="34" charset="0"/>
                        </a:rPr>
                        <a:t>Set up weekly project session.</a:t>
                      </a:r>
                    </a:p>
                  </a:txBody>
                  <a:tcPr/>
                </a:tc>
                <a:tc>
                  <a:txBody>
                    <a:bodyPr/>
                    <a:lstStyle/>
                    <a:p>
                      <a:r>
                        <a:rPr lang="en-GB" sz="1400" dirty="0">
                          <a:latin typeface="Arial" panose="020B0604020202020204" pitchFamily="34" charset="0"/>
                          <a:cs typeface="Arial" panose="020B0604020202020204" pitchFamily="34" charset="0"/>
                        </a:rPr>
                        <a:t>Meetings in place.</a:t>
                      </a:r>
                    </a:p>
                  </a:txBody>
                  <a:tcPr/>
                </a:tc>
                <a:tc>
                  <a:txBody>
                    <a:bodyPr/>
                    <a:lstStyle/>
                    <a:p>
                      <a:r>
                        <a:rPr lang="en-GB" sz="1400" dirty="0">
                          <a:latin typeface="Arial" panose="020B0604020202020204" pitchFamily="34" charset="0"/>
                          <a:cs typeface="Arial" panose="020B0604020202020204" pitchFamily="34" charset="0"/>
                        </a:rPr>
                        <a:t>Sue Hostler </a:t>
                      </a:r>
                    </a:p>
                  </a:txBody>
                  <a:tcPr/>
                </a:tc>
                <a:tc>
                  <a:txBody>
                    <a:bodyPr/>
                    <a:lstStyle/>
                    <a:p>
                      <a:r>
                        <a:rPr lang="en-GB" sz="1400" dirty="0">
                          <a:latin typeface="Arial" panose="020B0604020202020204" pitchFamily="34" charset="0"/>
                          <a:cs typeface="Arial" panose="020B0604020202020204" pitchFamily="34" charset="0"/>
                        </a:rPr>
                        <a:t>19/05/2025</a:t>
                      </a:r>
                    </a:p>
                  </a:txBody>
                  <a:tcPr/>
                </a:tc>
                <a:extLst>
                  <a:ext uri="{0D108BD9-81ED-4DB2-BD59-A6C34878D82A}">
                    <a16:rowId xmlns:a16="http://schemas.microsoft.com/office/drawing/2014/main" val="3294154351"/>
                  </a:ext>
                </a:extLst>
              </a:tr>
              <a:tr h="370840">
                <a:tc>
                  <a:txBody>
                    <a:bodyPr/>
                    <a:lstStyle/>
                    <a:p>
                      <a:r>
                        <a:rPr lang="en-GB" sz="1400" dirty="0">
                          <a:latin typeface="Arial" panose="020B0604020202020204" pitchFamily="34" charset="0"/>
                          <a:cs typeface="Arial" panose="020B0604020202020204" pitchFamily="34" charset="0"/>
                        </a:rPr>
                        <a:t>02</a:t>
                      </a:r>
                    </a:p>
                  </a:txBody>
                  <a:tcPr/>
                </a:tc>
                <a:tc>
                  <a:txBody>
                    <a:bodyPr/>
                    <a:lstStyle/>
                    <a:p>
                      <a:r>
                        <a:rPr lang="en-GB" sz="1400" dirty="0">
                          <a:latin typeface="Arial" panose="020B0604020202020204" pitchFamily="34" charset="0"/>
                          <a:cs typeface="Arial" panose="020B0604020202020204" pitchFamily="34" charset="0"/>
                        </a:rPr>
                        <a:t>Set up fortnightly project board. </a:t>
                      </a:r>
                    </a:p>
                  </a:txBody>
                  <a:tcPr/>
                </a:tc>
                <a:tc>
                  <a:txBody>
                    <a:bodyPr/>
                    <a:lstStyle/>
                    <a:p>
                      <a:endParaRPr lang="en-GB" sz="1400" dirty="0">
                        <a:latin typeface="Arial" panose="020B0604020202020204" pitchFamily="34" charset="0"/>
                        <a:cs typeface="Arial" panose="020B0604020202020204" pitchFamily="34" charset="0"/>
                      </a:endParaRPr>
                    </a:p>
                  </a:txBody>
                  <a:tcPr/>
                </a:tc>
                <a:tc>
                  <a:txBody>
                    <a:bodyPr/>
                    <a:lstStyle/>
                    <a:p>
                      <a:r>
                        <a:rPr lang="en-GB" sz="1400" dirty="0">
                          <a:latin typeface="Arial" panose="020B0604020202020204" pitchFamily="34" charset="0"/>
                          <a:cs typeface="Arial" panose="020B0604020202020204" pitchFamily="34" charset="0"/>
                        </a:rPr>
                        <a:t>Sue Hostler </a:t>
                      </a:r>
                    </a:p>
                  </a:txBody>
                  <a:tcPr/>
                </a:tc>
                <a:tc>
                  <a:txBody>
                    <a:bodyPr/>
                    <a:lstStyle/>
                    <a:p>
                      <a:r>
                        <a:rPr lang="en-GB" sz="1400" dirty="0">
                          <a:latin typeface="Arial" panose="020B0604020202020204" pitchFamily="34" charset="0"/>
                          <a:cs typeface="Arial" panose="020B0604020202020204" pitchFamily="34" charset="0"/>
                        </a:rPr>
                        <a:t>30/05/2025</a:t>
                      </a:r>
                    </a:p>
                  </a:txBody>
                  <a:tcPr/>
                </a:tc>
                <a:extLst>
                  <a:ext uri="{0D108BD9-81ED-4DB2-BD59-A6C34878D82A}">
                    <a16:rowId xmlns:a16="http://schemas.microsoft.com/office/drawing/2014/main" val="1049802616"/>
                  </a:ext>
                </a:extLst>
              </a:tr>
              <a:tr h="370840">
                <a:tc>
                  <a:txBody>
                    <a:bodyPr/>
                    <a:lstStyle/>
                    <a:p>
                      <a:r>
                        <a:rPr lang="en-GB" sz="1400" dirty="0">
                          <a:latin typeface="Arial" panose="020B0604020202020204" pitchFamily="34" charset="0"/>
                          <a:cs typeface="Arial" panose="020B0604020202020204" pitchFamily="34" charset="0"/>
                        </a:rPr>
                        <a:t>03</a:t>
                      </a:r>
                    </a:p>
                  </a:txBody>
                  <a:tcPr/>
                </a:tc>
                <a:tc>
                  <a:txBody>
                    <a:bodyPr/>
                    <a:lstStyle/>
                    <a:p>
                      <a:r>
                        <a:rPr lang="en-GB" sz="1400" dirty="0">
                          <a:latin typeface="Arial" panose="020B0604020202020204" pitchFamily="34" charset="0"/>
                          <a:cs typeface="Arial" panose="020B0604020202020204" pitchFamily="34" charset="0"/>
                        </a:rPr>
                        <a:t>Send out a staff survey – 3 things that matter to me.</a:t>
                      </a:r>
                    </a:p>
                  </a:txBody>
                  <a:tcPr/>
                </a:tc>
                <a:tc>
                  <a:txBody>
                    <a:bodyPr/>
                    <a:lstStyle/>
                    <a:p>
                      <a:r>
                        <a:rPr lang="en-GB" sz="1400" dirty="0">
                          <a:latin typeface="Arial" panose="020B0604020202020204" pitchFamily="34" charset="0"/>
                          <a:cs typeface="Arial" panose="020B0604020202020204" pitchFamily="34" charset="0"/>
                        </a:rPr>
                        <a:t>Survey to be sent on 27 May – staff to complete by 30 May </a:t>
                      </a:r>
                    </a:p>
                  </a:txBody>
                  <a:tcPr/>
                </a:tc>
                <a:tc>
                  <a:txBody>
                    <a:bodyPr/>
                    <a:lstStyle/>
                    <a:p>
                      <a:r>
                        <a:rPr lang="en-GB" sz="1400" dirty="0">
                          <a:latin typeface="Arial" panose="020B0604020202020204" pitchFamily="34" charset="0"/>
                          <a:cs typeface="Arial" panose="020B0604020202020204" pitchFamily="34" charset="0"/>
                        </a:rPr>
                        <a:t>Chloe Chettleburgh</a:t>
                      </a:r>
                    </a:p>
                  </a:txBody>
                  <a:tcPr/>
                </a:tc>
                <a:tc>
                  <a:txBody>
                    <a:bodyPr/>
                    <a:lstStyle/>
                    <a:p>
                      <a:r>
                        <a:rPr lang="en-GB" sz="1400" dirty="0">
                          <a:latin typeface="Arial" panose="020B0604020202020204" pitchFamily="34" charset="0"/>
                          <a:cs typeface="Arial" panose="020B0604020202020204" pitchFamily="34" charset="0"/>
                        </a:rPr>
                        <a:t>30/05/2025</a:t>
                      </a:r>
                    </a:p>
                  </a:txBody>
                  <a:tcPr/>
                </a:tc>
                <a:extLst>
                  <a:ext uri="{0D108BD9-81ED-4DB2-BD59-A6C34878D82A}">
                    <a16:rowId xmlns:a16="http://schemas.microsoft.com/office/drawing/2014/main" val="3233445284"/>
                  </a:ext>
                </a:extLst>
              </a:tr>
              <a:tr h="370840">
                <a:tc>
                  <a:txBody>
                    <a:bodyPr/>
                    <a:lstStyle/>
                    <a:p>
                      <a:r>
                        <a:rPr lang="en-GB" sz="1400" dirty="0">
                          <a:latin typeface="Arial" panose="020B0604020202020204" pitchFamily="34" charset="0"/>
                          <a:cs typeface="Arial" panose="020B0604020202020204" pitchFamily="34" charset="0"/>
                        </a:rPr>
                        <a:t>04</a:t>
                      </a:r>
                    </a:p>
                  </a:txBody>
                  <a:tcPr/>
                </a:tc>
                <a:tc>
                  <a:txBody>
                    <a:bodyPr/>
                    <a:lstStyle/>
                    <a:p>
                      <a:r>
                        <a:rPr lang="en-GB" sz="1400" dirty="0">
                          <a:latin typeface="Arial" panose="020B0604020202020204" pitchFamily="34" charset="0"/>
                          <a:cs typeface="Arial" panose="020B0604020202020204" pitchFamily="34" charset="0"/>
                        </a:rPr>
                        <a:t>Arrange staff engagement session.</a:t>
                      </a:r>
                    </a:p>
                  </a:txBody>
                  <a:tcPr/>
                </a:tc>
                <a:tc>
                  <a:txBody>
                    <a:bodyPr/>
                    <a:lstStyle/>
                    <a:p>
                      <a:r>
                        <a:rPr lang="en-GB" sz="1400" dirty="0">
                          <a:latin typeface="Arial" panose="020B0604020202020204" pitchFamily="34" charset="0"/>
                          <a:cs typeface="Arial" panose="020B0604020202020204" pitchFamily="34" charset="0"/>
                        </a:rPr>
                        <a:t>Location to be agreed. </a:t>
                      </a:r>
                    </a:p>
                  </a:txBody>
                  <a:tcPr/>
                </a:tc>
                <a:tc>
                  <a:txBody>
                    <a:bodyPr/>
                    <a:lstStyle/>
                    <a:p>
                      <a:r>
                        <a:rPr lang="en-GB" sz="1400" dirty="0">
                          <a:latin typeface="Arial" panose="020B0604020202020204" pitchFamily="34" charset="0"/>
                          <a:cs typeface="Arial" panose="020B0604020202020204" pitchFamily="34" charset="0"/>
                        </a:rPr>
                        <a:t>Nick Tyson </a:t>
                      </a:r>
                    </a:p>
                  </a:txBody>
                  <a:tcPr/>
                </a:tc>
                <a:tc>
                  <a:txBody>
                    <a:bodyPr/>
                    <a:lstStyle/>
                    <a:p>
                      <a:r>
                        <a:rPr lang="en-GB" sz="1400" dirty="0">
                          <a:latin typeface="Arial" panose="020B0604020202020204" pitchFamily="34" charset="0"/>
                          <a:cs typeface="Arial" panose="020B0604020202020204" pitchFamily="34" charset="0"/>
                        </a:rPr>
                        <a:t>09/06/2025</a:t>
                      </a:r>
                    </a:p>
                  </a:txBody>
                  <a:tcPr/>
                </a:tc>
                <a:extLst>
                  <a:ext uri="{0D108BD9-81ED-4DB2-BD59-A6C34878D82A}">
                    <a16:rowId xmlns:a16="http://schemas.microsoft.com/office/drawing/2014/main" val="2785097884"/>
                  </a:ext>
                </a:extLst>
              </a:tr>
              <a:tr h="370840">
                <a:tc>
                  <a:txBody>
                    <a:bodyPr/>
                    <a:lstStyle/>
                    <a:p>
                      <a:r>
                        <a:rPr lang="en-GB" sz="1400" dirty="0">
                          <a:latin typeface="Arial" panose="020B0604020202020204" pitchFamily="34" charset="0"/>
                          <a:cs typeface="Arial" panose="020B0604020202020204" pitchFamily="34" charset="0"/>
                        </a:rPr>
                        <a:t>05</a:t>
                      </a:r>
                    </a:p>
                  </a:txBody>
                  <a:tcPr/>
                </a:tc>
                <a:tc>
                  <a:txBody>
                    <a:bodyPr/>
                    <a:lstStyle/>
                    <a:p>
                      <a:r>
                        <a:rPr lang="en-GB" sz="1400" dirty="0">
                          <a:latin typeface="Arial" panose="020B0604020202020204" pitchFamily="34" charset="0"/>
                          <a:cs typeface="Arial" panose="020B0604020202020204" pitchFamily="34" charset="0"/>
                        </a:rPr>
                        <a:t>Arrange Theatre Review Tranche planning session. </a:t>
                      </a:r>
                    </a:p>
                  </a:txBody>
                  <a:tcPr/>
                </a:tc>
                <a:tc>
                  <a:txBody>
                    <a:bodyPr/>
                    <a:lstStyle/>
                    <a:p>
                      <a:r>
                        <a:rPr lang="en-GB" sz="1400" dirty="0">
                          <a:latin typeface="Arial" panose="020B0604020202020204" pitchFamily="34" charset="0"/>
                          <a:cs typeface="Arial" panose="020B0604020202020204" pitchFamily="34" charset="0"/>
                        </a:rPr>
                        <a:t>All day session planed for the 10 June with project team. </a:t>
                      </a:r>
                    </a:p>
                  </a:txBody>
                  <a:tcPr/>
                </a:tc>
                <a:tc>
                  <a:txBody>
                    <a:bodyPr/>
                    <a:lstStyle/>
                    <a:p>
                      <a:r>
                        <a:rPr lang="en-GB" sz="1400" dirty="0">
                          <a:latin typeface="Arial" panose="020B0604020202020204" pitchFamily="34" charset="0"/>
                          <a:cs typeface="Arial" panose="020B0604020202020204" pitchFamily="34" charset="0"/>
                        </a:rPr>
                        <a:t>Sue Hostler </a:t>
                      </a:r>
                    </a:p>
                  </a:txBody>
                  <a:tcPr/>
                </a:tc>
                <a:tc>
                  <a:txBody>
                    <a:bodyPr/>
                    <a:lstStyle/>
                    <a:p>
                      <a:r>
                        <a:rPr lang="en-GB" sz="1400" dirty="0">
                          <a:latin typeface="Arial" panose="020B0604020202020204" pitchFamily="34" charset="0"/>
                          <a:cs typeface="Arial" panose="020B0604020202020204" pitchFamily="34" charset="0"/>
                        </a:rPr>
                        <a:t>22/05/2025</a:t>
                      </a:r>
                    </a:p>
                  </a:txBody>
                  <a:tcPr/>
                </a:tc>
                <a:extLst>
                  <a:ext uri="{0D108BD9-81ED-4DB2-BD59-A6C34878D82A}">
                    <a16:rowId xmlns:a16="http://schemas.microsoft.com/office/drawing/2014/main" val="2031687448"/>
                  </a:ext>
                </a:extLst>
              </a:tr>
              <a:tr h="370840">
                <a:tc>
                  <a:txBody>
                    <a:bodyPr/>
                    <a:lstStyle/>
                    <a:p>
                      <a:r>
                        <a:rPr lang="en-GB" sz="1400" dirty="0">
                          <a:latin typeface="Arial" panose="020B0604020202020204" pitchFamily="34" charset="0"/>
                          <a:cs typeface="Arial" panose="020B0604020202020204" pitchFamily="34" charset="0"/>
                        </a:rPr>
                        <a:t>06</a:t>
                      </a:r>
                    </a:p>
                  </a:txBody>
                  <a:tcPr/>
                </a:tc>
                <a:tc>
                  <a:txBody>
                    <a:bodyPr/>
                    <a:lstStyle/>
                    <a:p>
                      <a:r>
                        <a:rPr lang="en-GB" sz="1400" dirty="0">
                          <a:latin typeface="Arial" panose="020B0604020202020204" pitchFamily="34" charset="0"/>
                          <a:cs typeface="Arial" panose="020B0604020202020204" pitchFamily="34" charset="0"/>
                        </a:rPr>
                        <a:t>Utilisation of Viva engage Surgery page. </a:t>
                      </a:r>
                    </a:p>
                  </a:txBody>
                  <a:tcPr/>
                </a:tc>
                <a:tc>
                  <a:txBody>
                    <a:bodyPr/>
                    <a:lstStyle/>
                    <a:p>
                      <a:r>
                        <a:rPr lang="en-GB" sz="1400" dirty="0">
                          <a:latin typeface="Arial" panose="020B0604020202020204" pitchFamily="34" charset="0"/>
                          <a:cs typeface="Arial" panose="020B0604020202020204" pitchFamily="34" charset="0"/>
                        </a:rPr>
                        <a:t>Use platform to share information and progress. </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latin typeface="Arial" panose="020B0604020202020204" pitchFamily="34" charset="0"/>
                          <a:cs typeface="Arial" panose="020B0604020202020204" pitchFamily="34" charset="0"/>
                        </a:rPr>
                        <a:t>Chloe Chettleburgh</a:t>
                      </a:r>
                    </a:p>
                    <a:p>
                      <a:endParaRPr lang="en-GB" sz="1400" dirty="0">
                        <a:latin typeface="Arial" panose="020B0604020202020204" pitchFamily="34" charset="0"/>
                        <a:cs typeface="Arial" panose="020B0604020202020204" pitchFamily="34"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06/006/2025</a:t>
                      </a:r>
                    </a:p>
                  </a:txBody>
                  <a:tcPr/>
                </a:tc>
                <a:extLst>
                  <a:ext uri="{0D108BD9-81ED-4DB2-BD59-A6C34878D82A}">
                    <a16:rowId xmlns:a16="http://schemas.microsoft.com/office/drawing/2014/main" val="3625540008"/>
                  </a:ext>
                </a:extLst>
              </a:tr>
              <a:tr h="370840">
                <a:tc>
                  <a:txBody>
                    <a:bodyPr/>
                    <a:lstStyle/>
                    <a:p>
                      <a:r>
                        <a:rPr lang="en-GB" sz="1400" dirty="0">
                          <a:latin typeface="Arial" panose="020B0604020202020204" pitchFamily="34" charset="0"/>
                          <a:cs typeface="Arial" panose="020B0604020202020204" pitchFamily="34" charset="0"/>
                        </a:rPr>
                        <a:t>07</a:t>
                      </a:r>
                    </a:p>
                  </a:txBody>
                  <a:tcPr/>
                </a:tc>
                <a:tc>
                  <a:txBody>
                    <a:bodyPr/>
                    <a:lstStyle/>
                    <a:p>
                      <a:r>
                        <a:rPr lang="en-GB" sz="1400" dirty="0">
                          <a:latin typeface="Arial" panose="020B0604020202020204" pitchFamily="34" charset="0"/>
                          <a:cs typeface="Arial" panose="020B0604020202020204" pitchFamily="34" charset="0"/>
                        </a:rPr>
                        <a:t>Formal and informal engagement sessions to provide progress update. </a:t>
                      </a:r>
                    </a:p>
                  </a:txBody>
                  <a:tcPr/>
                </a:tc>
                <a:tc>
                  <a:txBody>
                    <a:bodyPr/>
                    <a:lstStyle/>
                    <a:p>
                      <a:endParaRPr lang="en-GB" sz="1400" dirty="0">
                        <a:latin typeface="Arial" panose="020B0604020202020204" pitchFamily="34" charset="0"/>
                        <a:cs typeface="Arial" panose="020B0604020202020204" pitchFamily="34" charset="0"/>
                      </a:endParaRPr>
                    </a:p>
                  </a:txBody>
                  <a:tcPr/>
                </a:tc>
                <a:tc>
                  <a:txBody>
                    <a:bodyPr/>
                    <a:lstStyle/>
                    <a:p>
                      <a:endParaRPr lang="en-GB" sz="1400" dirty="0">
                        <a:latin typeface="Arial" panose="020B0604020202020204" pitchFamily="34" charset="0"/>
                        <a:cs typeface="Arial" panose="020B0604020202020204" pitchFamily="34"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09/06/2025</a:t>
                      </a:r>
                    </a:p>
                  </a:txBody>
                  <a:tcPr/>
                </a:tc>
                <a:extLst>
                  <a:ext uri="{0D108BD9-81ED-4DB2-BD59-A6C34878D82A}">
                    <a16:rowId xmlns:a16="http://schemas.microsoft.com/office/drawing/2014/main" val="3904372381"/>
                  </a:ext>
                </a:extLst>
              </a:tr>
              <a:tr h="370840">
                <a:tc>
                  <a:txBody>
                    <a:bodyPr/>
                    <a:lstStyle/>
                    <a:p>
                      <a:r>
                        <a:rPr lang="en-GB" sz="1400" dirty="0">
                          <a:latin typeface="Arial" panose="020B0604020202020204" pitchFamily="34" charset="0"/>
                          <a:cs typeface="Arial" panose="020B0604020202020204" pitchFamily="34" charset="0"/>
                        </a:rPr>
                        <a:t>08</a:t>
                      </a:r>
                    </a:p>
                  </a:txBody>
                  <a:tcPr/>
                </a:tc>
                <a:tc>
                  <a:txBody>
                    <a:bodyPr/>
                    <a:lstStyle/>
                    <a:p>
                      <a:r>
                        <a:rPr lang="en-GB" sz="1400" dirty="0">
                          <a:latin typeface="Arial" panose="020B0604020202020204" pitchFamily="34" charset="0"/>
                          <a:cs typeface="Arial" panose="020B0604020202020204" pitchFamily="34" charset="0"/>
                        </a:rPr>
                        <a:t>Utilisation of  Office 365 functionality for project management. </a:t>
                      </a:r>
                    </a:p>
                  </a:txBody>
                  <a:tcPr/>
                </a:tc>
                <a:tc>
                  <a:txBody>
                    <a:bodyPr/>
                    <a:lstStyle/>
                    <a:p>
                      <a:r>
                        <a:rPr lang="en-GB" sz="1400" dirty="0">
                          <a:latin typeface="Arial" panose="020B0604020202020204" pitchFamily="34" charset="0"/>
                          <a:cs typeface="Arial" panose="020B0604020202020204" pitchFamily="34" charset="0"/>
                        </a:rPr>
                        <a:t>Project planning/tracking to be managed in office 365.</a:t>
                      </a:r>
                    </a:p>
                  </a:txBody>
                  <a:tcPr/>
                </a:tc>
                <a:tc>
                  <a:txBody>
                    <a:bodyPr/>
                    <a:lstStyle/>
                    <a:p>
                      <a:r>
                        <a:rPr lang="en-GB" sz="1400" dirty="0">
                          <a:latin typeface="Arial" panose="020B0604020202020204" pitchFamily="34" charset="0"/>
                          <a:cs typeface="Arial" panose="020B0604020202020204" pitchFamily="34" charset="0"/>
                        </a:rPr>
                        <a:t>Nick Tyson</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30/05/2025</a:t>
                      </a:r>
                    </a:p>
                  </a:txBody>
                  <a:tcPr/>
                </a:tc>
                <a:extLst>
                  <a:ext uri="{0D108BD9-81ED-4DB2-BD59-A6C34878D82A}">
                    <a16:rowId xmlns:a16="http://schemas.microsoft.com/office/drawing/2014/main" val="2072575203"/>
                  </a:ext>
                </a:extLst>
              </a:tr>
              <a:tr h="370840">
                <a:tc>
                  <a:txBody>
                    <a:bodyPr/>
                    <a:lstStyle/>
                    <a:p>
                      <a:r>
                        <a:rPr lang="en-GB" sz="1400" dirty="0">
                          <a:latin typeface="Arial" panose="020B0604020202020204" pitchFamily="34" charset="0"/>
                          <a:cs typeface="Arial" panose="020B0604020202020204" pitchFamily="34" charset="0"/>
                        </a:rPr>
                        <a:t>09</a:t>
                      </a:r>
                    </a:p>
                  </a:txBody>
                  <a:tcPr/>
                </a:tc>
                <a:tc>
                  <a:txBody>
                    <a:bodyPr/>
                    <a:lstStyle/>
                    <a:p>
                      <a:r>
                        <a:rPr lang="en-GB" sz="1400" dirty="0">
                          <a:latin typeface="Arial" panose="020B0604020202020204" pitchFamily="34" charset="0"/>
                          <a:cs typeface="Arial" panose="020B0604020202020204" pitchFamily="34" charset="0"/>
                        </a:rPr>
                        <a:t>Utilisation of AMT to provide reporting. </a:t>
                      </a:r>
                    </a:p>
                  </a:txBody>
                  <a:tcPr/>
                </a:tc>
                <a:tc>
                  <a:txBody>
                    <a:bodyPr/>
                    <a:lstStyle/>
                    <a:p>
                      <a:endParaRPr lang="en-GB" sz="1400" dirty="0">
                        <a:latin typeface="Arial" panose="020B0604020202020204" pitchFamily="34" charset="0"/>
                        <a:cs typeface="Arial" panose="020B0604020202020204" pitchFamily="34" charset="0"/>
                      </a:endParaRPr>
                    </a:p>
                  </a:txBody>
                  <a:tcPr/>
                </a:tc>
                <a:tc>
                  <a:txBody>
                    <a:bodyPr/>
                    <a:lstStyle/>
                    <a:p>
                      <a:r>
                        <a:rPr lang="en-GB" sz="1400" dirty="0">
                          <a:latin typeface="Arial" panose="020B0604020202020204" pitchFamily="34" charset="0"/>
                          <a:cs typeface="Arial" panose="020B0604020202020204" pitchFamily="34" charset="0"/>
                        </a:rPr>
                        <a:t>Matt McCarthy </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30/06/2025</a:t>
                      </a:r>
                    </a:p>
                  </a:txBody>
                  <a:tcPr/>
                </a:tc>
                <a:extLst>
                  <a:ext uri="{0D108BD9-81ED-4DB2-BD59-A6C34878D82A}">
                    <a16:rowId xmlns:a16="http://schemas.microsoft.com/office/drawing/2014/main" val="3215824625"/>
                  </a:ext>
                </a:extLst>
              </a:tr>
            </a:tbl>
          </a:graphicData>
        </a:graphic>
      </p:graphicFrame>
      <p:sp>
        <p:nvSpPr>
          <p:cNvPr id="3" name="Footer Placeholder 2">
            <a:extLst>
              <a:ext uri="{FF2B5EF4-FFF2-40B4-BE49-F238E27FC236}">
                <a16:creationId xmlns:a16="http://schemas.microsoft.com/office/drawing/2014/main" id="{7DE3F794-2877-40F4-A147-6D0946A11589}"/>
              </a:ext>
            </a:extLst>
          </p:cNvPr>
          <p:cNvSpPr>
            <a:spLocks noGrp="1"/>
          </p:cNvSpPr>
          <p:nvPr>
            <p:ph type="ftr" sz="quarter" idx="11"/>
          </p:nvPr>
        </p:nvSpPr>
        <p:spPr/>
        <p:txBody>
          <a:bodyPr/>
          <a:lstStyle/>
          <a:p>
            <a:r>
              <a:rPr lang="en-GB" dirty="0"/>
              <a:t>Appendix B</a:t>
            </a:r>
          </a:p>
        </p:txBody>
      </p:sp>
    </p:spTree>
    <p:extLst>
      <p:ext uri="{BB962C8B-B14F-4D97-AF65-F5344CB8AC3E}">
        <p14:creationId xmlns:p14="http://schemas.microsoft.com/office/powerpoint/2010/main" val="105925433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3E3CD5B-BA23-D824-40F0-AB37A11D3811}"/>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F9AB94CE-7A1B-36B3-FD1A-11857A166A7E}"/>
              </a:ext>
            </a:extLst>
          </p:cNvPr>
          <p:cNvSpPr>
            <a:spLocks noGrp="1"/>
          </p:cNvSpPr>
          <p:nvPr>
            <p:ph type="title"/>
          </p:nvPr>
        </p:nvSpPr>
        <p:spPr>
          <a:xfrm>
            <a:off x="0" y="1223893"/>
            <a:ext cx="10515600" cy="795176"/>
          </a:xfrm>
        </p:spPr>
        <p:txBody>
          <a:bodyPr>
            <a:noAutofit/>
          </a:bodyPr>
          <a:lstStyle/>
          <a:p>
            <a:r>
              <a:rPr lang="en-GB" sz="2800" b="1" dirty="0"/>
              <a:t>Tranche one at a glance:</a:t>
            </a:r>
            <a:br>
              <a:rPr lang="en-GB" sz="2800" dirty="0"/>
            </a:br>
            <a:endParaRPr lang="en-GB" sz="2800" dirty="0"/>
          </a:p>
        </p:txBody>
      </p:sp>
      <p:graphicFrame>
        <p:nvGraphicFramePr>
          <p:cNvPr id="7" name="Content Placeholder 6">
            <a:extLst>
              <a:ext uri="{FF2B5EF4-FFF2-40B4-BE49-F238E27FC236}">
                <a16:creationId xmlns:a16="http://schemas.microsoft.com/office/drawing/2014/main" id="{0BAADB8D-6423-8A1C-4846-80E81E9FF032}"/>
              </a:ext>
            </a:extLst>
          </p:cNvPr>
          <p:cNvGraphicFramePr>
            <a:graphicFrameLocks noGrp="1"/>
          </p:cNvGraphicFramePr>
          <p:nvPr>
            <p:ph idx="1"/>
            <p:extLst>
              <p:ext uri="{D42A27DB-BD31-4B8C-83A1-F6EECF244321}">
                <p14:modId xmlns:p14="http://schemas.microsoft.com/office/powerpoint/2010/main" val="1463224430"/>
              </p:ext>
            </p:extLst>
          </p:nvPr>
        </p:nvGraphicFramePr>
        <p:xfrm>
          <a:off x="0" y="1748271"/>
          <a:ext cx="11781691" cy="4751358"/>
        </p:xfrm>
        <a:graphic>
          <a:graphicData uri="http://schemas.openxmlformats.org/drawingml/2006/table">
            <a:tbl>
              <a:tblPr firstRow="1" bandRow="1">
                <a:tableStyleId>{5C22544A-7EE6-4342-B048-85BDC9FD1C3A}</a:tableStyleId>
              </a:tblPr>
              <a:tblGrid>
                <a:gridCol w="377521">
                  <a:extLst>
                    <a:ext uri="{9D8B030D-6E8A-4147-A177-3AD203B41FA5}">
                      <a16:colId xmlns:a16="http://schemas.microsoft.com/office/drawing/2014/main" val="2996683810"/>
                    </a:ext>
                  </a:extLst>
                </a:gridCol>
                <a:gridCol w="3142757">
                  <a:extLst>
                    <a:ext uri="{9D8B030D-6E8A-4147-A177-3AD203B41FA5}">
                      <a16:colId xmlns:a16="http://schemas.microsoft.com/office/drawing/2014/main" val="2232463411"/>
                    </a:ext>
                  </a:extLst>
                </a:gridCol>
                <a:gridCol w="6841005">
                  <a:extLst>
                    <a:ext uri="{9D8B030D-6E8A-4147-A177-3AD203B41FA5}">
                      <a16:colId xmlns:a16="http://schemas.microsoft.com/office/drawing/2014/main" val="933354830"/>
                    </a:ext>
                  </a:extLst>
                </a:gridCol>
                <a:gridCol w="1420408">
                  <a:extLst>
                    <a:ext uri="{9D8B030D-6E8A-4147-A177-3AD203B41FA5}">
                      <a16:colId xmlns:a16="http://schemas.microsoft.com/office/drawing/2014/main" val="679515042"/>
                    </a:ext>
                  </a:extLst>
                </a:gridCol>
              </a:tblGrid>
              <a:tr h="0">
                <a:tc>
                  <a:txBody>
                    <a:bodyPr/>
                    <a:lstStyle/>
                    <a:p>
                      <a:pPr algn="ctr"/>
                      <a:r>
                        <a:rPr lang="en-GB" sz="1200" dirty="0">
                          <a:latin typeface="Arial" panose="020B0604020202020204" pitchFamily="34" charset="0"/>
                          <a:cs typeface="Arial" panose="020B0604020202020204" pitchFamily="34" charset="0"/>
                        </a:rPr>
                        <a:t>ID</a:t>
                      </a:r>
                    </a:p>
                  </a:txBody>
                  <a:tcPr/>
                </a:tc>
                <a:tc>
                  <a:txBody>
                    <a:bodyPr/>
                    <a:lstStyle/>
                    <a:p>
                      <a:pPr algn="ctr"/>
                      <a:r>
                        <a:rPr lang="en-GB" sz="1200" dirty="0">
                          <a:latin typeface="Arial" panose="020B0604020202020204" pitchFamily="34" charset="0"/>
                          <a:cs typeface="Arial" panose="020B0604020202020204" pitchFamily="34" charset="0"/>
                        </a:rPr>
                        <a:t>Theme </a:t>
                      </a:r>
                    </a:p>
                  </a:txBody>
                  <a:tcPr/>
                </a:tc>
                <a:tc>
                  <a:txBody>
                    <a:bodyPr/>
                    <a:lstStyle/>
                    <a:p>
                      <a:pPr algn="ctr"/>
                      <a:r>
                        <a:rPr lang="en-GB" sz="1200" dirty="0">
                          <a:latin typeface="Arial" panose="020B0604020202020204" pitchFamily="34" charset="0"/>
                          <a:cs typeface="Arial" panose="020B0604020202020204" pitchFamily="34" charset="0"/>
                        </a:rPr>
                        <a:t>Description </a:t>
                      </a:r>
                    </a:p>
                  </a:txBody>
                  <a:tcPr/>
                </a:tc>
                <a:tc>
                  <a:txBody>
                    <a:bodyPr/>
                    <a:lstStyle/>
                    <a:p>
                      <a:pPr algn="ctr"/>
                      <a:r>
                        <a:rPr lang="en-GB" sz="1200" dirty="0">
                          <a:latin typeface="Arial" panose="020B0604020202020204" pitchFamily="34" charset="0"/>
                          <a:cs typeface="Arial" panose="020B0604020202020204" pitchFamily="34" charset="0"/>
                        </a:rPr>
                        <a:t>Owner </a:t>
                      </a:r>
                    </a:p>
                  </a:txBody>
                  <a:tcPr/>
                </a:tc>
                <a:extLst>
                  <a:ext uri="{0D108BD9-81ED-4DB2-BD59-A6C34878D82A}">
                    <a16:rowId xmlns:a16="http://schemas.microsoft.com/office/drawing/2014/main" val="398053375"/>
                  </a:ext>
                </a:extLst>
              </a:tr>
              <a:tr h="735639">
                <a:tc>
                  <a:txBody>
                    <a:bodyPr/>
                    <a:lstStyle/>
                    <a:p>
                      <a:pPr algn="l" fontAlgn="t"/>
                      <a:r>
                        <a:rPr lang="en-GB" sz="1200" b="0" i="0" u="none" strike="noStrike" dirty="0">
                          <a:solidFill>
                            <a:srgbClr val="000000"/>
                          </a:solidFill>
                          <a:effectLst/>
                          <a:latin typeface="Arial" panose="020B0604020202020204" pitchFamily="34" charset="0"/>
                          <a:cs typeface="Arial" panose="020B0604020202020204" pitchFamily="34" charset="0"/>
                        </a:rPr>
                        <a:t>1H </a:t>
                      </a:r>
                    </a:p>
                  </a:txBody>
                  <a:tcPr marL="9525" marR="9525" marT="9525" marB="0" anchor="ctr"/>
                </a:tc>
                <a:tc>
                  <a:txBody>
                    <a:bodyPr/>
                    <a:lstStyle/>
                    <a:p>
                      <a:pPr algn="l" fontAlgn="ctr"/>
                      <a:r>
                        <a:rPr lang="en-GB" sz="1200" b="0" i="0" u="none" strike="noStrike" dirty="0">
                          <a:solidFill>
                            <a:srgbClr val="000000"/>
                          </a:solidFill>
                          <a:effectLst/>
                          <a:latin typeface="Arial" panose="020B0604020202020204" pitchFamily="34" charset="0"/>
                          <a:cs typeface="Arial" panose="020B0604020202020204" pitchFamily="34" charset="0"/>
                        </a:rPr>
                        <a:t>Values and Behaviours </a:t>
                      </a:r>
                    </a:p>
                  </a:txBody>
                  <a:tcPr marL="9525" marR="9525" marT="9525" marB="0" anchor="ctr"/>
                </a:tc>
                <a:tc>
                  <a:txBody>
                    <a:bodyPr/>
                    <a:lstStyle/>
                    <a:p>
                      <a:pPr algn="l" fontAlgn="ctr"/>
                      <a:r>
                        <a:rPr lang="en-GB" sz="1200" b="0" i="0" u="none" strike="noStrike" dirty="0">
                          <a:solidFill>
                            <a:srgbClr val="000000"/>
                          </a:solidFill>
                          <a:effectLst/>
                          <a:latin typeface="Arial" panose="020B0604020202020204" pitchFamily="34" charset="0"/>
                          <a:cs typeface="Arial" panose="020B0604020202020204" pitchFamily="34" charset="0"/>
                        </a:rPr>
                        <a:t>Explore security options to make the female changing area a more secure place to leave belongings</a:t>
                      </a:r>
                    </a:p>
                  </a:txBody>
                  <a:tcPr marL="9525" marR="9525" marT="9525" marB="0" anchor="ctr"/>
                </a:tc>
                <a:tc>
                  <a:txBody>
                    <a:bodyPr/>
                    <a:lstStyle/>
                    <a:p>
                      <a:r>
                        <a:rPr lang="en-GB" sz="1200" dirty="0">
                          <a:latin typeface="Arial" panose="020B0604020202020204" pitchFamily="34" charset="0"/>
                          <a:cs typeface="Arial" panose="020B0604020202020204" pitchFamily="34" charset="0"/>
                        </a:rPr>
                        <a:t>Paul Warman </a:t>
                      </a:r>
                    </a:p>
                  </a:txBody>
                  <a:tcPr anchor="ctr"/>
                </a:tc>
                <a:extLst>
                  <a:ext uri="{0D108BD9-81ED-4DB2-BD59-A6C34878D82A}">
                    <a16:rowId xmlns:a16="http://schemas.microsoft.com/office/drawing/2014/main" val="3294154351"/>
                  </a:ext>
                </a:extLst>
              </a:tr>
              <a:tr h="623312">
                <a:tc>
                  <a:txBody>
                    <a:bodyPr/>
                    <a:lstStyle/>
                    <a:p>
                      <a:pPr algn="l" fontAlgn="t"/>
                      <a:r>
                        <a:rPr lang="en-GB" sz="1200" b="0" i="0" u="none" strike="noStrike" dirty="0">
                          <a:solidFill>
                            <a:srgbClr val="000000"/>
                          </a:solidFill>
                          <a:effectLst/>
                          <a:latin typeface="Arial" panose="020B0604020202020204" pitchFamily="34" charset="0"/>
                          <a:cs typeface="Arial" panose="020B0604020202020204" pitchFamily="34" charset="0"/>
                        </a:rPr>
                        <a:t>8A </a:t>
                      </a:r>
                    </a:p>
                  </a:txBody>
                  <a:tcPr marL="9525" marR="9525" marT="9525" marB="0" anchor="ctr"/>
                </a:tc>
                <a:tc>
                  <a:txBody>
                    <a:bodyPr/>
                    <a:lstStyle/>
                    <a:p>
                      <a:pPr algn="l" fontAlgn="ctr"/>
                      <a:r>
                        <a:rPr lang="en-GB" sz="1200" b="0" i="0" u="none" strike="noStrike" dirty="0">
                          <a:solidFill>
                            <a:srgbClr val="000000"/>
                          </a:solidFill>
                          <a:effectLst/>
                          <a:latin typeface="Arial" panose="020B0604020202020204" pitchFamily="34" charset="0"/>
                          <a:cs typeface="Arial" panose="020B0604020202020204" pitchFamily="34" charset="0"/>
                        </a:rPr>
                        <a:t>Patient and Staff Safety and Experience </a:t>
                      </a:r>
                    </a:p>
                  </a:txBody>
                  <a:tcPr marL="9525" marR="9525" marT="9525" marB="0" anchor="ctr"/>
                </a:tc>
                <a:tc>
                  <a:txBody>
                    <a:bodyPr/>
                    <a:lstStyle/>
                    <a:p>
                      <a:pPr algn="l" fontAlgn="ctr"/>
                      <a:r>
                        <a:rPr lang="en-GB" sz="1200" b="0" i="0" u="none" strike="noStrike" dirty="0">
                          <a:solidFill>
                            <a:srgbClr val="000000"/>
                          </a:solidFill>
                          <a:effectLst/>
                          <a:latin typeface="Arial" panose="020B0604020202020204" pitchFamily="34" charset="0"/>
                          <a:cs typeface="Arial" panose="020B0604020202020204" pitchFamily="34" charset="0"/>
                        </a:rPr>
                        <a:t>Audit adherence to policies and procedures for consent and ‘WHO Checklist’, ensure standardised application across all theatres and provide update training as required. </a:t>
                      </a:r>
                    </a:p>
                  </a:txBody>
                  <a:tcPr marL="9525" marR="9525" marT="9525" marB="0" anchor="ctr"/>
                </a:tc>
                <a:tc>
                  <a:txBody>
                    <a:bodyPr/>
                    <a:lstStyle/>
                    <a:p>
                      <a:r>
                        <a:rPr lang="en-GB" sz="1200" dirty="0">
                          <a:latin typeface="Arial" panose="020B0604020202020204" pitchFamily="34" charset="0"/>
                          <a:cs typeface="Arial" panose="020B0604020202020204" pitchFamily="34" charset="0"/>
                        </a:rPr>
                        <a:t>Who Collaborative </a:t>
                      </a:r>
                    </a:p>
                  </a:txBody>
                  <a:tcPr anchor="ctr"/>
                </a:tc>
                <a:extLst>
                  <a:ext uri="{0D108BD9-81ED-4DB2-BD59-A6C34878D82A}">
                    <a16:rowId xmlns:a16="http://schemas.microsoft.com/office/drawing/2014/main" val="3233445284"/>
                  </a:ext>
                </a:extLst>
              </a:tr>
              <a:tr h="1452376">
                <a:tc>
                  <a:txBody>
                    <a:bodyPr/>
                    <a:lstStyle/>
                    <a:p>
                      <a:pPr algn="l" fontAlgn="t"/>
                      <a:r>
                        <a:rPr lang="en-GB" sz="1200" b="0" i="0" u="none" strike="noStrike" dirty="0">
                          <a:solidFill>
                            <a:srgbClr val="000000"/>
                          </a:solidFill>
                          <a:effectLst/>
                          <a:latin typeface="Arial" panose="020B0604020202020204" pitchFamily="34" charset="0"/>
                          <a:cs typeface="Arial" panose="020B0604020202020204" pitchFamily="34" charset="0"/>
                        </a:rPr>
                        <a:t>8B</a:t>
                      </a:r>
                    </a:p>
                  </a:txBody>
                  <a:tcPr marL="9525" marR="9525" marT="9525" marB="0" anchor="ctr"/>
                </a:tc>
                <a:tc>
                  <a:txBody>
                    <a:bodyPr/>
                    <a:lstStyle/>
                    <a:p>
                      <a:pPr algn="l" fontAlgn="ctr"/>
                      <a:r>
                        <a:rPr lang="en-GB" sz="1200" b="0" i="0" u="none" strike="noStrike" dirty="0">
                          <a:solidFill>
                            <a:srgbClr val="000000"/>
                          </a:solidFill>
                          <a:effectLst/>
                          <a:latin typeface="Arial" panose="020B0604020202020204" pitchFamily="34" charset="0"/>
                          <a:cs typeface="Arial" panose="020B0604020202020204" pitchFamily="34" charset="0"/>
                        </a:rPr>
                        <a:t>Patient and Staff Safety and Experience </a:t>
                      </a:r>
                    </a:p>
                  </a:txBody>
                  <a:tcPr marL="9525" marR="9525" marT="9525" marB="0" anchor="ctr"/>
                </a:tc>
                <a:tc>
                  <a:txBody>
                    <a:bodyPr/>
                    <a:lstStyle/>
                    <a:p>
                      <a:pPr algn="l" fontAlgn="ctr"/>
                      <a:r>
                        <a:rPr lang="en-GB" sz="1200" b="0" i="0" u="none" strike="noStrike" dirty="0">
                          <a:solidFill>
                            <a:srgbClr val="000000"/>
                          </a:solidFill>
                          <a:effectLst/>
                          <a:latin typeface="Arial" panose="020B0604020202020204" pitchFamily="34" charset="0"/>
                          <a:cs typeface="Arial" panose="020B0604020202020204" pitchFamily="34" charset="0"/>
                        </a:rPr>
                        <a:t>Examine the management of paediatric cases operated on in Mains Upper and determine whether the current arrangement of recovery in the adult recovery area aligns with the Royal College of Anaesthetists' Guidelines (Chapter 10: Guidelines for Provision of Paediatric Anaesthesia Services 2025). Assess the measures taken to safely manage children. Investigate what is required to fully utilise Children's Hospital for Wales to ensure that paediatric cases are operated on and recovered within Children’s Hospital for Wales.</a:t>
                      </a:r>
                    </a:p>
                  </a:txBody>
                  <a:tcPr marL="9525" marR="9525" marT="9525" marB="0" anchor="ctr"/>
                </a:tc>
                <a:tc>
                  <a:txBody>
                    <a:bodyPr/>
                    <a:lstStyle/>
                    <a:p>
                      <a:r>
                        <a:rPr lang="en-GB" sz="1200" dirty="0">
                          <a:latin typeface="Arial" panose="020B0604020202020204" pitchFamily="34" charset="0"/>
                          <a:cs typeface="Arial" panose="020B0604020202020204" pitchFamily="34" charset="0"/>
                        </a:rPr>
                        <a:t>Simon Slinn, Rachel Whittle, Thomas  Kitchen</a:t>
                      </a:r>
                    </a:p>
                  </a:txBody>
                  <a:tcPr anchor="ctr"/>
                </a:tc>
                <a:extLst>
                  <a:ext uri="{0D108BD9-81ED-4DB2-BD59-A6C34878D82A}">
                    <a16:rowId xmlns:a16="http://schemas.microsoft.com/office/drawing/2014/main" val="2785097884"/>
                  </a:ext>
                </a:extLst>
              </a:tr>
              <a:tr h="623312">
                <a:tc>
                  <a:txBody>
                    <a:bodyPr/>
                    <a:lstStyle/>
                    <a:p>
                      <a:pPr algn="l" fontAlgn="t"/>
                      <a:r>
                        <a:rPr lang="en-GB" sz="1200" b="0" i="0" u="none" strike="noStrike" dirty="0">
                          <a:solidFill>
                            <a:srgbClr val="000000"/>
                          </a:solidFill>
                          <a:effectLst/>
                          <a:latin typeface="Arial" panose="020B0604020202020204" pitchFamily="34" charset="0"/>
                          <a:cs typeface="Arial" panose="020B0604020202020204" pitchFamily="34" charset="0"/>
                        </a:rPr>
                        <a:t>8E</a:t>
                      </a:r>
                    </a:p>
                  </a:txBody>
                  <a:tcPr marL="9525" marR="9525" marT="9525" marB="0" anchor="ctr"/>
                </a:tc>
                <a:tc>
                  <a:txBody>
                    <a:bodyPr/>
                    <a:lstStyle/>
                    <a:p>
                      <a:pPr algn="l" fontAlgn="ctr"/>
                      <a:r>
                        <a:rPr lang="en-GB" sz="1200" b="0" i="0" u="none" strike="noStrike" dirty="0">
                          <a:solidFill>
                            <a:srgbClr val="000000"/>
                          </a:solidFill>
                          <a:effectLst/>
                          <a:latin typeface="Arial" panose="020B0604020202020204" pitchFamily="34" charset="0"/>
                          <a:cs typeface="Arial" panose="020B0604020202020204" pitchFamily="34" charset="0"/>
                        </a:rPr>
                        <a:t>Patient and Staff Safety and Experience </a:t>
                      </a:r>
                    </a:p>
                  </a:txBody>
                  <a:tcPr marL="9525" marR="9525" marT="9525" marB="0" anchor="ctr"/>
                </a:tc>
                <a:tc>
                  <a:txBody>
                    <a:bodyPr/>
                    <a:lstStyle/>
                    <a:p>
                      <a:pPr algn="l" fontAlgn="ctr"/>
                      <a:r>
                        <a:rPr lang="en-GB" sz="1200" b="0" i="0" u="none" strike="noStrike" dirty="0">
                          <a:solidFill>
                            <a:srgbClr val="000000"/>
                          </a:solidFill>
                          <a:effectLst/>
                          <a:latin typeface="Arial" panose="020B0604020202020204" pitchFamily="34" charset="0"/>
                          <a:cs typeface="Arial" panose="020B0604020202020204" pitchFamily="34" charset="0"/>
                        </a:rPr>
                        <a:t>Create standard operating procedures for the setup and standardisation of anaesthetic rooms throughout the department, where feasible.</a:t>
                      </a:r>
                    </a:p>
                  </a:txBody>
                  <a:tcPr marL="9525" marR="9525" marT="9525" marB="0" anchor="ctr"/>
                </a:tc>
                <a:tc>
                  <a:txBody>
                    <a:bodyPr/>
                    <a:lstStyle/>
                    <a:p>
                      <a:r>
                        <a:rPr lang="en-GB" sz="1200" dirty="0">
                          <a:latin typeface="Arial" panose="020B0604020202020204" pitchFamily="34" charset="0"/>
                          <a:cs typeface="Arial" panose="020B0604020202020204" pitchFamily="34" charset="0"/>
                        </a:rPr>
                        <a:t>Barbara Jones and Ruth Jones</a:t>
                      </a:r>
                    </a:p>
                  </a:txBody>
                  <a:tcPr anchor="ctr"/>
                </a:tc>
                <a:extLst>
                  <a:ext uri="{0D108BD9-81ED-4DB2-BD59-A6C34878D82A}">
                    <a16:rowId xmlns:a16="http://schemas.microsoft.com/office/drawing/2014/main" val="2031687448"/>
                  </a:ext>
                </a:extLst>
              </a:tr>
              <a:tr h="623312">
                <a:tc>
                  <a:txBody>
                    <a:bodyPr/>
                    <a:lstStyle/>
                    <a:p>
                      <a:pPr algn="l" fontAlgn="t"/>
                      <a:r>
                        <a:rPr lang="en-GB" sz="1200" b="0" i="0" u="none" strike="noStrike" dirty="0">
                          <a:solidFill>
                            <a:srgbClr val="000000"/>
                          </a:solidFill>
                          <a:effectLst/>
                          <a:latin typeface="Arial" panose="020B0604020202020204" pitchFamily="34" charset="0"/>
                          <a:cs typeface="Arial" panose="020B0604020202020204" pitchFamily="34" charset="0"/>
                        </a:rPr>
                        <a:t>8H</a:t>
                      </a:r>
                    </a:p>
                  </a:txBody>
                  <a:tcPr marL="9525" marR="9525" marT="9525" marB="0" anchor="ctr"/>
                </a:tc>
                <a:tc>
                  <a:txBody>
                    <a:bodyPr/>
                    <a:lstStyle/>
                    <a:p>
                      <a:pPr algn="l" fontAlgn="ctr"/>
                      <a:r>
                        <a:rPr lang="en-GB" sz="1200" b="0" i="0" u="none" strike="noStrike" dirty="0">
                          <a:solidFill>
                            <a:srgbClr val="000000"/>
                          </a:solidFill>
                          <a:effectLst/>
                          <a:latin typeface="Arial" panose="020B0604020202020204" pitchFamily="34" charset="0"/>
                          <a:cs typeface="Arial" panose="020B0604020202020204" pitchFamily="34" charset="0"/>
                        </a:rPr>
                        <a:t>Patient and Staff Safety and Experience </a:t>
                      </a:r>
                    </a:p>
                  </a:txBody>
                  <a:tcPr marL="9525" marR="9525" marT="9525" marB="0" anchor="ctr"/>
                </a:tc>
                <a:tc>
                  <a:txBody>
                    <a:bodyPr/>
                    <a:lstStyle/>
                    <a:p>
                      <a:pPr algn="l" fontAlgn="ctr"/>
                      <a:r>
                        <a:rPr lang="en-GB" sz="1200" b="0" i="0" u="none" strike="noStrike" dirty="0">
                          <a:solidFill>
                            <a:srgbClr val="000000"/>
                          </a:solidFill>
                          <a:effectLst/>
                          <a:latin typeface="Arial" panose="020B0604020202020204" pitchFamily="34" charset="0"/>
                          <a:cs typeface="Arial" panose="020B0604020202020204" pitchFamily="34" charset="0"/>
                        </a:rPr>
                        <a:t>Standard Operating Procedures and schedules for the theatre deep cleaning rota, including weekend protocols that are standardised across all theatre suites</a:t>
                      </a:r>
                    </a:p>
                  </a:txBody>
                  <a:tcPr marL="9525" marR="9525" marT="9525" marB="0" anchor="ctr"/>
                </a:tc>
                <a:tc>
                  <a:txBody>
                    <a:bodyPr/>
                    <a:lstStyle/>
                    <a:p>
                      <a:r>
                        <a:rPr lang="en-GB" sz="1200" dirty="0">
                          <a:latin typeface="Arial" panose="020B0604020202020204" pitchFamily="34" charset="0"/>
                          <a:cs typeface="Arial" panose="020B0604020202020204" pitchFamily="34" charset="0"/>
                        </a:rPr>
                        <a:t>Theatre Managers </a:t>
                      </a:r>
                    </a:p>
                  </a:txBody>
                  <a:tcPr anchor="ctr"/>
                </a:tc>
                <a:extLst>
                  <a:ext uri="{0D108BD9-81ED-4DB2-BD59-A6C34878D82A}">
                    <a16:rowId xmlns:a16="http://schemas.microsoft.com/office/drawing/2014/main" val="3625540008"/>
                  </a:ext>
                </a:extLst>
              </a:tr>
              <a:tr h="419087">
                <a:tc>
                  <a:txBody>
                    <a:bodyPr/>
                    <a:lstStyle/>
                    <a:p>
                      <a:pPr algn="l" fontAlgn="t"/>
                      <a:r>
                        <a:rPr lang="en-GB" sz="1200" b="0" i="0" u="none" strike="noStrike" dirty="0">
                          <a:solidFill>
                            <a:srgbClr val="000000"/>
                          </a:solidFill>
                          <a:effectLst/>
                          <a:latin typeface="Arial" panose="020B0604020202020204" pitchFamily="34" charset="0"/>
                          <a:cs typeface="Arial" panose="020B0604020202020204" pitchFamily="34" charset="0"/>
                        </a:rPr>
                        <a:t>8J</a:t>
                      </a:r>
                    </a:p>
                  </a:txBody>
                  <a:tcPr marL="9525" marR="9525" marT="9525" marB="0" anchor="ctr"/>
                </a:tc>
                <a:tc>
                  <a:txBody>
                    <a:bodyPr/>
                    <a:lstStyle/>
                    <a:p>
                      <a:pPr algn="l" fontAlgn="ctr"/>
                      <a:r>
                        <a:rPr lang="en-GB" sz="1200" b="0" i="0" u="none" strike="noStrike" dirty="0">
                          <a:solidFill>
                            <a:srgbClr val="000000"/>
                          </a:solidFill>
                          <a:effectLst/>
                          <a:latin typeface="Arial" panose="020B0604020202020204" pitchFamily="34" charset="0"/>
                          <a:cs typeface="Arial" panose="020B0604020202020204" pitchFamily="34" charset="0"/>
                        </a:rPr>
                        <a:t>Patient and Staff Safety and Experience </a:t>
                      </a:r>
                    </a:p>
                  </a:txBody>
                  <a:tcPr marL="9525" marR="9525" marT="9525" marB="0" anchor="ctr"/>
                </a:tc>
                <a:tc>
                  <a:txBody>
                    <a:bodyPr/>
                    <a:lstStyle/>
                    <a:p>
                      <a:pPr algn="l" fontAlgn="ctr"/>
                      <a:r>
                        <a:rPr lang="en-GB" sz="1200" b="0" i="0" u="none" strike="noStrike" dirty="0">
                          <a:solidFill>
                            <a:srgbClr val="000000"/>
                          </a:solidFill>
                          <a:effectLst/>
                          <a:latin typeface="Arial" panose="020B0604020202020204" pitchFamily="34" charset="0"/>
                          <a:cs typeface="Arial" panose="020B0604020202020204" pitchFamily="34" charset="0"/>
                        </a:rPr>
                        <a:t>Charitable bid to the Staff Lottery Fund to refurbish the staff room, including new furniture, fridges and a dishwasher</a:t>
                      </a:r>
                    </a:p>
                  </a:txBody>
                  <a:tcPr marL="9525" marR="9525" marT="9525" marB="0" anchor="ctr"/>
                </a:tc>
                <a:tc>
                  <a:txBody>
                    <a:bodyPr/>
                    <a:lstStyle/>
                    <a:p>
                      <a:r>
                        <a:rPr lang="en-GB" sz="1200" dirty="0">
                          <a:latin typeface="Arial" panose="020B0604020202020204" pitchFamily="34" charset="0"/>
                          <a:cs typeface="Arial" panose="020B0604020202020204" pitchFamily="34" charset="0"/>
                        </a:rPr>
                        <a:t>Paul Warman </a:t>
                      </a:r>
                    </a:p>
                  </a:txBody>
                  <a:tcPr anchor="ctr"/>
                </a:tc>
                <a:extLst>
                  <a:ext uri="{0D108BD9-81ED-4DB2-BD59-A6C34878D82A}">
                    <a16:rowId xmlns:a16="http://schemas.microsoft.com/office/drawing/2014/main" val="3904372381"/>
                  </a:ext>
                </a:extLst>
              </a:tr>
            </a:tbl>
          </a:graphicData>
        </a:graphic>
      </p:graphicFrame>
      <p:sp>
        <p:nvSpPr>
          <p:cNvPr id="3" name="Footer Placeholder 2">
            <a:extLst>
              <a:ext uri="{FF2B5EF4-FFF2-40B4-BE49-F238E27FC236}">
                <a16:creationId xmlns:a16="http://schemas.microsoft.com/office/drawing/2014/main" id="{740E3959-3B7F-4B01-8D98-8DC5C78A0B9D}"/>
              </a:ext>
            </a:extLst>
          </p:cNvPr>
          <p:cNvSpPr>
            <a:spLocks noGrp="1"/>
          </p:cNvSpPr>
          <p:nvPr>
            <p:ph type="ftr" sz="quarter" idx="11"/>
          </p:nvPr>
        </p:nvSpPr>
        <p:spPr/>
        <p:txBody>
          <a:bodyPr/>
          <a:lstStyle/>
          <a:p>
            <a:r>
              <a:rPr lang="en-GB"/>
              <a:t>Appendix B</a:t>
            </a:r>
            <a:endParaRPr lang="en-GB" dirty="0"/>
          </a:p>
        </p:txBody>
      </p:sp>
    </p:spTree>
    <p:extLst>
      <p:ext uri="{BB962C8B-B14F-4D97-AF65-F5344CB8AC3E}">
        <p14:creationId xmlns:p14="http://schemas.microsoft.com/office/powerpoint/2010/main" val="190089166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554FF6-6814-1CC4-5855-C42E18062C4A}"/>
              </a:ext>
            </a:extLst>
          </p:cNvPr>
          <p:cNvSpPr>
            <a:spLocks noGrp="1"/>
          </p:cNvSpPr>
          <p:nvPr>
            <p:ph type="title"/>
          </p:nvPr>
        </p:nvSpPr>
        <p:spPr>
          <a:xfrm>
            <a:off x="600808" y="1317520"/>
            <a:ext cx="10515600" cy="721697"/>
          </a:xfrm>
        </p:spPr>
        <p:txBody>
          <a:bodyPr>
            <a:normAutofit/>
          </a:bodyPr>
          <a:lstStyle/>
          <a:p>
            <a:r>
              <a:rPr lang="en-GB" sz="4000" dirty="0"/>
              <a:t>Next Steps </a:t>
            </a:r>
          </a:p>
        </p:txBody>
      </p:sp>
      <p:sp>
        <p:nvSpPr>
          <p:cNvPr id="3" name="Content Placeholder 2">
            <a:extLst>
              <a:ext uri="{FF2B5EF4-FFF2-40B4-BE49-F238E27FC236}">
                <a16:creationId xmlns:a16="http://schemas.microsoft.com/office/drawing/2014/main" id="{43318215-EECC-4808-0F80-DA2F69E98355}"/>
              </a:ext>
            </a:extLst>
          </p:cNvPr>
          <p:cNvSpPr>
            <a:spLocks noGrp="1"/>
          </p:cNvSpPr>
          <p:nvPr>
            <p:ph idx="1"/>
          </p:nvPr>
        </p:nvSpPr>
        <p:spPr>
          <a:xfrm>
            <a:off x="600808" y="2127312"/>
            <a:ext cx="10515600" cy="4067236"/>
          </a:xfrm>
        </p:spPr>
        <p:txBody>
          <a:bodyPr/>
          <a:lstStyle/>
          <a:p>
            <a:r>
              <a:rPr lang="en-GB" dirty="0"/>
              <a:t>Produced a detailed Tranche 0 and Tranche 1 Plan. </a:t>
            </a:r>
          </a:p>
          <a:p>
            <a:r>
              <a:rPr lang="en-GB" dirty="0"/>
              <a:t>Weekly project meeting.</a:t>
            </a:r>
          </a:p>
          <a:p>
            <a:r>
              <a:rPr lang="en-GB" dirty="0"/>
              <a:t>Staff survey – three things that matter to me.</a:t>
            </a:r>
          </a:p>
          <a:p>
            <a:r>
              <a:rPr lang="en-GB" dirty="0"/>
              <a:t>Staff focus group.</a:t>
            </a:r>
          </a:p>
          <a:p>
            <a:r>
              <a:rPr lang="en-GB" dirty="0"/>
              <a:t>Planning session. </a:t>
            </a:r>
          </a:p>
          <a:p>
            <a:r>
              <a:rPr lang="en-GB" dirty="0"/>
              <a:t>Set up project board to agree Tranche zero and Tranche one  scope and timescales for delivery.</a:t>
            </a:r>
          </a:p>
          <a:p>
            <a:endParaRPr lang="en-GB" dirty="0"/>
          </a:p>
          <a:p>
            <a:endParaRPr lang="en-GB" dirty="0"/>
          </a:p>
        </p:txBody>
      </p:sp>
      <p:sp>
        <p:nvSpPr>
          <p:cNvPr id="4" name="Footer Placeholder 3">
            <a:extLst>
              <a:ext uri="{FF2B5EF4-FFF2-40B4-BE49-F238E27FC236}">
                <a16:creationId xmlns:a16="http://schemas.microsoft.com/office/drawing/2014/main" id="{01AADBD7-FE9D-40E6-B6B9-1AD6AFE57007}"/>
              </a:ext>
            </a:extLst>
          </p:cNvPr>
          <p:cNvSpPr>
            <a:spLocks noGrp="1"/>
          </p:cNvSpPr>
          <p:nvPr>
            <p:ph type="ftr" sz="quarter" idx="11"/>
          </p:nvPr>
        </p:nvSpPr>
        <p:spPr/>
        <p:txBody>
          <a:bodyPr/>
          <a:lstStyle/>
          <a:p>
            <a:r>
              <a:rPr lang="en-GB"/>
              <a:t>Appendix B</a:t>
            </a:r>
            <a:endParaRPr lang="en-GB" dirty="0"/>
          </a:p>
        </p:txBody>
      </p:sp>
    </p:spTree>
    <p:extLst>
      <p:ext uri="{BB962C8B-B14F-4D97-AF65-F5344CB8AC3E}">
        <p14:creationId xmlns:p14="http://schemas.microsoft.com/office/powerpoint/2010/main" val="18570265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SharedWithUsers xmlns="5bcdea2d-abdf-4f04-aecd-9592119794d4">
      <UserInfo>
        <DisplayName>Joanna Harrall (Cardiff and Vale UHB - Innovation &amp; Improvement)</DisplayName>
        <AccountId>75</AccountId>
        <AccountType/>
      </UserInfo>
      <UserInfo>
        <DisplayName>Susan Hostler (Cardiff and Vale UHB - IMPROVEMENT AND IMPLEMENTATION)</DisplayName>
        <AccountId>10</AccountId>
        <AccountType/>
      </UserInfo>
    </SharedWithUsers>
    <TaxCatchAll xmlns="5bcdea2d-abdf-4f04-aecd-9592119794d4" xsi:nil="true"/>
    <lcf76f155ced4ddcb4097134ff3c332f xmlns="e1a5355f-5c38-485d-917f-829a71416ef6">
      <Terms xmlns="http://schemas.microsoft.com/office/infopath/2007/PartnerControls"/>
    </lcf76f155ced4ddcb4097134ff3c332f>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2DFC843046FE254DA12AAE87A7A56BB1" ma:contentTypeVersion="15" ma:contentTypeDescription="Create a new document." ma:contentTypeScope="" ma:versionID="5a6b321503455a1a745b49a681b7748b">
  <xsd:schema xmlns:xsd="http://www.w3.org/2001/XMLSchema" xmlns:xs="http://www.w3.org/2001/XMLSchema" xmlns:p="http://schemas.microsoft.com/office/2006/metadata/properties" xmlns:ns2="e1a5355f-5c38-485d-917f-829a71416ef6" xmlns:ns3="5bcdea2d-abdf-4f04-aecd-9592119794d4" targetNamespace="http://schemas.microsoft.com/office/2006/metadata/properties" ma:root="true" ma:fieldsID="ae233a616d84b1c46354564a00b1b813" ns2:_="" ns3:_="">
    <xsd:import namespace="e1a5355f-5c38-485d-917f-829a71416ef6"/>
    <xsd:import namespace="5bcdea2d-abdf-4f04-aecd-9592119794d4"/>
    <xsd:element name="properties">
      <xsd:complexType>
        <xsd:sequence>
          <xsd:element name="documentManagement">
            <xsd:complexType>
              <xsd:all>
                <xsd:element ref="ns2:MediaServiceMetadata" minOccurs="0"/>
                <xsd:element ref="ns2:MediaServiceFastMetadata" minOccurs="0"/>
                <xsd:element ref="ns2:MediaServiceObjectDetectorVersions" minOccurs="0"/>
                <xsd:element ref="ns2:MediaServiceSearchProperties" minOccurs="0"/>
                <xsd:element ref="ns3:SharedWithUsers" minOccurs="0"/>
                <xsd:element ref="ns3:SharedWithDetails" minOccurs="0"/>
                <xsd:element ref="ns2:MediaServiceGenerationTime" minOccurs="0"/>
                <xsd:element ref="ns2:MediaServiceEventHashCode" minOccurs="0"/>
                <xsd:element ref="ns2:MediaLengthInSeconds" minOccurs="0"/>
                <xsd:element ref="ns2:MediaServiceDateTaken" minOccurs="0"/>
                <xsd:element ref="ns2:lcf76f155ced4ddcb4097134ff3c332f" minOccurs="0"/>
                <xsd:element ref="ns3:TaxCatchAll" minOccurs="0"/>
                <xsd:element ref="ns2:MediaServiceOCR" minOccurs="0"/>
                <xsd:element ref="ns2:MediaServiceLocat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1a5355f-5c38-485d-917f-829a71416ef6"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bjectDetectorVersions" ma:index="10" nillable="true" ma:displayName="MediaServiceObjectDetectorVersions" ma:hidden="true" ma:indexed="true" ma:internalName="MediaServiceObjectDetectorVersions" ma:readOnly="true">
      <xsd:simpleType>
        <xsd:restriction base="dms:Text"/>
      </xsd:simpleType>
    </xsd:element>
    <xsd:element name="MediaServiceSearchProperties" ma:index="11" nillable="true" ma:displayName="MediaServiceSearchProperties" ma:hidden="true" ma:internalName="MediaServiceSearchProperties" ma:readOnly="true">
      <xsd:simpleType>
        <xsd:restriction base="dms:Note"/>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LengthInSeconds" ma:index="16" nillable="true" ma:displayName="MediaLengthInSeconds" ma:hidden="true" ma:internalName="MediaLengthInSeconds" ma:readOnly="true">
      <xsd:simpleType>
        <xsd:restriction base="dms:Unknown"/>
      </xsd:simpleType>
    </xsd:element>
    <xsd:element name="MediaServiceDateTaken" ma:index="17" nillable="true" ma:displayName="MediaServiceDateTaken" ma:hidden="true" ma:indexed="true" ma:internalName="MediaServiceDateTaken" ma:readOnly="true">
      <xsd:simpleType>
        <xsd:restriction base="dms:Text"/>
      </xsd:simpleType>
    </xsd:element>
    <xsd:element name="lcf76f155ced4ddcb4097134ff3c332f" ma:index="19" nillable="true" ma:taxonomy="true" ma:internalName="lcf76f155ced4ddcb4097134ff3c332f" ma:taxonomyFieldName="MediaServiceImageTags" ma:displayName="Image Tags" ma:readOnly="false" ma:fieldId="{5cf76f15-5ced-4ddc-b409-7134ff3c332f}" ma:taxonomyMulti="true" ma:sspId="cefaef41-70dc-4075-804e-d4e4dbdaeee0" ma:termSetId="09814cd3-568e-fe90-9814-8d621ff8fb84" ma:anchorId="fba54fb3-c3e1-fe81-a776-ca4b69148c4d" ma:open="true" ma:isKeyword="false">
      <xsd:complexType>
        <xsd:sequence>
          <xsd:element ref="pc:Terms" minOccurs="0" maxOccurs="1"/>
        </xsd:sequence>
      </xsd:complexType>
    </xsd:element>
    <xsd:element name="MediaServiceOCR" ma:index="21" nillable="true" ma:displayName="Extracted Text" ma:internalName="MediaServiceOCR" ma:readOnly="true">
      <xsd:simpleType>
        <xsd:restriction base="dms:Note">
          <xsd:maxLength value="255"/>
        </xsd:restriction>
      </xsd:simpleType>
    </xsd:element>
    <xsd:element name="MediaServiceLocation" ma:index="22" nillable="true" ma:displayName="Location" ma:indexed="true" ma:internalName="MediaServiceLocatio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5bcdea2d-abdf-4f04-aecd-9592119794d4" elementFormDefault="qualified">
    <xsd:import namespace="http://schemas.microsoft.com/office/2006/documentManagement/types"/>
    <xsd:import namespace="http://schemas.microsoft.com/office/infopath/2007/PartnerControls"/>
    <xsd:element name="SharedWithUsers" ma:index="12"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Shared With Details" ma:internalName="SharedWithDetails" ma:readOnly="true">
      <xsd:simpleType>
        <xsd:restriction base="dms:Note">
          <xsd:maxLength value="255"/>
        </xsd:restriction>
      </xsd:simpleType>
    </xsd:element>
    <xsd:element name="TaxCatchAll" ma:index="20" nillable="true" ma:displayName="Taxonomy Catch All Column" ma:hidden="true" ma:list="{e5764b7a-afe7-4ef6-8aeb-b2e05db90f72}" ma:internalName="TaxCatchAll" ma:showField="CatchAllData" ma:web="5bcdea2d-abdf-4f04-aecd-9592119794d4">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EDBE318D-3584-4156-AD05-BF14895A4076}">
  <ds:schemaRefs>
    <ds:schemaRef ds:uri="http://purl.org/dc/dcmitype/"/>
    <ds:schemaRef ds:uri="http://purl.org/dc/terms/"/>
    <ds:schemaRef ds:uri="http://purl.org/dc/elements/1.1/"/>
    <ds:schemaRef ds:uri="7eb3d039-33b6-4495-9bc2-698ff4d5488a"/>
    <ds:schemaRef ds:uri="http://schemas.microsoft.com/office/2006/documentManagement/types"/>
    <ds:schemaRef ds:uri="http://schemas.microsoft.com/office/infopath/2007/PartnerControls"/>
    <ds:schemaRef ds:uri="http://schemas.openxmlformats.org/package/2006/metadata/core-properties"/>
    <ds:schemaRef ds:uri="c9a6731c-53d6-464c-b253-c810b90fd6a8"/>
    <ds:schemaRef ds:uri="http://schemas.microsoft.com/office/2006/metadata/properties"/>
    <ds:schemaRef ds:uri="http://www.w3.org/XML/1998/namespace"/>
  </ds:schemaRefs>
</ds:datastoreItem>
</file>

<file path=customXml/itemProps2.xml><?xml version="1.0" encoding="utf-8"?>
<ds:datastoreItem xmlns:ds="http://schemas.openxmlformats.org/officeDocument/2006/customXml" ds:itemID="{7A7BA59F-17F7-449C-8FD0-07497A1591B4}">
  <ds:schemaRefs>
    <ds:schemaRef ds:uri="http://schemas.microsoft.com/sharepoint/v3/contenttype/forms"/>
  </ds:schemaRefs>
</ds:datastoreItem>
</file>

<file path=customXml/itemProps3.xml><?xml version="1.0" encoding="utf-8"?>
<ds:datastoreItem xmlns:ds="http://schemas.openxmlformats.org/officeDocument/2006/customXml" ds:itemID="{FA49DF45-40EC-4044-8F67-185D6EC2D46B}"/>
</file>

<file path=docProps/app.xml><?xml version="1.0" encoding="utf-8"?>
<Properties xmlns="http://schemas.openxmlformats.org/officeDocument/2006/extended-properties" xmlns:vt="http://schemas.openxmlformats.org/officeDocument/2006/docPropsVTypes">
  <TotalTime>2636</TotalTime>
  <Words>964</Words>
  <Application>Microsoft Office PowerPoint</Application>
  <PresentationFormat>Widescreen</PresentationFormat>
  <Paragraphs>189</Paragraphs>
  <Slides>8</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8</vt:i4>
      </vt:variant>
    </vt:vector>
  </HeadingPairs>
  <TitlesOfParts>
    <vt:vector size="12" baseType="lpstr">
      <vt:lpstr>Arial</vt:lpstr>
      <vt:lpstr>Calibri</vt:lpstr>
      <vt:lpstr>Calibri Light</vt:lpstr>
      <vt:lpstr>Office Theme</vt:lpstr>
      <vt:lpstr>Theatre Review Project 2025/2026   Improvement Plan Approach &amp; Design </vt:lpstr>
      <vt:lpstr>What is a Tranche Approach?</vt:lpstr>
      <vt:lpstr>Tranche Criteria – Priority based approach  </vt:lpstr>
      <vt:lpstr>Tranche Design and Governance</vt:lpstr>
      <vt:lpstr>Theatre Review Project 2025/2026 Design   Actions from report will be allocated to a Tranche based on priority– meeting plan 10th June.</vt:lpstr>
      <vt:lpstr>Tranche Zero at a glance: </vt:lpstr>
      <vt:lpstr>Tranche one at a glance: </vt:lpstr>
      <vt:lpstr>Next Steps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Learning System</dc:title>
  <dc:creator>Vicki Burrell (Cardiff and Vale UHB - Continuous Service Improvement)</dc:creator>
  <cp:lastModifiedBy>Paul Bostock (Cardiff and Vale UHB - Corporate Management)</cp:lastModifiedBy>
  <cp:revision>107</cp:revision>
  <cp:lastPrinted>2024-11-28T14:15:32Z</cp:lastPrinted>
  <dcterms:created xsi:type="dcterms:W3CDTF">2023-01-16T11:30:56Z</dcterms:created>
  <dcterms:modified xsi:type="dcterms:W3CDTF">2025-05-23T10:51:15Z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0x0101002DFC843046FE254DA12AAE87A7A56BB1</vt:lpwstr>
  </property>
  <property fmtid="{D5CDD505-2E9C-101B-9397-08002B2CF9AE}" pid="3" name="MediaServiceImageTags">
    <vt:lpwstr/>
  </property>
</Properties>
</file>