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71" r:id="rId5"/>
    <p:sldId id="286" r:id="rId6"/>
    <p:sldId id="272" r:id="rId7"/>
    <p:sldId id="282" r:id="rId8"/>
    <p:sldId id="275" r:id="rId9"/>
    <p:sldId id="27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8FCF"/>
    <a:srgbClr val="13497F"/>
    <a:srgbClr val="3B8FCD"/>
    <a:srgbClr val="184E82"/>
    <a:srgbClr val="2FC8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588" autoAdjust="0"/>
  </p:normalViewPr>
  <p:slideViewPr>
    <p:cSldViewPr snapToGrid="0">
      <p:cViewPr varScale="1">
        <p:scale>
          <a:sx n="78" d="100"/>
          <a:sy n="78" d="100"/>
        </p:scale>
        <p:origin x="1836" y="5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245B1B-B5FD-4236-829E-FB6A67434066}" type="datetimeFigureOut">
              <a:rPr lang="en-GB" smtClean="0"/>
              <a:t>12/11/2025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EF3D7F-62C3-4B24-9742-11397B53509E}" type="slidenum">
              <a:rPr lang="en-GB" smtClean="0"/>
              <a:t>‹#›</a:t>
            </a:fld>
            <a:endParaRPr lang="en-GB"/>
          </a:p>
        </p:txBody>
      </p:sp>
    </p:spTree>
    <p:extLst>
      <p:ext uri="{BB962C8B-B14F-4D97-AF65-F5344CB8AC3E}">
        <p14:creationId xmlns:p14="http://schemas.microsoft.com/office/powerpoint/2010/main" val="1911403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EF3D7F-62C3-4B24-9742-11397B53509E}" type="slidenum">
              <a:rPr lang="en-GB" smtClean="0"/>
              <a:t>1</a:t>
            </a:fld>
            <a:endParaRPr lang="en-GB"/>
          </a:p>
        </p:txBody>
      </p:sp>
    </p:spTree>
    <p:extLst>
      <p:ext uri="{BB962C8B-B14F-4D97-AF65-F5344CB8AC3E}">
        <p14:creationId xmlns:p14="http://schemas.microsoft.com/office/powerpoint/2010/main" val="3939792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6E336-E6A1-A8D7-5DB8-4179F41E2B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1BA75F-206E-FA57-B4C8-EAD763AD52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CA851F-8F08-741F-C2DE-90DED22FDADF}"/>
              </a:ext>
            </a:extLst>
          </p:cNvPr>
          <p:cNvSpPr>
            <a:spLocks noGrp="1"/>
          </p:cNvSpPr>
          <p:nvPr>
            <p:ph type="body" idx="1"/>
          </p:nvPr>
        </p:nvSpPr>
        <p:spPr/>
        <p:txBody>
          <a:bodyPr/>
          <a:lstStyle/>
          <a:p>
            <a:pPr lvl="0"/>
            <a:r>
              <a:rPr lang="en-GB" sz="1200" kern="1200" dirty="0">
                <a:solidFill>
                  <a:schemeClr val="tx1"/>
                </a:solidFill>
                <a:effectLst/>
                <a:latin typeface="+mn-lt"/>
                <a:ea typeface="+mn-ea"/>
                <a:cs typeface="+mn-cs"/>
              </a:rPr>
              <a:t>The </a:t>
            </a:r>
            <a:r>
              <a:rPr lang="en-GB" sz="1200" b="1" kern="1200" dirty="0">
                <a:solidFill>
                  <a:schemeClr val="tx1"/>
                </a:solidFill>
                <a:effectLst/>
                <a:latin typeface="+mn-lt"/>
                <a:ea typeface="+mn-ea"/>
                <a:cs typeface="+mn-cs"/>
              </a:rPr>
              <a:t>places where we spend our time.  </a:t>
            </a:r>
            <a:r>
              <a:rPr lang="en-GB" sz="1200" kern="1200" dirty="0">
                <a:solidFill>
                  <a:schemeClr val="tx1"/>
                </a:solidFill>
                <a:effectLst/>
                <a:latin typeface="+mn-lt"/>
                <a:ea typeface="+mn-ea"/>
                <a:cs typeface="+mn-cs"/>
              </a:rPr>
              <a:t>These can all influence how we access and experience food and movement through how they are designed, built and how they operate. Places could include our schools, workplaces, hospitals, health centres, sports clubs, community centres as well as places of worship. </a:t>
            </a:r>
          </a:p>
          <a:p>
            <a:pPr lvl="0"/>
            <a:r>
              <a:rPr lang="en-GB" sz="1200" kern="1200" dirty="0">
                <a:solidFill>
                  <a:schemeClr val="tx1"/>
                </a:solidFill>
                <a:effectLst/>
                <a:latin typeface="+mn-lt"/>
                <a:ea typeface="+mn-ea"/>
                <a:cs typeface="+mn-cs"/>
              </a:rPr>
              <a:t>Around the places where we spend our time are the</a:t>
            </a:r>
            <a:r>
              <a:rPr lang="en-GB" sz="1200" b="1" kern="1200" dirty="0">
                <a:solidFill>
                  <a:schemeClr val="tx1"/>
                </a:solidFill>
                <a:effectLst/>
                <a:latin typeface="+mn-lt"/>
                <a:ea typeface="+mn-ea"/>
                <a:cs typeface="+mn-cs"/>
              </a:rPr>
              <a:t> spaces and places around where we live</a:t>
            </a:r>
            <a:r>
              <a:rPr lang="en-GB" sz="1200" kern="1200" dirty="0">
                <a:solidFill>
                  <a:schemeClr val="tx1"/>
                </a:solidFill>
                <a:effectLst/>
                <a:latin typeface="+mn-lt"/>
                <a:ea typeface="+mn-ea"/>
                <a:cs typeface="+mn-cs"/>
              </a:rPr>
              <a:t> like our neighbourhoods, high streets, parks, fields, playgrounds, roads, and public transport routes. These can all affect how we access food and experience movement through how they are designed.</a:t>
            </a:r>
          </a:p>
          <a:p>
            <a:pPr lvl="0"/>
            <a:r>
              <a:rPr lang="en-GB" sz="1200" kern="1200" dirty="0">
                <a:solidFill>
                  <a:schemeClr val="tx1"/>
                </a:solidFill>
                <a:effectLst/>
                <a:latin typeface="+mn-lt"/>
                <a:ea typeface="+mn-ea"/>
                <a:cs typeface="+mn-cs"/>
              </a:rPr>
              <a:t>Next are the </a:t>
            </a:r>
            <a:r>
              <a:rPr lang="en-GB" sz="1200" b="1" kern="1200" dirty="0">
                <a:solidFill>
                  <a:schemeClr val="tx1"/>
                </a:solidFill>
                <a:effectLst/>
                <a:latin typeface="+mn-lt"/>
                <a:ea typeface="+mn-ea"/>
                <a:cs typeface="+mn-cs"/>
              </a:rPr>
              <a:t>policies, rules, laws and guidance</a:t>
            </a:r>
            <a:r>
              <a:rPr lang="en-GB" sz="1200" kern="1200" dirty="0">
                <a:solidFill>
                  <a:schemeClr val="tx1"/>
                </a:solidFill>
                <a:effectLst/>
                <a:latin typeface="+mn-lt"/>
                <a:ea typeface="+mn-ea"/>
                <a:cs typeface="+mn-cs"/>
              </a:rPr>
              <a:t> that shape our places and spaces.  These can all affect what food is available, affordable and promoted, as well as what opportunities to move are made possible.</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Then we have, the </a:t>
            </a:r>
            <a:r>
              <a:rPr lang="en-GB" sz="1200" b="1" kern="1200" dirty="0">
                <a:solidFill>
                  <a:schemeClr val="tx1"/>
                </a:solidFill>
                <a:effectLst/>
                <a:latin typeface="+mn-lt"/>
                <a:ea typeface="+mn-ea"/>
                <a:cs typeface="+mn-cs"/>
              </a:rPr>
              <a:t>people we are connected to like family, friends, colleagues and neighbours.  </a:t>
            </a:r>
            <a:r>
              <a:rPr lang="en-GB" sz="1200" kern="1200" dirty="0">
                <a:solidFill>
                  <a:schemeClr val="tx1"/>
                </a:solidFill>
                <a:effectLst/>
                <a:latin typeface="+mn-lt"/>
                <a:ea typeface="+mn-ea"/>
                <a:cs typeface="+mn-cs"/>
              </a:rPr>
              <a:t>They</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can affect how we think, feel and act about food and movement.  Our connections to other </a:t>
            </a:r>
            <a:r>
              <a:rPr lang="en-GB" sz="1200" b="1" kern="1200" dirty="0">
                <a:solidFill>
                  <a:schemeClr val="tx1"/>
                </a:solidFill>
                <a:effectLst/>
                <a:latin typeface="+mn-lt"/>
                <a:ea typeface="+mn-ea"/>
                <a:cs typeface="+mn-cs"/>
              </a:rPr>
              <a:t>social support networks</a:t>
            </a:r>
            <a:r>
              <a:rPr lang="en-GB" sz="1200" kern="1200" dirty="0">
                <a:solidFill>
                  <a:schemeClr val="tx1"/>
                </a:solidFill>
                <a:effectLst/>
                <a:latin typeface="+mn-lt"/>
                <a:ea typeface="+mn-ea"/>
                <a:cs typeface="+mn-cs"/>
              </a:rPr>
              <a:t>, either in person or virtually are often around common interests or at life stages and these can also shape what we think, feel and how we act.  </a:t>
            </a:r>
          </a:p>
          <a:p>
            <a:pPr lvl="0"/>
            <a:r>
              <a:rPr lang="en-GB" sz="1200" kern="1200" dirty="0">
                <a:solidFill>
                  <a:schemeClr val="tx1"/>
                </a:solidFill>
                <a:effectLst/>
                <a:latin typeface="+mn-lt"/>
                <a:ea typeface="+mn-ea"/>
                <a:cs typeface="+mn-cs"/>
              </a:rPr>
              <a:t>Finally,</a:t>
            </a:r>
            <a:r>
              <a:rPr lang="en-GB" sz="1200" b="1" kern="1200" dirty="0">
                <a:solidFill>
                  <a:schemeClr val="tx1"/>
                </a:solidFill>
                <a:effectLst/>
                <a:latin typeface="+mn-lt"/>
                <a:ea typeface="+mn-ea"/>
                <a:cs typeface="+mn-cs"/>
              </a:rPr>
              <a:t> cultural norms and beliefs.  </a:t>
            </a:r>
            <a:r>
              <a:rPr lang="en-GB" sz="1200" kern="1200" dirty="0">
                <a:solidFill>
                  <a:schemeClr val="tx1"/>
                </a:solidFill>
                <a:effectLst/>
                <a:latin typeface="+mn-lt"/>
                <a:ea typeface="+mn-ea"/>
                <a:cs typeface="+mn-cs"/>
              </a:rPr>
              <a:t>These are the shared ideas and unwritten rules that shape can how people live, what they value, how they think and what they prioritise.</a:t>
            </a:r>
          </a:p>
          <a:p>
            <a:endParaRPr lang="en-GB" dirty="0"/>
          </a:p>
        </p:txBody>
      </p:sp>
      <p:sp>
        <p:nvSpPr>
          <p:cNvPr id="4" name="Slide Number Placeholder 3">
            <a:extLst>
              <a:ext uri="{FF2B5EF4-FFF2-40B4-BE49-F238E27FC236}">
                <a16:creationId xmlns:a16="http://schemas.microsoft.com/office/drawing/2014/main" id="{8975C8E2-5444-5A05-2BB1-28BD5A30F9D1}"/>
              </a:ext>
            </a:extLst>
          </p:cNvPr>
          <p:cNvSpPr>
            <a:spLocks noGrp="1"/>
          </p:cNvSpPr>
          <p:nvPr>
            <p:ph type="sldNum" sz="quarter" idx="5"/>
          </p:nvPr>
        </p:nvSpPr>
        <p:spPr/>
        <p:txBody>
          <a:bodyPr/>
          <a:lstStyle/>
          <a:p>
            <a:fld id="{03EF3D7F-62C3-4B24-9742-11397B53509E}" type="slidenum">
              <a:rPr lang="en-GB" smtClean="0"/>
              <a:t>2</a:t>
            </a:fld>
            <a:endParaRPr lang="en-GB"/>
          </a:p>
        </p:txBody>
      </p:sp>
    </p:spTree>
    <p:extLst>
      <p:ext uri="{BB962C8B-B14F-4D97-AF65-F5344CB8AC3E}">
        <p14:creationId xmlns:p14="http://schemas.microsoft.com/office/powerpoint/2010/main" val="2367926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EF3D7F-62C3-4B24-9742-11397B53509E}" type="slidenum">
              <a:rPr lang="en-GB" smtClean="0"/>
              <a:t>3</a:t>
            </a:fld>
            <a:endParaRPr lang="en-GB"/>
          </a:p>
        </p:txBody>
      </p:sp>
    </p:spTree>
    <p:extLst>
      <p:ext uri="{BB962C8B-B14F-4D97-AF65-F5344CB8AC3E}">
        <p14:creationId xmlns:p14="http://schemas.microsoft.com/office/powerpoint/2010/main" val="1992519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A6DDC-4151-780F-129C-EB8E0413BF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C89535-04A5-73F3-41F8-EA6359B36C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7EAD1E-5B5C-AB93-F7E5-D363267EDE9C}"/>
              </a:ext>
            </a:extLst>
          </p:cNvPr>
          <p:cNvSpPr>
            <a:spLocks noGrp="1"/>
          </p:cNvSpPr>
          <p:nvPr>
            <p:ph type="body" idx="1"/>
          </p:nvPr>
        </p:nvSpPr>
        <p:spPr/>
        <p:txBody>
          <a:bodyPr/>
          <a:lstStyle/>
          <a:p>
            <a:r>
              <a:rPr lang="en-GB" dirty="0"/>
              <a:t>There are numerous key influences that act on our day-today lives for example having access to green space and having food security that shapes the food that we eat and how we move.</a:t>
            </a:r>
          </a:p>
          <a:p>
            <a:endParaRPr lang="en-GB" dirty="0"/>
          </a:p>
          <a:p>
            <a:r>
              <a:rPr lang="en-GB" dirty="0"/>
              <a:t>This then contributes to obesity and overweight in children and adults, which is measurable</a:t>
            </a:r>
          </a:p>
          <a:p>
            <a:endParaRPr lang="en-GB" dirty="0"/>
          </a:p>
          <a:p>
            <a:r>
              <a:rPr lang="en-GB" dirty="0"/>
              <a:t>Already 1 in 10 children starting school in Cardiff and Vale of Glamorgan are obese</a:t>
            </a:r>
          </a:p>
          <a:p>
            <a:r>
              <a:rPr lang="en-GB" dirty="0"/>
              <a:t>Obesity leads to many health problems, including type 2 diabetes and cardiovascular disease and this can affect life expectancy and healthy life expectancy</a:t>
            </a:r>
          </a:p>
          <a:p>
            <a:r>
              <a:rPr lang="en-GB" dirty="0"/>
              <a:t>Importantly this is preventable </a:t>
            </a:r>
          </a:p>
          <a:p>
            <a:endParaRPr lang="en-GB" dirty="0"/>
          </a:p>
        </p:txBody>
      </p:sp>
      <p:sp>
        <p:nvSpPr>
          <p:cNvPr id="4" name="Slide Number Placeholder 3">
            <a:extLst>
              <a:ext uri="{FF2B5EF4-FFF2-40B4-BE49-F238E27FC236}">
                <a16:creationId xmlns:a16="http://schemas.microsoft.com/office/drawing/2014/main" id="{474C8138-6D42-EDCE-F453-F6BE948F28E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EF3D7F-62C3-4B24-9742-11397B53509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50829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92790-EDAA-9001-362D-AF0ED4FFC6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537C28-3556-6657-4C11-A628E96D88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A8CC91-D12E-5186-6893-E3A679617553}"/>
              </a:ext>
            </a:extLst>
          </p:cNvPr>
          <p:cNvSpPr>
            <a:spLocks noGrp="1"/>
          </p:cNvSpPr>
          <p:nvPr>
            <p:ph type="body" idx="1"/>
          </p:nvPr>
        </p:nvSpPr>
        <p:spPr/>
        <p:txBody>
          <a:bodyPr/>
          <a:lstStyle/>
          <a:p>
            <a:r>
              <a:rPr lang="en-GB" dirty="0"/>
              <a:t>Need to look at what surrounds us, and not scaling up individual behaviour change. Individual level action won’t have the population level impact we need.</a:t>
            </a:r>
          </a:p>
        </p:txBody>
      </p:sp>
      <p:sp>
        <p:nvSpPr>
          <p:cNvPr id="4" name="Slide Number Placeholder 3">
            <a:extLst>
              <a:ext uri="{FF2B5EF4-FFF2-40B4-BE49-F238E27FC236}">
                <a16:creationId xmlns:a16="http://schemas.microsoft.com/office/drawing/2014/main" id="{D463D171-86A7-A052-9E47-F0971F75971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EF3D7F-62C3-4B24-9742-11397B53509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62687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4A2136-1500-599E-3C70-209F3F8DA8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CB274E-1561-A5BC-49BE-80BAD35707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CE68BB-E5EF-0513-1806-7D46EDC2EF3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AF94B97-564A-220E-1352-410DE0E6722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EF3D7F-62C3-4B24-9742-11397B53509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68289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01F9C-0930-40F0-B176-89BFE58BE7F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B4C96FB-A687-48E5-8530-1844EC3E49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B6F4F1-3349-401D-A842-1C61969F479E}"/>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5" name="Footer Placeholder 4">
            <a:extLst>
              <a:ext uri="{FF2B5EF4-FFF2-40B4-BE49-F238E27FC236}">
                <a16:creationId xmlns:a16="http://schemas.microsoft.com/office/drawing/2014/main" id="{CB586939-8609-40B7-921F-E408334B5E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B40E8D-6659-4FB9-98A6-F5AC7A7BA9BD}"/>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3021361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2F321-148E-400A-BF26-4F3EC1EE06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1AB213-1B14-49F5-8C51-9C7E05855E1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80DB39-BCCD-4180-82AC-DD12C8DA5FE0}"/>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5" name="Footer Placeholder 4">
            <a:extLst>
              <a:ext uri="{FF2B5EF4-FFF2-40B4-BE49-F238E27FC236}">
                <a16:creationId xmlns:a16="http://schemas.microsoft.com/office/drawing/2014/main" id="{942E7307-789E-468D-B3F4-C332183A2D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4846AB-384C-4E7C-A42C-4D5DD63A1804}"/>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320582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6184DA-F74E-4A8D-A984-16842CFDBB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54964E6-4C83-4032-9E33-3ED9C9AF370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FEBC01-FACF-4F16-9CF7-11758427EF76}"/>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5" name="Footer Placeholder 4">
            <a:extLst>
              <a:ext uri="{FF2B5EF4-FFF2-40B4-BE49-F238E27FC236}">
                <a16:creationId xmlns:a16="http://schemas.microsoft.com/office/drawing/2014/main" id="{E757E1DF-3774-4811-A807-AFBDB8D6ED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BEAAB3-FDB2-40DB-8653-29849BB23CB5}"/>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1485437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EB5C-C51D-4A2C-A266-B9E78019DC3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2D03732-79BA-4ED6-83F3-76311853818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9117F3-5100-4870-8553-F61F40009950}"/>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5" name="Footer Placeholder 4">
            <a:extLst>
              <a:ext uri="{FF2B5EF4-FFF2-40B4-BE49-F238E27FC236}">
                <a16:creationId xmlns:a16="http://schemas.microsoft.com/office/drawing/2014/main" id="{5B67B088-336B-4BCC-AD9A-B54671A846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DE9046-0D26-49E9-B5E4-3C1C8DB28194}"/>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2708655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9F21-9A65-40C5-B4CF-682296813F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F70CA06-C2D2-4869-9D8C-64F4179EFD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D3A414F-A075-4E9D-A553-98F30BA352C4}"/>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5" name="Footer Placeholder 4">
            <a:extLst>
              <a:ext uri="{FF2B5EF4-FFF2-40B4-BE49-F238E27FC236}">
                <a16:creationId xmlns:a16="http://schemas.microsoft.com/office/drawing/2014/main" id="{AE4EE5C9-3550-4BFF-810C-E948E45C09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DB410B-E54E-45FD-AC5B-59BF3D217AB1}"/>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2135629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A8784-B088-4276-8C21-B27BDEACCFD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68E98E-5D12-4282-AB13-0240EEDD891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95C4BA3-F6F3-4512-ADDC-E7DA7E0CA10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3A9A312-CAA9-41B6-87E9-F4B10999EA57}"/>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6" name="Footer Placeholder 5">
            <a:extLst>
              <a:ext uri="{FF2B5EF4-FFF2-40B4-BE49-F238E27FC236}">
                <a16:creationId xmlns:a16="http://schemas.microsoft.com/office/drawing/2014/main" id="{64555CF0-87AF-470A-B79B-8C1C338690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D07066-F7B9-48C0-B646-07F5957A7D48}"/>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129903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7A058-CC73-49B2-905F-EB654FA6E94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EB166C-999A-4DBB-AA0F-5C71E71735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CE781D3-6679-43F1-AF0A-C487EAC9F9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AFB4012-B442-4358-918C-D981185AA9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AB74C2A-D4C7-4640-A0D4-4F720A5FE4F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D2CF73D-36C3-4552-9437-E5A1BB907629}"/>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8" name="Footer Placeholder 7">
            <a:extLst>
              <a:ext uri="{FF2B5EF4-FFF2-40B4-BE49-F238E27FC236}">
                <a16:creationId xmlns:a16="http://schemas.microsoft.com/office/drawing/2014/main" id="{F5CA05C5-CD7A-4FCB-8A8C-9B959C69961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7E897CB-8912-4E5E-B86E-E748F4276B49}"/>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375023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75E24-F996-4A62-9076-5E6A77ED04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A67F4-21FC-4C2C-BB9F-C303F24CA539}"/>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4" name="Footer Placeholder 3">
            <a:extLst>
              <a:ext uri="{FF2B5EF4-FFF2-40B4-BE49-F238E27FC236}">
                <a16:creationId xmlns:a16="http://schemas.microsoft.com/office/drawing/2014/main" id="{3D331C32-A26A-4452-B2C1-0D13AFD2724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3781CF-01AE-481A-B742-F715FE9375C4}"/>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3177487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74A3DC-5542-4C1E-9F1B-6D897C08CD62}"/>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3" name="Footer Placeholder 2">
            <a:extLst>
              <a:ext uri="{FF2B5EF4-FFF2-40B4-BE49-F238E27FC236}">
                <a16:creationId xmlns:a16="http://schemas.microsoft.com/office/drawing/2014/main" id="{E7AA4807-D4C3-42B2-B3EA-28ED158F533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450BC8F-77B5-4E8E-A711-975B9E8A75C1}"/>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378918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0981A-A2A0-4C44-9024-30F11435B5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9345654-3D87-4B71-9554-B678AEE21B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46FBF37-A44E-478F-AECA-A4CD63C19C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F1C9271-0406-44C9-8950-AF33C2FB7DB9}"/>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6" name="Footer Placeholder 5">
            <a:extLst>
              <a:ext uri="{FF2B5EF4-FFF2-40B4-BE49-F238E27FC236}">
                <a16:creationId xmlns:a16="http://schemas.microsoft.com/office/drawing/2014/main" id="{C218A23F-15C2-4A29-884F-AE54047474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C7F21B-D02F-42C8-9957-EE4C34AFC0E0}"/>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1481918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59331-9E34-4451-B2E2-C0FF331A99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B17C8F2-07AB-48D3-9A90-1189245689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7B4FD0F-FA9B-43F1-A351-63C671577C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2A1E32-F9E8-417D-BC78-89D2A8E4D8FB}"/>
              </a:ext>
            </a:extLst>
          </p:cNvPr>
          <p:cNvSpPr>
            <a:spLocks noGrp="1"/>
          </p:cNvSpPr>
          <p:nvPr>
            <p:ph type="dt" sz="half" idx="10"/>
          </p:nvPr>
        </p:nvSpPr>
        <p:spPr/>
        <p:txBody>
          <a:bodyPr/>
          <a:lstStyle/>
          <a:p>
            <a:fld id="{532E70A6-E32D-4FB4-9043-669AD0C730D5}" type="datetimeFigureOut">
              <a:rPr lang="en-GB" smtClean="0"/>
              <a:t>12/11/2025</a:t>
            </a:fld>
            <a:endParaRPr lang="en-GB"/>
          </a:p>
        </p:txBody>
      </p:sp>
      <p:sp>
        <p:nvSpPr>
          <p:cNvPr id="6" name="Footer Placeholder 5">
            <a:extLst>
              <a:ext uri="{FF2B5EF4-FFF2-40B4-BE49-F238E27FC236}">
                <a16:creationId xmlns:a16="http://schemas.microsoft.com/office/drawing/2014/main" id="{62B64480-4973-4532-A545-A3B2C504503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DA36EBC-53A0-47C9-BE8E-B7B098A9231B}"/>
              </a:ext>
            </a:extLst>
          </p:cNvPr>
          <p:cNvSpPr>
            <a:spLocks noGrp="1"/>
          </p:cNvSpPr>
          <p:nvPr>
            <p:ph type="sldNum" sz="quarter" idx="12"/>
          </p:nvPr>
        </p:nvSpPr>
        <p:spPr/>
        <p:txBody>
          <a:bodyPr/>
          <a:lstStyle/>
          <a:p>
            <a:fld id="{6AE0137E-690B-433A-9D50-B04EC36F0691}" type="slidenum">
              <a:rPr lang="en-GB" smtClean="0"/>
              <a:t>‹#›</a:t>
            </a:fld>
            <a:endParaRPr lang="en-GB"/>
          </a:p>
        </p:txBody>
      </p:sp>
    </p:spTree>
    <p:extLst>
      <p:ext uri="{BB962C8B-B14F-4D97-AF65-F5344CB8AC3E}">
        <p14:creationId xmlns:p14="http://schemas.microsoft.com/office/powerpoint/2010/main" val="2170433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63B1B1-0C97-4E22-BC66-D64D8C6638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6542623-ABC1-4325-899A-7C97305127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7BDD1B-3A5A-4855-B0FD-7CFFA5BA06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2E70A6-E32D-4FB4-9043-669AD0C730D5}" type="datetimeFigureOut">
              <a:rPr lang="en-GB" smtClean="0"/>
              <a:t>12/11/2025</a:t>
            </a:fld>
            <a:endParaRPr lang="en-GB"/>
          </a:p>
        </p:txBody>
      </p:sp>
      <p:sp>
        <p:nvSpPr>
          <p:cNvPr id="5" name="Footer Placeholder 4">
            <a:extLst>
              <a:ext uri="{FF2B5EF4-FFF2-40B4-BE49-F238E27FC236}">
                <a16:creationId xmlns:a16="http://schemas.microsoft.com/office/drawing/2014/main" id="{DF19E998-CE2A-4278-8099-96BF5A27DFC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4840AA2-81BC-4337-85ED-E622F4D151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E0137E-690B-433A-9D50-B04EC36F0691}" type="slidenum">
              <a:rPr lang="en-GB" smtClean="0"/>
              <a:t>‹#›</a:t>
            </a:fld>
            <a:endParaRPr lang="en-GB"/>
          </a:p>
        </p:txBody>
      </p:sp>
    </p:spTree>
    <p:extLst>
      <p:ext uri="{BB962C8B-B14F-4D97-AF65-F5344CB8AC3E}">
        <p14:creationId xmlns:p14="http://schemas.microsoft.com/office/powerpoint/2010/main" val="23533425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31FD708-0348-1331-C23B-A3B4F7B3C7DF}"/>
              </a:ext>
            </a:extLst>
          </p:cNvPr>
          <p:cNvPicPr>
            <a:picLocks noChangeAspect="1"/>
          </p:cNvPicPr>
          <p:nvPr/>
        </p:nvPicPr>
        <p:blipFill>
          <a:blip r:embed="rId4"/>
          <a:stretch>
            <a:fillRect/>
          </a:stretch>
        </p:blipFill>
        <p:spPr>
          <a:xfrm>
            <a:off x="5803631" y="486228"/>
            <a:ext cx="6388369" cy="5885543"/>
          </a:xfrm>
          <a:prstGeom prst="rect">
            <a:avLst/>
          </a:prstGeom>
        </p:spPr>
      </p:pic>
      <p:sp>
        <p:nvSpPr>
          <p:cNvPr id="14" name="TextBox 13">
            <a:extLst>
              <a:ext uri="{FF2B5EF4-FFF2-40B4-BE49-F238E27FC236}">
                <a16:creationId xmlns:a16="http://schemas.microsoft.com/office/drawing/2014/main" id="{4BF92E63-7C7D-0C24-262A-E1E7D44C228E}"/>
              </a:ext>
            </a:extLst>
          </p:cNvPr>
          <p:cNvSpPr txBox="1"/>
          <p:nvPr/>
        </p:nvSpPr>
        <p:spPr>
          <a:xfrm>
            <a:off x="653143" y="2178967"/>
            <a:ext cx="4601028" cy="3785652"/>
          </a:xfrm>
          <a:prstGeom prst="rect">
            <a:avLst/>
          </a:prstGeom>
          <a:noFill/>
        </p:spPr>
        <p:txBody>
          <a:bodyPr wrap="square">
            <a:spAutoFit/>
          </a:bodyPr>
          <a:lstStyle/>
          <a:p>
            <a:r>
              <a:rPr lang="en-GB" sz="2400" b="1" dirty="0"/>
              <a:t>What Surrounds us, Shapes us: A Whole System Approach to Preventing Obesity and Type  Diabetes</a:t>
            </a:r>
            <a:br>
              <a:rPr lang="en-GB" sz="2400" b="1" dirty="0"/>
            </a:br>
            <a:br>
              <a:rPr lang="en-GB" sz="2400" b="1" dirty="0"/>
            </a:br>
            <a:r>
              <a:rPr lang="en-GB" sz="2400" b="1" dirty="0"/>
              <a:t>Director of Public Health Report 2025</a:t>
            </a:r>
            <a:br>
              <a:rPr lang="en-GB" sz="2400" b="1" dirty="0"/>
            </a:br>
            <a:br>
              <a:rPr lang="en-GB" sz="2400" b="1" dirty="0"/>
            </a:br>
            <a:r>
              <a:rPr lang="en-GB" sz="2400" b="1" dirty="0"/>
              <a:t>Claire Beynon</a:t>
            </a:r>
            <a:br>
              <a:rPr lang="en-GB" sz="2400" b="1" dirty="0"/>
            </a:br>
            <a:r>
              <a:rPr lang="en-GB" sz="2400" b="1" dirty="0"/>
              <a:t>Executive Director of Public Health</a:t>
            </a:r>
            <a:endParaRPr lang="en-GB" sz="2400" dirty="0"/>
          </a:p>
        </p:txBody>
      </p:sp>
    </p:spTree>
    <p:extLst>
      <p:ext uri="{BB962C8B-B14F-4D97-AF65-F5344CB8AC3E}">
        <p14:creationId xmlns:p14="http://schemas.microsoft.com/office/powerpoint/2010/main" val="1521375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0C6F7547-58C6-949C-E779-0CD3AAB9A6B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29F99A4-C054-D89F-9BEF-DF01F793DAA2}"/>
              </a:ext>
            </a:extLst>
          </p:cNvPr>
          <p:cNvSpPr>
            <a:spLocks noGrp="1"/>
          </p:cNvSpPr>
          <p:nvPr>
            <p:ph type="title"/>
          </p:nvPr>
        </p:nvSpPr>
        <p:spPr>
          <a:xfrm>
            <a:off x="624114" y="1546224"/>
            <a:ext cx="4891316" cy="1325563"/>
          </a:xfrm>
        </p:spPr>
        <p:txBody>
          <a:bodyPr>
            <a:normAutofit/>
          </a:bodyPr>
          <a:lstStyle/>
          <a:p>
            <a:pPr algn="ctr"/>
            <a:r>
              <a:rPr lang="en-GB" sz="2400" b="1" dirty="0"/>
              <a:t>Introduction</a:t>
            </a:r>
          </a:p>
        </p:txBody>
      </p:sp>
      <p:sp>
        <p:nvSpPr>
          <p:cNvPr id="5" name="Content Placeholder 4">
            <a:extLst>
              <a:ext uri="{FF2B5EF4-FFF2-40B4-BE49-F238E27FC236}">
                <a16:creationId xmlns:a16="http://schemas.microsoft.com/office/drawing/2014/main" id="{550C6605-75D8-5D3A-752D-7899ABE0BB1A}"/>
              </a:ext>
            </a:extLst>
          </p:cNvPr>
          <p:cNvSpPr>
            <a:spLocks noGrp="1"/>
          </p:cNvSpPr>
          <p:nvPr>
            <p:ph sz="half" idx="1"/>
          </p:nvPr>
        </p:nvSpPr>
        <p:spPr>
          <a:xfrm>
            <a:off x="188686" y="2641601"/>
            <a:ext cx="5590582" cy="4216400"/>
          </a:xfrm>
        </p:spPr>
        <p:txBody>
          <a:bodyPr>
            <a:normAutofit fontScale="77500" lnSpcReduction="20000"/>
          </a:bodyPr>
          <a:lstStyle/>
          <a:p>
            <a:r>
              <a:rPr lang="en-GB" dirty="0"/>
              <a:t>Director of Public Health Report 2025 – independent and objective review by the Executive Director of Public Health</a:t>
            </a:r>
          </a:p>
          <a:p>
            <a:r>
              <a:rPr lang="en-GB" dirty="0"/>
              <a:t>This year’s report looks at the prevention of both obesity and type 2 diabetes</a:t>
            </a:r>
          </a:p>
          <a:p>
            <a:r>
              <a:rPr lang="en-GB" dirty="0"/>
              <a:t>It looks at what influences how we live and how the world has changed over time</a:t>
            </a:r>
          </a:p>
          <a:p>
            <a:r>
              <a:rPr lang="en-GB" dirty="0"/>
              <a:t>It is a complex issue that needs an evidence-based solution</a:t>
            </a:r>
          </a:p>
          <a:p>
            <a:r>
              <a:rPr lang="en-GB" dirty="0"/>
              <a:t>It outlines what we are already doing to combat this</a:t>
            </a:r>
          </a:p>
          <a:p>
            <a:r>
              <a:rPr lang="en-GB" dirty="0"/>
              <a:t>Finally, there are three calls to action that we can all work on together </a:t>
            </a:r>
          </a:p>
        </p:txBody>
      </p:sp>
      <p:pic>
        <p:nvPicPr>
          <p:cNvPr id="6" name="Picture 5">
            <a:extLst>
              <a:ext uri="{FF2B5EF4-FFF2-40B4-BE49-F238E27FC236}">
                <a16:creationId xmlns:a16="http://schemas.microsoft.com/office/drawing/2014/main" id="{56AF70C5-4C33-1693-D637-ECC01721A66B}"/>
              </a:ext>
            </a:extLst>
          </p:cNvPr>
          <p:cNvPicPr>
            <a:picLocks noChangeAspect="1"/>
          </p:cNvPicPr>
          <p:nvPr/>
        </p:nvPicPr>
        <p:blipFill>
          <a:blip r:embed="rId4"/>
          <a:srcRect l="3951" t="3385" r="7391" b="4083"/>
          <a:stretch>
            <a:fillRect/>
          </a:stretch>
        </p:blipFill>
        <p:spPr>
          <a:xfrm>
            <a:off x="6272754" y="468085"/>
            <a:ext cx="5919246" cy="5921830"/>
          </a:xfrm>
          <a:prstGeom prst="rect">
            <a:avLst/>
          </a:prstGeom>
        </p:spPr>
      </p:pic>
    </p:spTree>
    <p:extLst>
      <p:ext uri="{BB962C8B-B14F-4D97-AF65-F5344CB8AC3E}">
        <p14:creationId xmlns:p14="http://schemas.microsoft.com/office/powerpoint/2010/main" val="1637460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53C0F7EA-0BC7-103A-73FD-A57D3B0C8B0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B26A4E1-AD4E-4C30-8834-8B1B46EBF6D3}"/>
              </a:ext>
            </a:extLst>
          </p:cNvPr>
          <p:cNvSpPr>
            <a:spLocks noGrp="1"/>
          </p:cNvSpPr>
          <p:nvPr>
            <p:ph type="title"/>
          </p:nvPr>
        </p:nvSpPr>
        <p:spPr>
          <a:xfrm>
            <a:off x="116114" y="771071"/>
            <a:ext cx="5326743" cy="549730"/>
          </a:xfrm>
        </p:spPr>
        <p:txBody>
          <a:bodyPr>
            <a:normAutofit fontScale="90000"/>
          </a:bodyPr>
          <a:lstStyle/>
          <a:p>
            <a:pPr algn="ctr"/>
            <a:br>
              <a:rPr lang="en-GB" dirty="0"/>
            </a:br>
            <a:br>
              <a:rPr lang="en-GB" dirty="0"/>
            </a:br>
            <a:br>
              <a:rPr lang="en-GB" dirty="0"/>
            </a:br>
            <a:br>
              <a:rPr lang="en-GB" sz="3600" dirty="0"/>
            </a:br>
            <a:r>
              <a:rPr lang="en-GB" sz="2700" b="1" dirty="0"/>
              <a:t>What surrounds us, shapes us: </a:t>
            </a:r>
            <a:br>
              <a:rPr lang="en-GB" sz="2700" b="1" dirty="0"/>
            </a:br>
            <a:r>
              <a:rPr lang="en-GB" sz="2700" b="1" dirty="0"/>
              <a:t>what has changed over time?</a:t>
            </a:r>
          </a:p>
        </p:txBody>
      </p:sp>
      <p:sp>
        <p:nvSpPr>
          <p:cNvPr id="5" name="Content Placeholder 4">
            <a:extLst>
              <a:ext uri="{FF2B5EF4-FFF2-40B4-BE49-F238E27FC236}">
                <a16:creationId xmlns:a16="http://schemas.microsoft.com/office/drawing/2014/main" id="{EE33EF8A-73FE-ED31-F09C-EFD7DAD3C71E}"/>
              </a:ext>
            </a:extLst>
          </p:cNvPr>
          <p:cNvSpPr>
            <a:spLocks noGrp="1"/>
          </p:cNvSpPr>
          <p:nvPr>
            <p:ph sz="half" idx="1"/>
          </p:nvPr>
        </p:nvSpPr>
        <p:spPr>
          <a:xfrm>
            <a:off x="116114" y="2308905"/>
            <a:ext cx="5326743" cy="3868057"/>
          </a:xfrm>
        </p:spPr>
        <p:txBody>
          <a:bodyPr>
            <a:normAutofit fontScale="77500" lnSpcReduction="20000"/>
          </a:bodyPr>
          <a:lstStyle/>
          <a:p>
            <a:endParaRPr lang="en-GB" dirty="0"/>
          </a:p>
          <a:p>
            <a:r>
              <a:rPr lang="en-GB" dirty="0"/>
              <a:t>Places where we spend our time, such as schools and workplaces has evolved</a:t>
            </a:r>
          </a:p>
          <a:p>
            <a:r>
              <a:rPr lang="en-GB" dirty="0"/>
              <a:t>Places and spaces where we live, such as roads, transportation and food environment have changed hugely</a:t>
            </a:r>
          </a:p>
          <a:p>
            <a:r>
              <a:rPr lang="en-GB" dirty="0"/>
              <a:t>Policies, rules, laws and guidance have had some positive influence; however, keeping pace with societal changes and industry lobbying is a challenge</a:t>
            </a:r>
          </a:p>
          <a:p>
            <a:r>
              <a:rPr lang="en-GB" dirty="0"/>
              <a:t>Cultural norms and beliefs about how we usually behave has changed over time, and shapes how we live</a:t>
            </a:r>
          </a:p>
        </p:txBody>
      </p:sp>
      <p:sp>
        <p:nvSpPr>
          <p:cNvPr id="6" name="Content Placeholder 5">
            <a:extLst>
              <a:ext uri="{FF2B5EF4-FFF2-40B4-BE49-F238E27FC236}">
                <a16:creationId xmlns:a16="http://schemas.microsoft.com/office/drawing/2014/main" id="{ABF36444-582B-6597-7C6E-F873513A437D}"/>
              </a:ext>
            </a:extLst>
          </p:cNvPr>
          <p:cNvSpPr>
            <a:spLocks noGrp="1"/>
          </p:cNvSpPr>
          <p:nvPr>
            <p:ph sz="half" idx="2"/>
          </p:nvPr>
        </p:nvSpPr>
        <p:spPr/>
        <p:txBody>
          <a:bodyPr>
            <a:normAutofit fontScale="77500" lnSpcReduction="20000"/>
          </a:bodyPr>
          <a:lstStyle/>
          <a:p>
            <a:endParaRPr lang="en-GB" dirty="0"/>
          </a:p>
          <a:p>
            <a:endParaRPr lang="en-GB" dirty="0"/>
          </a:p>
        </p:txBody>
      </p:sp>
      <p:pic>
        <p:nvPicPr>
          <p:cNvPr id="11" name="Picture 10">
            <a:extLst>
              <a:ext uri="{FF2B5EF4-FFF2-40B4-BE49-F238E27FC236}">
                <a16:creationId xmlns:a16="http://schemas.microsoft.com/office/drawing/2014/main" id="{0EEC2F0D-412C-624A-79B2-176F25056D0B}"/>
              </a:ext>
            </a:extLst>
          </p:cNvPr>
          <p:cNvPicPr>
            <a:picLocks noChangeAspect="1"/>
          </p:cNvPicPr>
          <p:nvPr/>
        </p:nvPicPr>
        <p:blipFill>
          <a:blip r:embed="rId4"/>
          <a:srcRect r="17468"/>
          <a:stretch>
            <a:fillRect/>
          </a:stretch>
        </p:blipFill>
        <p:spPr>
          <a:xfrm>
            <a:off x="5631522" y="467405"/>
            <a:ext cx="6560478" cy="4512810"/>
          </a:xfrm>
          <a:prstGeom prst="rect">
            <a:avLst/>
          </a:prstGeom>
        </p:spPr>
      </p:pic>
    </p:spTree>
    <p:extLst>
      <p:ext uri="{BB962C8B-B14F-4D97-AF65-F5344CB8AC3E}">
        <p14:creationId xmlns:p14="http://schemas.microsoft.com/office/powerpoint/2010/main" val="3082877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25D73A90-9978-54FB-D25F-FB27AB72710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ADAFECB-7DF2-5206-884E-E86AC64BA5A4}"/>
              </a:ext>
            </a:extLst>
          </p:cNvPr>
          <p:cNvSpPr>
            <a:spLocks noGrp="1"/>
          </p:cNvSpPr>
          <p:nvPr>
            <p:ph type="title"/>
          </p:nvPr>
        </p:nvSpPr>
        <p:spPr>
          <a:xfrm>
            <a:off x="87086" y="1458279"/>
            <a:ext cx="5675087" cy="1325563"/>
          </a:xfrm>
        </p:spPr>
        <p:txBody>
          <a:bodyPr>
            <a:normAutofit/>
          </a:bodyPr>
          <a:lstStyle/>
          <a:p>
            <a:pPr algn="ctr"/>
            <a:r>
              <a:rPr lang="en-GB" sz="2400" b="1" dirty="0"/>
              <a:t>The data story</a:t>
            </a:r>
            <a:br>
              <a:rPr lang="en-GB" dirty="0"/>
            </a:br>
            <a:endParaRPr lang="en-GB" dirty="0"/>
          </a:p>
        </p:txBody>
      </p:sp>
      <p:pic>
        <p:nvPicPr>
          <p:cNvPr id="3" name="Picture 2">
            <a:extLst>
              <a:ext uri="{FF2B5EF4-FFF2-40B4-BE49-F238E27FC236}">
                <a16:creationId xmlns:a16="http://schemas.microsoft.com/office/drawing/2014/main" id="{B1DB6446-BA34-B3A9-A4F3-5833F6243F74}"/>
              </a:ext>
            </a:extLst>
          </p:cNvPr>
          <p:cNvPicPr>
            <a:picLocks noChangeAspect="1"/>
          </p:cNvPicPr>
          <p:nvPr/>
        </p:nvPicPr>
        <p:blipFill>
          <a:blip r:embed="rId4"/>
          <a:srcRect b="2826"/>
          <a:stretch>
            <a:fillRect/>
          </a:stretch>
        </p:blipFill>
        <p:spPr>
          <a:xfrm>
            <a:off x="6386286" y="-35078"/>
            <a:ext cx="5805716" cy="6893078"/>
          </a:xfrm>
          <a:prstGeom prst="rect">
            <a:avLst/>
          </a:prstGeom>
        </p:spPr>
      </p:pic>
      <p:sp>
        <p:nvSpPr>
          <p:cNvPr id="8" name="TextBox 7">
            <a:extLst>
              <a:ext uri="{FF2B5EF4-FFF2-40B4-BE49-F238E27FC236}">
                <a16:creationId xmlns:a16="http://schemas.microsoft.com/office/drawing/2014/main" id="{D9CB93BE-D751-953C-1045-CD4B13A0C6C0}"/>
              </a:ext>
            </a:extLst>
          </p:cNvPr>
          <p:cNvSpPr txBox="1"/>
          <p:nvPr/>
        </p:nvSpPr>
        <p:spPr>
          <a:xfrm>
            <a:off x="188686" y="2121060"/>
            <a:ext cx="6096000" cy="5386090"/>
          </a:xfrm>
          <a:prstGeom prst="rect">
            <a:avLst/>
          </a:prstGeom>
          <a:noFill/>
        </p:spPr>
        <p:txBody>
          <a:bodyPr wrap="square">
            <a:spAutoFit/>
          </a:bodyPr>
          <a:lstStyle/>
          <a:p>
            <a:pPr marL="285750" indent="-285750">
              <a:buFont typeface="Arial" panose="020B0604020202020204" pitchFamily="34" charset="0"/>
              <a:buChar char="•"/>
            </a:pPr>
            <a:r>
              <a:rPr lang="en-GB" sz="2200" dirty="0"/>
              <a:t>1 in 10 children starting school in Cardiff and Vale of Glamorgan are obese</a:t>
            </a:r>
          </a:p>
          <a:p>
            <a:pPr marL="285750" indent="-285750">
              <a:buFont typeface="Arial" panose="020B0604020202020204" pitchFamily="34" charset="0"/>
              <a:buChar char="•"/>
            </a:pPr>
            <a:r>
              <a:rPr lang="en-GB" sz="2200" dirty="0"/>
              <a:t>Children and young people living with obesity are 5 times more likely to be living with obesity as adults</a:t>
            </a:r>
          </a:p>
          <a:p>
            <a:pPr marL="285750" indent="-285750">
              <a:buFont typeface="Arial" panose="020B0604020202020204" pitchFamily="34" charset="0"/>
              <a:buChar char="•"/>
            </a:pPr>
            <a:r>
              <a:rPr lang="en-GB" sz="2200" dirty="0"/>
              <a:t>Obesity leads to many health problems, including type 2 diabetes and cardiovascular disease and this can affect life expectancy and healthy life expectancy</a:t>
            </a:r>
          </a:p>
          <a:p>
            <a:pPr marL="285750" indent="-285750">
              <a:buFont typeface="Arial" panose="020B0604020202020204" pitchFamily="34" charset="0"/>
              <a:buChar char="•"/>
            </a:pPr>
            <a:r>
              <a:rPr lang="en-GB" sz="2200" dirty="0"/>
              <a:t>1 in 15 people aged 17 and over in Cardiff and Vale of Glamorgan are already diagnosed with type 2 diabetes – this is set to increase to 1 in 11 adults (in Wales) by 2035.</a:t>
            </a:r>
          </a:p>
          <a:p>
            <a:pPr marL="285750" indent="-285750">
              <a:buFont typeface="Arial" panose="020B0604020202020204" pitchFamily="34" charset="0"/>
              <a:buChar char="•"/>
            </a:pPr>
            <a:r>
              <a:rPr lang="en-GB" sz="2200" dirty="0"/>
              <a:t>Importantly this is preventable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734970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E4A4CEDA-2C4C-8C25-F36C-5B1400457F5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8ECF322-9DE2-93AA-ED7F-7C565403CC0E}"/>
              </a:ext>
            </a:extLst>
          </p:cNvPr>
          <p:cNvSpPr>
            <a:spLocks noGrp="1"/>
          </p:cNvSpPr>
          <p:nvPr>
            <p:ph type="title"/>
          </p:nvPr>
        </p:nvSpPr>
        <p:spPr>
          <a:xfrm>
            <a:off x="210065" y="531341"/>
            <a:ext cx="5622324" cy="1433383"/>
          </a:xfrm>
        </p:spPr>
        <p:txBody>
          <a:bodyPr>
            <a:noAutofit/>
          </a:bodyPr>
          <a:lstStyle/>
          <a:p>
            <a:pPr algn="ctr"/>
            <a:br>
              <a:rPr lang="en-GB" sz="2400" dirty="0"/>
            </a:br>
            <a:br>
              <a:rPr lang="en-GB" sz="2400" dirty="0"/>
            </a:br>
            <a:br>
              <a:rPr lang="en-GB" sz="2400" dirty="0"/>
            </a:br>
            <a:r>
              <a:rPr lang="en-GB" sz="2400" b="1" dirty="0"/>
              <a:t>What are we doing already?</a:t>
            </a:r>
          </a:p>
        </p:txBody>
      </p:sp>
      <p:pic>
        <p:nvPicPr>
          <p:cNvPr id="5" name="Picture 4">
            <a:extLst>
              <a:ext uri="{FF2B5EF4-FFF2-40B4-BE49-F238E27FC236}">
                <a16:creationId xmlns:a16="http://schemas.microsoft.com/office/drawing/2014/main" id="{3696312F-4287-FA9F-BCE1-66E620F1808F}"/>
              </a:ext>
            </a:extLst>
          </p:cNvPr>
          <p:cNvPicPr>
            <a:picLocks noChangeAspect="1"/>
          </p:cNvPicPr>
          <p:nvPr/>
        </p:nvPicPr>
        <p:blipFill>
          <a:blip r:embed="rId4"/>
          <a:srcRect r="5644"/>
          <a:stretch>
            <a:fillRect/>
          </a:stretch>
        </p:blipFill>
        <p:spPr>
          <a:xfrm>
            <a:off x="6264089" y="435429"/>
            <a:ext cx="5927911" cy="5384981"/>
          </a:xfrm>
          <a:prstGeom prst="rect">
            <a:avLst/>
          </a:prstGeom>
        </p:spPr>
      </p:pic>
      <p:sp>
        <p:nvSpPr>
          <p:cNvPr id="8" name="TextBox 7">
            <a:extLst>
              <a:ext uri="{FF2B5EF4-FFF2-40B4-BE49-F238E27FC236}">
                <a16:creationId xmlns:a16="http://schemas.microsoft.com/office/drawing/2014/main" id="{71B3D89D-E1E8-D998-6361-42E0DF5E44BD}"/>
              </a:ext>
            </a:extLst>
          </p:cNvPr>
          <p:cNvSpPr txBox="1"/>
          <p:nvPr/>
        </p:nvSpPr>
        <p:spPr>
          <a:xfrm>
            <a:off x="431800" y="2090516"/>
            <a:ext cx="6096000" cy="4871077"/>
          </a:xfrm>
          <a:prstGeom prst="rect">
            <a:avLst/>
          </a:prstGeom>
          <a:noFill/>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Healthier advertising and sponsorship policies developed by Vale of Glamorgan Council and Cardiff Council</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Significant progress in transforming active travel infrastructure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Active soles campaign implemented across Cardiff and Vale UHB, Cardiff Council, Vale of Glamorgan Council and Cardiff Metropolitan University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Food Cardiff have rolled out the Planet Card, supporting low-income families to access healthy food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Food Vale have developed the Llantwit Major Food Access Partnership Project, tackling food insecurity in the area</a:t>
            </a:r>
          </a:p>
        </p:txBody>
      </p:sp>
    </p:spTree>
    <p:extLst>
      <p:ext uri="{BB962C8B-B14F-4D97-AF65-F5344CB8AC3E}">
        <p14:creationId xmlns:p14="http://schemas.microsoft.com/office/powerpoint/2010/main" val="1401574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EFAB3C26-4308-D83A-A6B8-83EA82360B7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B364672-08C9-8E99-AB75-2CD75E8F15D4}"/>
              </a:ext>
            </a:extLst>
          </p:cNvPr>
          <p:cNvSpPr>
            <a:spLocks noGrp="1"/>
          </p:cNvSpPr>
          <p:nvPr>
            <p:ph type="title"/>
          </p:nvPr>
        </p:nvSpPr>
        <p:spPr>
          <a:xfrm>
            <a:off x="464457" y="2629354"/>
            <a:ext cx="3831772" cy="1325563"/>
          </a:xfrm>
        </p:spPr>
        <p:txBody>
          <a:bodyPr>
            <a:normAutofit/>
          </a:bodyPr>
          <a:lstStyle/>
          <a:p>
            <a:pPr algn="ctr"/>
            <a:r>
              <a:rPr lang="en-GB" sz="2400" b="1" dirty="0"/>
              <a:t>Three calls to Action:</a:t>
            </a:r>
            <a:br>
              <a:rPr lang="en-GB" sz="2400" b="1" dirty="0"/>
            </a:br>
            <a:br>
              <a:rPr lang="en-GB" sz="2400" b="1" dirty="0"/>
            </a:br>
            <a:endParaRPr lang="en-GB" sz="2400" b="1" dirty="0"/>
          </a:p>
        </p:txBody>
      </p:sp>
      <p:pic>
        <p:nvPicPr>
          <p:cNvPr id="7" name="Content Placeholder 6">
            <a:extLst>
              <a:ext uri="{FF2B5EF4-FFF2-40B4-BE49-F238E27FC236}">
                <a16:creationId xmlns:a16="http://schemas.microsoft.com/office/drawing/2014/main" id="{59CE4AA5-7B3D-D1D6-16B0-21E6BA30484B}"/>
              </a:ext>
            </a:extLst>
          </p:cNvPr>
          <p:cNvPicPr>
            <a:picLocks noGrp="1" noChangeAspect="1"/>
          </p:cNvPicPr>
          <p:nvPr>
            <p:ph idx="1"/>
          </p:nvPr>
        </p:nvPicPr>
        <p:blipFill>
          <a:blip r:embed="rId4"/>
          <a:stretch>
            <a:fillRect/>
          </a:stretch>
        </p:blipFill>
        <p:spPr>
          <a:xfrm>
            <a:off x="6299200" y="-44695"/>
            <a:ext cx="5892800" cy="2445799"/>
          </a:xfrm>
          <a:prstGeom prst="rect">
            <a:avLst/>
          </a:prstGeom>
        </p:spPr>
      </p:pic>
      <p:pic>
        <p:nvPicPr>
          <p:cNvPr id="8" name="Picture 7">
            <a:extLst>
              <a:ext uri="{FF2B5EF4-FFF2-40B4-BE49-F238E27FC236}">
                <a16:creationId xmlns:a16="http://schemas.microsoft.com/office/drawing/2014/main" id="{76B41AD0-30FA-6B93-0FC9-8280EAA339D6}"/>
              </a:ext>
            </a:extLst>
          </p:cNvPr>
          <p:cNvPicPr>
            <a:picLocks noChangeAspect="1"/>
          </p:cNvPicPr>
          <p:nvPr/>
        </p:nvPicPr>
        <p:blipFill>
          <a:blip r:embed="rId5"/>
          <a:srcRect t="-217" b="-1"/>
          <a:stretch>
            <a:fillRect/>
          </a:stretch>
        </p:blipFill>
        <p:spPr>
          <a:xfrm>
            <a:off x="4020457" y="2264229"/>
            <a:ext cx="5892800" cy="2881646"/>
          </a:xfrm>
          <a:prstGeom prst="rect">
            <a:avLst/>
          </a:prstGeom>
        </p:spPr>
      </p:pic>
      <p:pic>
        <p:nvPicPr>
          <p:cNvPr id="9" name="Picture 8">
            <a:extLst>
              <a:ext uri="{FF2B5EF4-FFF2-40B4-BE49-F238E27FC236}">
                <a16:creationId xmlns:a16="http://schemas.microsoft.com/office/drawing/2014/main" id="{24FB0CED-BBD9-3366-BD27-C4538F55515E}"/>
              </a:ext>
            </a:extLst>
          </p:cNvPr>
          <p:cNvPicPr>
            <a:picLocks noChangeAspect="1"/>
          </p:cNvPicPr>
          <p:nvPr/>
        </p:nvPicPr>
        <p:blipFill>
          <a:blip r:embed="rId6"/>
          <a:stretch>
            <a:fillRect/>
          </a:stretch>
        </p:blipFill>
        <p:spPr>
          <a:xfrm>
            <a:off x="261259" y="5008045"/>
            <a:ext cx="5664418" cy="1963665"/>
          </a:xfrm>
          <a:prstGeom prst="rect">
            <a:avLst/>
          </a:prstGeom>
        </p:spPr>
      </p:pic>
    </p:spTree>
    <p:extLst>
      <p:ext uri="{BB962C8B-B14F-4D97-AF65-F5344CB8AC3E}">
        <p14:creationId xmlns:p14="http://schemas.microsoft.com/office/powerpoint/2010/main" val="577984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DFC843046FE254DA12AAE87A7A56BB1" ma:contentTypeVersion="17" ma:contentTypeDescription="Create a new document." ma:contentTypeScope="" ma:versionID="4b668be5418b731451c5918b8b1991e2">
  <xsd:schema xmlns:xsd="http://www.w3.org/2001/XMLSchema" xmlns:xs="http://www.w3.org/2001/XMLSchema" xmlns:p="http://schemas.microsoft.com/office/2006/metadata/properties" xmlns:ns1="http://schemas.microsoft.com/sharepoint/v3" xmlns:ns2="e1a5355f-5c38-485d-917f-829a71416ef6" xmlns:ns3="5bcdea2d-abdf-4f04-aecd-9592119794d4" targetNamespace="http://schemas.microsoft.com/office/2006/metadata/properties" ma:root="true" ma:fieldsID="72ccc6079197fc9043ea0d8255caedda" ns1:_="" ns2:_="" ns3:_="">
    <xsd:import namespace="http://schemas.microsoft.com/sharepoint/v3"/>
    <xsd:import namespace="e1a5355f-5c38-485d-917f-829a71416ef6"/>
    <xsd:import namespace="5bcdea2d-abdf-4f04-aecd-9592119794d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a5355f-5c38-485d-917f-829a71416ef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cdea2d-abdf-4f04-aecd-9592119794d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e5764b7a-afe7-4ef6-8aeb-b2e05db90f72}" ma:internalName="TaxCatchAll" ma:showField="CatchAllData" ma:web="5bcdea2d-abdf-4f04-aecd-9592119794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e1a5355f-5c38-485d-917f-829a71416ef6">
      <Terms xmlns="http://schemas.microsoft.com/office/infopath/2007/PartnerControls"/>
    </lcf76f155ced4ddcb4097134ff3c332f>
    <TaxCatchAll xmlns="5bcdea2d-abdf-4f04-aecd-9592119794d4" xsi:nil="true"/>
  </documentManagement>
</p:properties>
</file>

<file path=customXml/itemProps1.xml><?xml version="1.0" encoding="utf-8"?>
<ds:datastoreItem xmlns:ds="http://schemas.openxmlformats.org/officeDocument/2006/customXml" ds:itemID="{2DC041D0-B5C5-45B1-A0F1-A2902BA8C023}">
  <ds:schemaRefs>
    <ds:schemaRef ds:uri="http://schemas.microsoft.com/sharepoint/v3/contenttype/forms"/>
  </ds:schemaRefs>
</ds:datastoreItem>
</file>

<file path=customXml/itemProps2.xml><?xml version="1.0" encoding="utf-8"?>
<ds:datastoreItem xmlns:ds="http://schemas.openxmlformats.org/officeDocument/2006/customXml" ds:itemID="{FC9BAEBC-E69B-4475-8657-5C3D5A03EFD4}"/>
</file>

<file path=customXml/itemProps3.xml><?xml version="1.0" encoding="utf-8"?>
<ds:datastoreItem xmlns:ds="http://schemas.openxmlformats.org/officeDocument/2006/customXml" ds:itemID="{0B866AB5-AD95-411F-89BF-F1C8DBAAD7FC}">
  <ds:schemaRefs>
    <ds:schemaRef ds:uri="http://schemas.microsoft.com/office/2006/documentManagement/types"/>
    <ds:schemaRef ds:uri="http://www.w3.org/XML/1998/namespace"/>
    <ds:schemaRef ds:uri="bb708a0e-6422-4fa8-adae-ee3eb7f2b027"/>
    <ds:schemaRef ds:uri="http://purl.org/dc/dcmitype/"/>
    <ds:schemaRef ds:uri="http://schemas.openxmlformats.org/package/2006/metadata/core-properties"/>
    <ds:schemaRef ds:uri="http://purl.org/dc/terms/"/>
    <ds:schemaRef ds:uri="http://schemas.microsoft.com/office/infopath/2007/PartnerControls"/>
    <ds:schemaRef ds:uri="8e28c760-62a2-4c11-93f6-4ac259b5f23b"/>
    <ds:schemaRef ds:uri="http://schemas.microsoft.com/sharepoint/v3"/>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454</TotalTime>
  <Words>794</Words>
  <Application>Microsoft Office PowerPoint</Application>
  <PresentationFormat>Widescreen</PresentationFormat>
  <Paragraphs>47</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Arial</vt:lpstr>
      <vt:lpstr>Calibri</vt:lpstr>
      <vt:lpstr>Calibri Light</vt:lpstr>
      <vt:lpstr>Office Theme</vt:lpstr>
      <vt:lpstr>PowerPoint Presentation</vt:lpstr>
      <vt:lpstr>Introduction</vt:lpstr>
      <vt:lpstr>    What surrounds us, shapes us:  what has changed over time?</vt:lpstr>
      <vt:lpstr>The data story </vt:lpstr>
      <vt:lpstr>   What are we doing already?</vt:lpstr>
      <vt:lpstr>Three calls to Action: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Millie Cook (Cardiff and Vale UHB - Communications And Engagement)</dc:creator>
  <cp:lastModifiedBy>Claire Beynon (Cardiff and Vale UHB - Executive)</cp:lastModifiedBy>
  <cp:revision>98</cp:revision>
  <dcterms:created xsi:type="dcterms:W3CDTF">2022-11-23T08:18:50Z</dcterms:created>
  <dcterms:modified xsi:type="dcterms:W3CDTF">2025-11-12T11:20:37Z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0x0101002DFC843046FE254DA12AAE87A7A56BB1</vt:lpwstr>
  </property>
  <property fmtid="{D5CDD505-2E9C-101B-9397-08002B2CF9AE}" pid="3" name="MediaServiceImageTags">
    <vt:lpwstr/>
  </property>
</Properties>
</file>