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0" r:id="rId5"/>
  </p:sldMasterIdLst>
  <p:sldIdLst>
    <p:sldId id="309" r:id="rId6"/>
    <p:sldId id="327" r:id="rId7"/>
    <p:sldId id="328" r:id="rId8"/>
    <p:sldId id="330" r:id="rId9"/>
    <p:sldId id="331" r:id="rId10"/>
    <p:sldId id="336" r:id="rId11"/>
    <p:sldId id="335" r:id="rId12"/>
    <p:sldId id="334" r:id="rId13"/>
    <p:sldId id="326" r:id="rId14"/>
    <p:sldId id="325" r:id="rId15"/>
    <p:sldId id="308" r:id="rId16"/>
    <p:sldId id="318" r:id="rId17"/>
    <p:sldId id="310" r:id="rId18"/>
    <p:sldId id="319" r:id="rId19"/>
    <p:sldId id="320" r:id="rId20"/>
    <p:sldId id="323" r:id="rId21"/>
    <p:sldId id="322" r:id="rId22"/>
    <p:sldId id="324"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F2F2"/>
    <a:srgbClr val="D3AD7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14" autoAdjust="0"/>
    <p:restoredTop sz="94660"/>
  </p:normalViewPr>
  <p:slideViewPr>
    <p:cSldViewPr snapToGrid="0">
      <p:cViewPr varScale="1">
        <p:scale>
          <a:sx n="91" d="100"/>
          <a:sy n="91" d="100"/>
        </p:scale>
        <p:origin x="72" y="52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FE0189-2607-4BA6-BA56-1FCE8F42098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826489F7-FAAC-4A85-B375-BF4AD173108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FF05CFC8-14C8-4950-A63D-1EAB1FAB2051}"/>
              </a:ext>
            </a:extLst>
          </p:cNvPr>
          <p:cNvSpPr>
            <a:spLocks noGrp="1"/>
          </p:cNvSpPr>
          <p:nvPr>
            <p:ph type="dt" sz="half" idx="10"/>
          </p:nvPr>
        </p:nvSpPr>
        <p:spPr/>
        <p:txBody>
          <a:bodyPr/>
          <a:lstStyle/>
          <a:p>
            <a:fld id="{694AEBF3-5C47-4243-918A-B787DE1D2345}" type="datetimeFigureOut">
              <a:rPr lang="en-GB" smtClean="0"/>
              <a:t>05/05/2023</a:t>
            </a:fld>
            <a:endParaRPr lang="en-GB"/>
          </a:p>
        </p:txBody>
      </p:sp>
      <p:sp>
        <p:nvSpPr>
          <p:cNvPr id="5" name="Footer Placeholder 4">
            <a:extLst>
              <a:ext uri="{FF2B5EF4-FFF2-40B4-BE49-F238E27FC236}">
                <a16:creationId xmlns:a16="http://schemas.microsoft.com/office/drawing/2014/main" id="{AF310927-397A-4111-8462-FD15ED4C785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DE73EDD-3252-41F3-81A0-8B5955C97A76}"/>
              </a:ext>
            </a:extLst>
          </p:cNvPr>
          <p:cNvSpPr>
            <a:spLocks noGrp="1"/>
          </p:cNvSpPr>
          <p:nvPr>
            <p:ph type="sldNum" sz="quarter" idx="12"/>
          </p:nvPr>
        </p:nvSpPr>
        <p:spPr/>
        <p:txBody>
          <a:bodyPr/>
          <a:lstStyle/>
          <a:p>
            <a:fld id="{64FFEF23-A60C-4D96-B5C2-EE04438EE5AA}" type="slidenum">
              <a:rPr lang="en-GB" smtClean="0"/>
              <a:t>‹#›</a:t>
            </a:fld>
            <a:endParaRPr lang="en-GB"/>
          </a:p>
        </p:txBody>
      </p:sp>
    </p:spTree>
    <p:extLst>
      <p:ext uri="{BB962C8B-B14F-4D97-AF65-F5344CB8AC3E}">
        <p14:creationId xmlns:p14="http://schemas.microsoft.com/office/powerpoint/2010/main" val="42261402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1E9883-3C48-41B6-AB7B-68AD34D4AAB8}"/>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A10ABE3-4BFF-4000-8B63-C6EEAC99CAD1}"/>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BE41A4B-D835-4B83-8829-C4DB67A9A6C5}"/>
              </a:ext>
            </a:extLst>
          </p:cNvPr>
          <p:cNvSpPr>
            <a:spLocks noGrp="1"/>
          </p:cNvSpPr>
          <p:nvPr>
            <p:ph type="dt" sz="half" idx="10"/>
          </p:nvPr>
        </p:nvSpPr>
        <p:spPr/>
        <p:txBody>
          <a:bodyPr/>
          <a:lstStyle/>
          <a:p>
            <a:fld id="{694AEBF3-5C47-4243-918A-B787DE1D2345}" type="datetimeFigureOut">
              <a:rPr lang="en-GB" smtClean="0"/>
              <a:t>05/05/2023</a:t>
            </a:fld>
            <a:endParaRPr lang="en-GB"/>
          </a:p>
        </p:txBody>
      </p:sp>
      <p:sp>
        <p:nvSpPr>
          <p:cNvPr id="5" name="Footer Placeholder 4">
            <a:extLst>
              <a:ext uri="{FF2B5EF4-FFF2-40B4-BE49-F238E27FC236}">
                <a16:creationId xmlns:a16="http://schemas.microsoft.com/office/drawing/2014/main" id="{2DDBF1AD-8A63-4590-9969-F119E017C03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613397F-1600-4BE8-AD8B-B1A3EE678048}"/>
              </a:ext>
            </a:extLst>
          </p:cNvPr>
          <p:cNvSpPr>
            <a:spLocks noGrp="1"/>
          </p:cNvSpPr>
          <p:nvPr>
            <p:ph type="sldNum" sz="quarter" idx="12"/>
          </p:nvPr>
        </p:nvSpPr>
        <p:spPr/>
        <p:txBody>
          <a:bodyPr/>
          <a:lstStyle/>
          <a:p>
            <a:fld id="{64FFEF23-A60C-4D96-B5C2-EE04438EE5AA}" type="slidenum">
              <a:rPr lang="en-GB" smtClean="0"/>
              <a:t>‹#›</a:t>
            </a:fld>
            <a:endParaRPr lang="en-GB"/>
          </a:p>
        </p:txBody>
      </p:sp>
    </p:spTree>
    <p:extLst>
      <p:ext uri="{BB962C8B-B14F-4D97-AF65-F5344CB8AC3E}">
        <p14:creationId xmlns:p14="http://schemas.microsoft.com/office/powerpoint/2010/main" val="224153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F9C1DD1-FB60-4CAF-A229-0AE1C72286AE}"/>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8B08B9D-A657-432A-96C2-2E13BC9C420E}"/>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C466345-C267-4CF6-8FE8-DCA532257482}"/>
              </a:ext>
            </a:extLst>
          </p:cNvPr>
          <p:cNvSpPr>
            <a:spLocks noGrp="1"/>
          </p:cNvSpPr>
          <p:nvPr>
            <p:ph type="dt" sz="half" idx="10"/>
          </p:nvPr>
        </p:nvSpPr>
        <p:spPr/>
        <p:txBody>
          <a:bodyPr/>
          <a:lstStyle/>
          <a:p>
            <a:fld id="{694AEBF3-5C47-4243-918A-B787DE1D2345}" type="datetimeFigureOut">
              <a:rPr lang="en-GB" smtClean="0"/>
              <a:t>05/05/2023</a:t>
            </a:fld>
            <a:endParaRPr lang="en-GB"/>
          </a:p>
        </p:txBody>
      </p:sp>
      <p:sp>
        <p:nvSpPr>
          <p:cNvPr id="5" name="Footer Placeholder 4">
            <a:extLst>
              <a:ext uri="{FF2B5EF4-FFF2-40B4-BE49-F238E27FC236}">
                <a16:creationId xmlns:a16="http://schemas.microsoft.com/office/drawing/2014/main" id="{677019B5-E6AB-4676-8C7C-CE8D7D24220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665F0E5-ADAE-403F-BE8D-21C369549114}"/>
              </a:ext>
            </a:extLst>
          </p:cNvPr>
          <p:cNvSpPr>
            <a:spLocks noGrp="1"/>
          </p:cNvSpPr>
          <p:nvPr>
            <p:ph type="sldNum" sz="quarter" idx="12"/>
          </p:nvPr>
        </p:nvSpPr>
        <p:spPr/>
        <p:txBody>
          <a:bodyPr/>
          <a:lstStyle/>
          <a:p>
            <a:fld id="{64FFEF23-A60C-4D96-B5C2-EE04438EE5AA}" type="slidenum">
              <a:rPr lang="en-GB" smtClean="0"/>
              <a:t>‹#›</a:t>
            </a:fld>
            <a:endParaRPr lang="en-GB"/>
          </a:p>
        </p:txBody>
      </p:sp>
    </p:spTree>
    <p:extLst>
      <p:ext uri="{BB962C8B-B14F-4D97-AF65-F5344CB8AC3E}">
        <p14:creationId xmlns:p14="http://schemas.microsoft.com/office/powerpoint/2010/main" val="3528140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4ACA12-E49F-45B5-B230-5027A6F2B8D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F78B2D4B-1FAB-4F0B-AC34-C9C896A1B9D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FCC5DF5F-A84A-46C5-B2D0-0F6EAD08596F}"/>
              </a:ext>
            </a:extLst>
          </p:cNvPr>
          <p:cNvSpPr>
            <a:spLocks noGrp="1"/>
          </p:cNvSpPr>
          <p:nvPr>
            <p:ph type="dt" sz="half" idx="10"/>
          </p:nvPr>
        </p:nvSpPr>
        <p:spPr/>
        <p:txBody>
          <a:bodyPr/>
          <a:lstStyle/>
          <a:p>
            <a:fld id="{DD02ED67-CEDC-4B5C-9C1B-DE91A3DECB86}" type="datetimeFigureOut">
              <a:rPr lang="en-GB" smtClean="0"/>
              <a:t>05/05/2023</a:t>
            </a:fld>
            <a:endParaRPr lang="en-GB"/>
          </a:p>
        </p:txBody>
      </p:sp>
      <p:sp>
        <p:nvSpPr>
          <p:cNvPr id="5" name="Footer Placeholder 4">
            <a:extLst>
              <a:ext uri="{FF2B5EF4-FFF2-40B4-BE49-F238E27FC236}">
                <a16:creationId xmlns:a16="http://schemas.microsoft.com/office/drawing/2014/main" id="{61009F29-7DCF-4BF6-ADF2-5EEE3033703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4502B5B-1080-4C5B-832B-D6E76D85DDEE}"/>
              </a:ext>
            </a:extLst>
          </p:cNvPr>
          <p:cNvSpPr>
            <a:spLocks noGrp="1"/>
          </p:cNvSpPr>
          <p:nvPr>
            <p:ph type="sldNum" sz="quarter" idx="12"/>
          </p:nvPr>
        </p:nvSpPr>
        <p:spPr/>
        <p:txBody>
          <a:bodyPr/>
          <a:lstStyle/>
          <a:p>
            <a:fld id="{54AF880E-6607-4D92-B103-C399E8F460E2}" type="slidenum">
              <a:rPr lang="en-GB" smtClean="0"/>
              <a:t>‹#›</a:t>
            </a:fld>
            <a:endParaRPr lang="en-GB"/>
          </a:p>
        </p:txBody>
      </p:sp>
    </p:spTree>
    <p:extLst>
      <p:ext uri="{BB962C8B-B14F-4D97-AF65-F5344CB8AC3E}">
        <p14:creationId xmlns:p14="http://schemas.microsoft.com/office/powerpoint/2010/main" val="63959551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564E1E-EAAA-49C3-9AB7-4A7D0885A50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424FB75-9678-4DAA-8648-683D2C4563C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3804426-5622-4DB1-960A-5875A1E84367}"/>
              </a:ext>
            </a:extLst>
          </p:cNvPr>
          <p:cNvSpPr>
            <a:spLocks noGrp="1"/>
          </p:cNvSpPr>
          <p:nvPr>
            <p:ph type="dt" sz="half" idx="10"/>
          </p:nvPr>
        </p:nvSpPr>
        <p:spPr/>
        <p:txBody>
          <a:bodyPr/>
          <a:lstStyle/>
          <a:p>
            <a:fld id="{DD02ED67-CEDC-4B5C-9C1B-DE91A3DECB86}" type="datetimeFigureOut">
              <a:rPr lang="en-GB" smtClean="0"/>
              <a:t>05/05/2023</a:t>
            </a:fld>
            <a:endParaRPr lang="en-GB"/>
          </a:p>
        </p:txBody>
      </p:sp>
      <p:sp>
        <p:nvSpPr>
          <p:cNvPr id="5" name="Footer Placeholder 4">
            <a:extLst>
              <a:ext uri="{FF2B5EF4-FFF2-40B4-BE49-F238E27FC236}">
                <a16:creationId xmlns:a16="http://schemas.microsoft.com/office/drawing/2014/main" id="{EAC9C9BD-D0F0-4E45-B6FB-A3F048D501E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1436314-3223-4F31-8E8C-68C3127C9EC5}"/>
              </a:ext>
            </a:extLst>
          </p:cNvPr>
          <p:cNvSpPr>
            <a:spLocks noGrp="1"/>
          </p:cNvSpPr>
          <p:nvPr>
            <p:ph type="sldNum" sz="quarter" idx="12"/>
          </p:nvPr>
        </p:nvSpPr>
        <p:spPr/>
        <p:txBody>
          <a:bodyPr/>
          <a:lstStyle/>
          <a:p>
            <a:fld id="{54AF880E-6607-4D92-B103-C399E8F460E2}" type="slidenum">
              <a:rPr lang="en-GB" smtClean="0"/>
              <a:t>‹#›</a:t>
            </a:fld>
            <a:endParaRPr lang="en-GB"/>
          </a:p>
        </p:txBody>
      </p:sp>
    </p:spTree>
    <p:extLst>
      <p:ext uri="{BB962C8B-B14F-4D97-AF65-F5344CB8AC3E}">
        <p14:creationId xmlns:p14="http://schemas.microsoft.com/office/powerpoint/2010/main" val="23456012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FB4709-0285-4965-8AF6-DABB2F92332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629C5D60-0BDE-4EF1-B3F3-782825CB58E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15D2103-8759-429D-B86B-A1DDE862D01D}"/>
              </a:ext>
            </a:extLst>
          </p:cNvPr>
          <p:cNvSpPr>
            <a:spLocks noGrp="1"/>
          </p:cNvSpPr>
          <p:nvPr>
            <p:ph type="dt" sz="half" idx="10"/>
          </p:nvPr>
        </p:nvSpPr>
        <p:spPr/>
        <p:txBody>
          <a:bodyPr/>
          <a:lstStyle/>
          <a:p>
            <a:fld id="{DD02ED67-CEDC-4B5C-9C1B-DE91A3DECB86}" type="datetimeFigureOut">
              <a:rPr lang="en-GB" smtClean="0"/>
              <a:t>05/05/2023</a:t>
            </a:fld>
            <a:endParaRPr lang="en-GB"/>
          </a:p>
        </p:txBody>
      </p:sp>
      <p:sp>
        <p:nvSpPr>
          <p:cNvPr id="5" name="Footer Placeholder 4">
            <a:extLst>
              <a:ext uri="{FF2B5EF4-FFF2-40B4-BE49-F238E27FC236}">
                <a16:creationId xmlns:a16="http://schemas.microsoft.com/office/drawing/2014/main" id="{AB7D4F3F-946F-4A68-9B55-3A75A1DF22D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84B748E-5A13-4376-8F40-5AA0522CD256}"/>
              </a:ext>
            </a:extLst>
          </p:cNvPr>
          <p:cNvSpPr>
            <a:spLocks noGrp="1"/>
          </p:cNvSpPr>
          <p:nvPr>
            <p:ph type="sldNum" sz="quarter" idx="12"/>
          </p:nvPr>
        </p:nvSpPr>
        <p:spPr/>
        <p:txBody>
          <a:bodyPr/>
          <a:lstStyle/>
          <a:p>
            <a:fld id="{54AF880E-6607-4D92-B103-C399E8F460E2}" type="slidenum">
              <a:rPr lang="en-GB" smtClean="0"/>
              <a:t>‹#›</a:t>
            </a:fld>
            <a:endParaRPr lang="en-GB"/>
          </a:p>
        </p:txBody>
      </p:sp>
    </p:spTree>
    <p:extLst>
      <p:ext uri="{BB962C8B-B14F-4D97-AF65-F5344CB8AC3E}">
        <p14:creationId xmlns:p14="http://schemas.microsoft.com/office/powerpoint/2010/main" val="96681992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884AA6-455A-4E05-80B6-C5ABEF328E1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409A02C-69AC-4907-807E-234BDDB09DE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72AF1E9-C560-453B-8B75-5BDC03EFD6D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26FF9CA7-58D6-464D-AD46-163E0D0CE77F}"/>
              </a:ext>
            </a:extLst>
          </p:cNvPr>
          <p:cNvSpPr>
            <a:spLocks noGrp="1"/>
          </p:cNvSpPr>
          <p:nvPr>
            <p:ph type="dt" sz="half" idx="10"/>
          </p:nvPr>
        </p:nvSpPr>
        <p:spPr/>
        <p:txBody>
          <a:bodyPr/>
          <a:lstStyle/>
          <a:p>
            <a:fld id="{DD02ED67-CEDC-4B5C-9C1B-DE91A3DECB86}" type="datetimeFigureOut">
              <a:rPr lang="en-GB" smtClean="0"/>
              <a:t>05/05/2023</a:t>
            </a:fld>
            <a:endParaRPr lang="en-GB"/>
          </a:p>
        </p:txBody>
      </p:sp>
      <p:sp>
        <p:nvSpPr>
          <p:cNvPr id="6" name="Footer Placeholder 5">
            <a:extLst>
              <a:ext uri="{FF2B5EF4-FFF2-40B4-BE49-F238E27FC236}">
                <a16:creationId xmlns:a16="http://schemas.microsoft.com/office/drawing/2014/main" id="{54054F61-6124-483C-A7DB-E9F4DF5EFB3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DE9AC50-4852-4495-8491-1CE5B06EADAB}"/>
              </a:ext>
            </a:extLst>
          </p:cNvPr>
          <p:cNvSpPr>
            <a:spLocks noGrp="1"/>
          </p:cNvSpPr>
          <p:nvPr>
            <p:ph type="sldNum" sz="quarter" idx="12"/>
          </p:nvPr>
        </p:nvSpPr>
        <p:spPr/>
        <p:txBody>
          <a:bodyPr/>
          <a:lstStyle/>
          <a:p>
            <a:fld id="{54AF880E-6607-4D92-B103-C399E8F460E2}" type="slidenum">
              <a:rPr lang="en-GB" smtClean="0"/>
              <a:t>‹#›</a:t>
            </a:fld>
            <a:endParaRPr lang="en-GB"/>
          </a:p>
        </p:txBody>
      </p:sp>
    </p:spTree>
    <p:extLst>
      <p:ext uri="{BB962C8B-B14F-4D97-AF65-F5344CB8AC3E}">
        <p14:creationId xmlns:p14="http://schemas.microsoft.com/office/powerpoint/2010/main" val="58508719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89D527-30B5-4B3D-B421-CDF92ED2C355}"/>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399243D-D307-47D7-908C-86426EFFA1E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0F7ED2A-CA8F-4F9E-912E-FDB8FF5FBBA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0AE27642-E11C-4943-9156-E844BF56964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9304B13-9829-4423-BC86-7DEBFF2D3F4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F7C9A071-BB0E-4F88-81F0-68C16859891F}"/>
              </a:ext>
            </a:extLst>
          </p:cNvPr>
          <p:cNvSpPr>
            <a:spLocks noGrp="1"/>
          </p:cNvSpPr>
          <p:nvPr>
            <p:ph type="dt" sz="half" idx="10"/>
          </p:nvPr>
        </p:nvSpPr>
        <p:spPr/>
        <p:txBody>
          <a:bodyPr/>
          <a:lstStyle/>
          <a:p>
            <a:fld id="{DD02ED67-CEDC-4B5C-9C1B-DE91A3DECB86}" type="datetimeFigureOut">
              <a:rPr lang="en-GB" smtClean="0"/>
              <a:t>05/05/2023</a:t>
            </a:fld>
            <a:endParaRPr lang="en-GB"/>
          </a:p>
        </p:txBody>
      </p:sp>
      <p:sp>
        <p:nvSpPr>
          <p:cNvPr id="8" name="Footer Placeholder 7">
            <a:extLst>
              <a:ext uri="{FF2B5EF4-FFF2-40B4-BE49-F238E27FC236}">
                <a16:creationId xmlns:a16="http://schemas.microsoft.com/office/drawing/2014/main" id="{74C2AEEE-CA75-49FA-B84D-6535998C5624}"/>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A7A57E86-C1CE-4CF5-A3D9-2A3049A33935}"/>
              </a:ext>
            </a:extLst>
          </p:cNvPr>
          <p:cNvSpPr>
            <a:spLocks noGrp="1"/>
          </p:cNvSpPr>
          <p:nvPr>
            <p:ph type="sldNum" sz="quarter" idx="12"/>
          </p:nvPr>
        </p:nvSpPr>
        <p:spPr/>
        <p:txBody>
          <a:bodyPr/>
          <a:lstStyle/>
          <a:p>
            <a:fld id="{54AF880E-6607-4D92-B103-C399E8F460E2}" type="slidenum">
              <a:rPr lang="en-GB" smtClean="0"/>
              <a:t>‹#›</a:t>
            </a:fld>
            <a:endParaRPr lang="en-GB"/>
          </a:p>
        </p:txBody>
      </p:sp>
    </p:spTree>
    <p:extLst>
      <p:ext uri="{BB962C8B-B14F-4D97-AF65-F5344CB8AC3E}">
        <p14:creationId xmlns:p14="http://schemas.microsoft.com/office/powerpoint/2010/main" val="20959019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84D670-CB6C-4184-9422-D1C6D75A5F37}"/>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C5708124-49B9-4362-B6DB-4086EE0A7D1E}"/>
              </a:ext>
            </a:extLst>
          </p:cNvPr>
          <p:cNvSpPr>
            <a:spLocks noGrp="1"/>
          </p:cNvSpPr>
          <p:nvPr>
            <p:ph type="dt" sz="half" idx="10"/>
          </p:nvPr>
        </p:nvSpPr>
        <p:spPr/>
        <p:txBody>
          <a:bodyPr/>
          <a:lstStyle/>
          <a:p>
            <a:fld id="{DD02ED67-CEDC-4B5C-9C1B-DE91A3DECB86}" type="datetimeFigureOut">
              <a:rPr lang="en-GB" smtClean="0"/>
              <a:t>05/05/2023</a:t>
            </a:fld>
            <a:endParaRPr lang="en-GB"/>
          </a:p>
        </p:txBody>
      </p:sp>
      <p:sp>
        <p:nvSpPr>
          <p:cNvPr id="4" name="Footer Placeholder 3">
            <a:extLst>
              <a:ext uri="{FF2B5EF4-FFF2-40B4-BE49-F238E27FC236}">
                <a16:creationId xmlns:a16="http://schemas.microsoft.com/office/drawing/2014/main" id="{B1A1862E-C5BC-4C2C-B25C-F8FD3F6012F7}"/>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0BDCBA2C-5D46-4CC1-9C95-C9204A6E12C5}"/>
              </a:ext>
            </a:extLst>
          </p:cNvPr>
          <p:cNvSpPr>
            <a:spLocks noGrp="1"/>
          </p:cNvSpPr>
          <p:nvPr>
            <p:ph type="sldNum" sz="quarter" idx="12"/>
          </p:nvPr>
        </p:nvSpPr>
        <p:spPr/>
        <p:txBody>
          <a:bodyPr/>
          <a:lstStyle/>
          <a:p>
            <a:fld id="{54AF880E-6607-4D92-B103-C399E8F460E2}" type="slidenum">
              <a:rPr lang="en-GB" smtClean="0"/>
              <a:t>‹#›</a:t>
            </a:fld>
            <a:endParaRPr lang="en-GB"/>
          </a:p>
        </p:txBody>
      </p:sp>
    </p:spTree>
    <p:extLst>
      <p:ext uri="{BB962C8B-B14F-4D97-AF65-F5344CB8AC3E}">
        <p14:creationId xmlns:p14="http://schemas.microsoft.com/office/powerpoint/2010/main" val="16559000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D8911E9-43E5-4092-9B95-8A6B3C5370E2}"/>
              </a:ext>
            </a:extLst>
          </p:cNvPr>
          <p:cNvSpPr>
            <a:spLocks noGrp="1"/>
          </p:cNvSpPr>
          <p:nvPr>
            <p:ph type="dt" sz="half" idx="10"/>
          </p:nvPr>
        </p:nvSpPr>
        <p:spPr/>
        <p:txBody>
          <a:bodyPr/>
          <a:lstStyle/>
          <a:p>
            <a:fld id="{DD02ED67-CEDC-4B5C-9C1B-DE91A3DECB86}" type="datetimeFigureOut">
              <a:rPr lang="en-GB" smtClean="0"/>
              <a:t>05/05/2023</a:t>
            </a:fld>
            <a:endParaRPr lang="en-GB"/>
          </a:p>
        </p:txBody>
      </p:sp>
      <p:sp>
        <p:nvSpPr>
          <p:cNvPr id="3" name="Footer Placeholder 2">
            <a:extLst>
              <a:ext uri="{FF2B5EF4-FFF2-40B4-BE49-F238E27FC236}">
                <a16:creationId xmlns:a16="http://schemas.microsoft.com/office/drawing/2014/main" id="{6C40E4FE-DCB4-4C78-B0F5-630FB26B8FE9}"/>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4FF188B8-1BE0-463D-8EB9-FC43724C3BD9}"/>
              </a:ext>
            </a:extLst>
          </p:cNvPr>
          <p:cNvSpPr>
            <a:spLocks noGrp="1"/>
          </p:cNvSpPr>
          <p:nvPr>
            <p:ph type="sldNum" sz="quarter" idx="12"/>
          </p:nvPr>
        </p:nvSpPr>
        <p:spPr/>
        <p:txBody>
          <a:bodyPr/>
          <a:lstStyle/>
          <a:p>
            <a:fld id="{54AF880E-6607-4D92-B103-C399E8F460E2}" type="slidenum">
              <a:rPr lang="en-GB" smtClean="0"/>
              <a:t>‹#›</a:t>
            </a:fld>
            <a:endParaRPr lang="en-GB"/>
          </a:p>
        </p:txBody>
      </p:sp>
    </p:spTree>
    <p:extLst>
      <p:ext uri="{BB962C8B-B14F-4D97-AF65-F5344CB8AC3E}">
        <p14:creationId xmlns:p14="http://schemas.microsoft.com/office/powerpoint/2010/main" val="195673205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B43480-5501-4914-ADE6-F641556BD61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8244252A-BA4A-4AD5-8D23-14D486981E9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C45B0E33-580D-450B-9883-D436E93626D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A8FE93D-C703-4971-B34E-315BD560CEA1}"/>
              </a:ext>
            </a:extLst>
          </p:cNvPr>
          <p:cNvSpPr>
            <a:spLocks noGrp="1"/>
          </p:cNvSpPr>
          <p:nvPr>
            <p:ph type="dt" sz="half" idx="10"/>
          </p:nvPr>
        </p:nvSpPr>
        <p:spPr/>
        <p:txBody>
          <a:bodyPr/>
          <a:lstStyle/>
          <a:p>
            <a:fld id="{DD02ED67-CEDC-4B5C-9C1B-DE91A3DECB86}" type="datetimeFigureOut">
              <a:rPr lang="en-GB" smtClean="0"/>
              <a:t>05/05/2023</a:t>
            </a:fld>
            <a:endParaRPr lang="en-GB"/>
          </a:p>
        </p:txBody>
      </p:sp>
      <p:sp>
        <p:nvSpPr>
          <p:cNvPr id="6" name="Footer Placeholder 5">
            <a:extLst>
              <a:ext uri="{FF2B5EF4-FFF2-40B4-BE49-F238E27FC236}">
                <a16:creationId xmlns:a16="http://schemas.microsoft.com/office/drawing/2014/main" id="{0F36626A-8C65-4EB8-961D-15EEA4F9F3E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E660FFB-CB5D-48A5-92D4-2B7D32A9860A}"/>
              </a:ext>
            </a:extLst>
          </p:cNvPr>
          <p:cNvSpPr>
            <a:spLocks noGrp="1"/>
          </p:cNvSpPr>
          <p:nvPr>
            <p:ph type="sldNum" sz="quarter" idx="12"/>
          </p:nvPr>
        </p:nvSpPr>
        <p:spPr/>
        <p:txBody>
          <a:bodyPr/>
          <a:lstStyle/>
          <a:p>
            <a:fld id="{54AF880E-6607-4D92-B103-C399E8F460E2}" type="slidenum">
              <a:rPr lang="en-GB" smtClean="0"/>
              <a:t>‹#›</a:t>
            </a:fld>
            <a:endParaRPr lang="en-GB"/>
          </a:p>
        </p:txBody>
      </p:sp>
    </p:spTree>
    <p:extLst>
      <p:ext uri="{BB962C8B-B14F-4D97-AF65-F5344CB8AC3E}">
        <p14:creationId xmlns:p14="http://schemas.microsoft.com/office/powerpoint/2010/main" val="8778460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B034EE-ACE0-49D6-8B17-42CCBBBE567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8DDA722-10DF-44A5-B876-9A793187B197}"/>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DDDF328-F6E4-42AC-9A8C-DFA5DB38F09E}"/>
              </a:ext>
            </a:extLst>
          </p:cNvPr>
          <p:cNvSpPr>
            <a:spLocks noGrp="1"/>
          </p:cNvSpPr>
          <p:nvPr>
            <p:ph type="dt" sz="half" idx="10"/>
          </p:nvPr>
        </p:nvSpPr>
        <p:spPr/>
        <p:txBody>
          <a:bodyPr/>
          <a:lstStyle/>
          <a:p>
            <a:fld id="{694AEBF3-5C47-4243-918A-B787DE1D2345}" type="datetimeFigureOut">
              <a:rPr lang="en-GB" smtClean="0"/>
              <a:t>05/05/2023</a:t>
            </a:fld>
            <a:endParaRPr lang="en-GB"/>
          </a:p>
        </p:txBody>
      </p:sp>
      <p:sp>
        <p:nvSpPr>
          <p:cNvPr id="5" name="Footer Placeholder 4">
            <a:extLst>
              <a:ext uri="{FF2B5EF4-FFF2-40B4-BE49-F238E27FC236}">
                <a16:creationId xmlns:a16="http://schemas.microsoft.com/office/drawing/2014/main" id="{DF02130B-0F95-44C0-91B5-A316DA75190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0887A18-BCA7-4F7F-B9F2-F077076F2BA0}"/>
              </a:ext>
            </a:extLst>
          </p:cNvPr>
          <p:cNvSpPr>
            <a:spLocks noGrp="1"/>
          </p:cNvSpPr>
          <p:nvPr>
            <p:ph type="sldNum" sz="quarter" idx="12"/>
          </p:nvPr>
        </p:nvSpPr>
        <p:spPr/>
        <p:txBody>
          <a:bodyPr/>
          <a:lstStyle/>
          <a:p>
            <a:fld id="{64FFEF23-A60C-4D96-B5C2-EE04438EE5AA}" type="slidenum">
              <a:rPr lang="en-GB" smtClean="0"/>
              <a:t>‹#›</a:t>
            </a:fld>
            <a:endParaRPr lang="en-GB"/>
          </a:p>
        </p:txBody>
      </p:sp>
    </p:spTree>
    <p:extLst>
      <p:ext uri="{BB962C8B-B14F-4D97-AF65-F5344CB8AC3E}">
        <p14:creationId xmlns:p14="http://schemas.microsoft.com/office/powerpoint/2010/main" val="145571442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15581D-4D79-45FF-86A3-E08EBB2D775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5D9EF7D6-0355-4044-932B-805CF0C958A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85F0E5BF-1E3B-4417-845B-8C66D595B6C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BD82E16-2F8C-4326-895D-B0211ECC29EA}"/>
              </a:ext>
            </a:extLst>
          </p:cNvPr>
          <p:cNvSpPr>
            <a:spLocks noGrp="1"/>
          </p:cNvSpPr>
          <p:nvPr>
            <p:ph type="dt" sz="half" idx="10"/>
          </p:nvPr>
        </p:nvSpPr>
        <p:spPr/>
        <p:txBody>
          <a:bodyPr/>
          <a:lstStyle/>
          <a:p>
            <a:fld id="{DD02ED67-CEDC-4B5C-9C1B-DE91A3DECB86}" type="datetimeFigureOut">
              <a:rPr lang="en-GB" smtClean="0"/>
              <a:t>05/05/2023</a:t>
            </a:fld>
            <a:endParaRPr lang="en-GB"/>
          </a:p>
        </p:txBody>
      </p:sp>
      <p:sp>
        <p:nvSpPr>
          <p:cNvPr id="6" name="Footer Placeholder 5">
            <a:extLst>
              <a:ext uri="{FF2B5EF4-FFF2-40B4-BE49-F238E27FC236}">
                <a16:creationId xmlns:a16="http://schemas.microsoft.com/office/drawing/2014/main" id="{1F0F2075-04FC-4F1F-8253-DA690E15433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2C82BAC-743D-4612-8DF0-0858C087091A}"/>
              </a:ext>
            </a:extLst>
          </p:cNvPr>
          <p:cNvSpPr>
            <a:spLocks noGrp="1"/>
          </p:cNvSpPr>
          <p:nvPr>
            <p:ph type="sldNum" sz="quarter" idx="12"/>
          </p:nvPr>
        </p:nvSpPr>
        <p:spPr/>
        <p:txBody>
          <a:bodyPr/>
          <a:lstStyle/>
          <a:p>
            <a:fld id="{54AF880E-6607-4D92-B103-C399E8F460E2}" type="slidenum">
              <a:rPr lang="en-GB" smtClean="0"/>
              <a:t>‹#›</a:t>
            </a:fld>
            <a:endParaRPr lang="en-GB"/>
          </a:p>
        </p:txBody>
      </p:sp>
    </p:spTree>
    <p:extLst>
      <p:ext uri="{BB962C8B-B14F-4D97-AF65-F5344CB8AC3E}">
        <p14:creationId xmlns:p14="http://schemas.microsoft.com/office/powerpoint/2010/main" val="269573448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8D528E-0F04-41C2-9B92-F1A21076865A}"/>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EDDA6EF-0D46-4C7B-A942-0D6D10854A0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37CB8F3-4E83-4E86-AD8B-881D1BF6B1DB}"/>
              </a:ext>
            </a:extLst>
          </p:cNvPr>
          <p:cNvSpPr>
            <a:spLocks noGrp="1"/>
          </p:cNvSpPr>
          <p:nvPr>
            <p:ph type="dt" sz="half" idx="10"/>
          </p:nvPr>
        </p:nvSpPr>
        <p:spPr/>
        <p:txBody>
          <a:bodyPr/>
          <a:lstStyle/>
          <a:p>
            <a:fld id="{DD02ED67-CEDC-4B5C-9C1B-DE91A3DECB86}" type="datetimeFigureOut">
              <a:rPr lang="en-GB" smtClean="0"/>
              <a:t>05/05/2023</a:t>
            </a:fld>
            <a:endParaRPr lang="en-GB"/>
          </a:p>
        </p:txBody>
      </p:sp>
      <p:sp>
        <p:nvSpPr>
          <p:cNvPr id="5" name="Footer Placeholder 4">
            <a:extLst>
              <a:ext uri="{FF2B5EF4-FFF2-40B4-BE49-F238E27FC236}">
                <a16:creationId xmlns:a16="http://schemas.microsoft.com/office/drawing/2014/main" id="{BD83F84D-B9AE-4E32-B4E9-197E52C00CC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CD8965D-E94E-4BB8-B696-7D81BD3CC79F}"/>
              </a:ext>
            </a:extLst>
          </p:cNvPr>
          <p:cNvSpPr>
            <a:spLocks noGrp="1"/>
          </p:cNvSpPr>
          <p:nvPr>
            <p:ph type="sldNum" sz="quarter" idx="12"/>
          </p:nvPr>
        </p:nvSpPr>
        <p:spPr/>
        <p:txBody>
          <a:bodyPr/>
          <a:lstStyle/>
          <a:p>
            <a:fld id="{54AF880E-6607-4D92-B103-C399E8F460E2}" type="slidenum">
              <a:rPr lang="en-GB" smtClean="0"/>
              <a:t>‹#›</a:t>
            </a:fld>
            <a:endParaRPr lang="en-GB"/>
          </a:p>
        </p:txBody>
      </p:sp>
    </p:spTree>
    <p:extLst>
      <p:ext uri="{BB962C8B-B14F-4D97-AF65-F5344CB8AC3E}">
        <p14:creationId xmlns:p14="http://schemas.microsoft.com/office/powerpoint/2010/main" val="192549466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946D984-13F9-4B60-B90B-B658BD10417A}"/>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DD162CC-7A61-4D60-878E-A083E8001F4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791450C-B804-4CE4-846C-C74FD689BFC7}"/>
              </a:ext>
            </a:extLst>
          </p:cNvPr>
          <p:cNvSpPr>
            <a:spLocks noGrp="1"/>
          </p:cNvSpPr>
          <p:nvPr>
            <p:ph type="dt" sz="half" idx="10"/>
          </p:nvPr>
        </p:nvSpPr>
        <p:spPr/>
        <p:txBody>
          <a:bodyPr/>
          <a:lstStyle/>
          <a:p>
            <a:fld id="{DD02ED67-CEDC-4B5C-9C1B-DE91A3DECB86}" type="datetimeFigureOut">
              <a:rPr lang="en-GB" smtClean="0"/>
              <a:t>05/05/2023</a:t>
            </a:fld>
            <a:endParaRPr lang="en-GB"/>
          </a:p>
        </p:txBody>
      </p:sp>
      <p:sp>
        <p:nvSpPr>
          <p:cNvPr id="5" name="Footer Placeholder 4">
            <a:extLst>
              <a:ext uri="{FF2B5EF4-FFF2-40B4-BE49-F238E27FC236}">
                <a16:creationId xmlns:a16="http://schemas.microsoft.com/office/drawing/2014/main" id="{226E3EBE-0F2F-4499-BC50-D70ED9E14F3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14DD6F8-1212-455F-AF17-670C2730EB7C}"/>
              </a:ext>
            </a:extLst>
          </p:cNvPr>
          <p:cNvSpPr>
            <a:spLocks noGrp="1"/>
          </p:cNvSpPr>
          <p:nvPr>
            <p:ph type="sldNum" sz="quarter" idx="12"/>
          </p:nvPr>
        </p:nvSpPr>
        <p:spPr/>
        <p:txBody>
          <a:bodyPr/>
          <a:lstStyle/>
          <a:p>
            <a:fld id="{54AF880E-6607-4D92-B103-C399E8F460E2}" type="slidenum">
              <a:rPr lang="en-GB" smtClean="0"/>
              <a:t>‹#›</a:t>
            </a:fld>
            <a:endParaRPr lang="en-GB"/>
          </a:p>
        </p:txBody>
      </p:sp>
    </p:spTree>
    <p:extLst>
      <p:ext uri="{BB962C8B-B14F-4D97-AF65-F5344CB8AC3E}">
        <p14:creationId xmlns:p14="http://schemas.microsoft.com/office/powerpoint/2010/main" val="28397302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3F276D-219A-4410-A36B-D45A2839CC1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AF9A1A2F-B99C-49BF-84D2-817F5EE398D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45B487F1-B501-4715-B78D-0B60C1F5E4E6}"/>
              </a:ext>
            </a:extLst>
          </p:cNvPr>
          <p:cNvSpPr>
            <a:spLocks noGrp="1"/>
          </p:cNvSpPr>
          <p:nvPr>
            <p:ph type="dt" sz="half" idx="10"/>
          </p:nvPr>
        </p:nvSpPr>
        <p:spPr/>
        <p:txBody>
          <a:bodyPr/>
          <a:lstStyle/>
          <a:p>
            <a:fld id="{694AEBF3-5C47-4243-918A-B787DE1D2345}" type="datetimeFigureOut">
              <a:rPr lang="en-GB" smtClean="0"/>
              <a:t>05/05/2023</a:t>
            </a:fld>
            <a:endParaRPr lang="en-GB"/>
          </a:p>
        </p:txBody>
      </p:sp>
      <p:sp>
        <p:nvSpPr>
          <p:cNvPr id="5" name="Footer Placeholder 4">
            <a:extLst>
              <a:ext uri="{FF2B5EF4-FFF2-40B4-BE49-F238E27FC236}">
                <a16:creationId xmlns:a16="http://schemas.microsoft.com/office/drawing/2014/main" id="{08992D74-08E9-4C40-B4EF-1601C326E03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FAF69A7-11BF-4D0C-81E9-6700C84FEBAB}"/>
              </a:ext>
            </a:extLst>
          </p:cNvPr>
          <p:cNvSpPr>
            <a:spLocks noGrp="1"/>
          </p:cNvSpPr>
          <p:nvPr>
            <p:ph type="sldNum" sz="quarter" idx="12"/>
          </p:nvPr>
        </p:nvSpPr>
        <p:spPr/>
        <p:txBody>
          <a:bodyPr/>
          <a:lstStyle/>
          <a:p>
            <a:fld id="{64FFEF23-A60C-4D96-B5C2-EE04438EE5AA}" type="slidenum">
              <a:rPr lang="en-GB" smtClean="0"/>
              <a:t>‹#›</a:t>
            </a:fld>
            <a:endParaRPr lang="en-GB"/>
          </a:p>
        </p:txBody>
      </p:sp>
    </p:spTree>
    <p:extLst>
      <p:ext uri="{BB962C8B-B14F-4D97-AF65-F5344CB8AC3E}">
        <p14:creationId xmlns:p14="http://schemas.microsoft.com/office/powerpoint/2010/main" val="13206901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C19C89-A426-4602-B575-EA1452534D8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652ED98-F689-415F-A56D-A725C0EB3C8D}"/>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667E2259-57F0-4015-BB29-CB7F1DB4FF1F}"/>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DAE0AC4D-6101-46B5-8EA6-16696008C421}"/>
              </a:ext>
            </a:extLst>
          </p:cNvPr>
          <p:cNvSpPr>
            <a:spLocks noGrp="1"/>
          </p:cNvSpPr>
          <p:nvPr>
            <p:ph type="dt" sz="half" idx="10"/>
          </p:nvPr>
        </p:nvSpPr>
        <p:spPr/>
        <p:txBody>
          <a:bodyPr/>
          <a:lstStyle/>
          <a:p>
            <a:fld id="{694AEBF3-5C47-4243-918A-B787DE1D2345}" type="datetimeFigureOut">
              <a:rPr lang="en-GB" smtClean="0"/>
              <a:t>05/05/2023</a:t>
            </a:fld>
            <a:endParaRPr lang="en-GB"/>
          </a:p>
        </p:txBody>
      </p:sp>
      <p:sp>
        <p:nvSpPr>
          <p:cNvPr id="6" name="Footer Placeholder 5">
            <a:extLst>
              <a:ext uri="{FF2B5EF4-FFF2-40B4-BE49-F238E27FC236}">
                <a16:creationId xmlns:a16="http://schemas.microsoft.com/office/drawing/2014/main" id="{B15E3B2F-573A-4D00-BB87-4B74352A0EC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C3292F7-D0B7-4A54-B204-218AFFE4D835}"/>
              </a:ext>
            </a:extLst>
          </p:cNvPr>
          <p:cNvSpPr>
            <a:spLocks noGrp="1"/>
          </p:cNvSpPr>
          <p:nvPr>
            <p:ph type="sldNum" sz="quarter" idx="12"/>
          </p:nvPr>
        </p:nvSpPr>
        <p:spPr/>
        <p:txBody>
          <a:bodyPr/>
          <a:lstStyle/>
          <a:p>
            <a:fld id="{64FFEF23-A60C-4D96-B5C2-EE04438EE5AA}" type="slidenum">
              <a:rPr lang="en-GB" smtClean="0"/>
              <a:t>‹#›</a:t>
            </a:fld>
            <a:endParaRPr lang="en-GB"/>
          </a:p>
        </p:txBody>
      </p:sp>
    </p:spTree>
    <p:extLst>
      <p:ext uri="{BB962C8B-B14F-4D97-AF65-F5344CB8AC3E}">
        <p14:creationId xmlns:p14="http://schemas.microsoft.com/office/powerpoint/2010/main" val="29795726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66F042-0277-47FB-AA25-00F054E3C1CB}"/>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2DD9610-577F-4ADD-BF78-017C606ADF7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D59928D2-0B94-41D5-B856-8B697E88E11B}"/>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53DD7608-8FDC-48E4-9C28-885D95C4696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D5571AED-E469-4689-9CAE-995C450FD255}"/>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58170BCD-A2EF-4987-B8DF-FDBBF98D32E8}"/>
              </a:ext>
            </a:extLst>
          </p:cNvPr>
          <p:cNvSpPr>
            <a:spLocks noGrp="1"/>
          </p:cNvSpPr>
          <p:nvPr>
            <p:ph type="dt" sz="half" idx="10"/>
          </p:nvPr>
        </p:nvSpPr>
        <p:spPr/>
        <p:txBody>
          <a:bodyPr/>
          <a:lstStyle/>
          <a:p>
            <a:fld id="{694AEBF3-5C47-4243-918A-B787DE1D2345}" type="datetimeFigureOut">
              <a:rPr lang="en-GB" smtClean="0"/>
              <a:t>05/05/2023</a:t>
            </a:fld>
            <a:endParaRPr lang="en-GB"/>
          </a:p>
        </p:txBody>
      </p:sp>
      <p:sp>
        <p:nvSpPr>
          <p:cNvPr id="8" name="Footer Placeholder 7">
            <a:extLst>
              <a:ext uri="{FF2B5EF4-FFF2-40B4-BE49-F238E27FC236}">
                <a16:creationId xmlns:a16="http://schemas.microsoft.com/office/drawing/2014/main" id="{D7932D28-E14F-4016-A22B-B06D9D1512D7}"/>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19F819FE-3DB9-4E24-8989-35F252B44A45}"/>
              </a:ext>
            </a:extLst>
          </p:cNvPr>
          <p:cNvSpPr>
            <a:spLocks noGrp="1"/>
          </p:cNvSpPr>
          <p:nvPr>
            <p:ph type="sldNum" sz="quarter" idx="12"/>
          </p:nvPr>
        </p:nvSpPr>
        <p:spPr/>
        <p:txBody>
          <a:bodyPr/>
          <a:lstStyle/>
          <a:p>
            <a:fld id="{64FFEF23-A60C-4D96-B5C2-EE04438EE5AA}" type="slidenum">
              <a:rPr lang="en-GB" smtClean="0"/>
              <a:t>‹#›</a:t>
            </a:fld>
            <a:endParaRPr lang="en-GB"/>
          </a:p>
        </p:txBody>
      </p:sp>
    </p:spTree>
    <p:extLst>
      <p:ext uri="{BB962C8B-B14F-4D97-AF65-F5344CB8AC3E}">
        <p14:creationId xmlns:p14="http://schemas.microsoft.com/office/powerpoint/2010/main" val="34961278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3E8833-963D-4BB3-9C39-EEDFA736933C}"/>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BC461D6A-214C-47D9-B98E-EA125520CA85}"/>
              </a:ext>
            </a:extLst>
          </p:cNvPr>
          <p:cNvSpPr>
            <a:spLocks noGrp="1"/>
          </p:cNvSpPr>
          <p:nvPr>
            <p:ph type="dt" sz="half" idx="10"/>
          </p:nvPr>
        </p:nvSpPr>
        <p:spPr/>
        <p:txBody>
          <a:bodyPr/>
          <a:lstStyle/>
          <a:p>
            <a:fld id="{694AEBF3-5C47-4243-918A-B787DE1D2345}" type="datetimeFigureOut">
              <a:rPr lang="en-GB" smtClean="0"/>
              <a:t>05/05/2023</a:t>
            </a:fld>
            <a:endParaRPr lang="en-GB"/>
          </a:p>
        </p:txBody>
      </p:sp>
      <p:sp>
        <p:nvSpPr>
          <p:cNvPr id="4" name="Footer Placeholder 3">
            <a:extLst>
              <a:ext uri="{FF2B5EF4-FFF2-40B4-BE49-F238E27FC236}">
                <a16:creationId xmlns:a16="http://schemas.microsoft.com/office/drawing/2014/main" id="{A9371B7F-64EE-4056-8524-B8A5B046AA1F}"/>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548A8CEA-081B-4385-AEE8-77D8DA961A55}"/>
              </a:ext>
            </a:extLst>
          </p:cNvPr>
          <p:cNvSpPr>
            <a:spLocks noGrp="1"/>
          </p:cNvSpPr>
          <p:nvPr>
            <p:ph type="sldNum" sz="quarter" idx="12"/>
          </p:nvPr>
        </p:nvSpPr>
        <p:spPr/>
        <p:txBody>
          <a:bodyPr/>
          <a:lstStyle/>
          <a:p>
            <a:fld id="{64FFEF23-A60C-4D96-B5C2-EE04438EE5AA}" type="slidenum">
              <a:rPr lang="en-GB" smtClean="0"/>
              <a:t>‹#›</a:t>
            </a:fld>
            <a:endParaRPr lang="en-GB"/>
          </a:p>
        </p:txBody>
      </p:sp>
    </p:spTree>
    <p:extLst>
      <p:ext uri="{BB962C8B-B14F-4D97-AF65-F5344CB8AC3E}">
        <p14:creationId xmlns:p14="http://schemas.microsoft.com/office/powerpoint/2010/main" val="19142297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FBFA5C6-3AD4-48ED-81DF-852DF1ED90B6}"/>
              </a:ext>
            </a:extLst>
          </p:cNvPr>
          <p:cNvSpPr>
            <a:spLocks noGrp="1"/>
          </p:cNvSpPr>
          <p:nvPr>
            <p:ph type="dt" sz="half" idx="10"/>
          </p:nvPr>
        </p:nvSpPr>
        <p:spPr/>
        <p:txBody>
          <a:bodyPr/>
          <a:lstStyle/>
          <a:p>
            <a:fld id="{694AEBF3-5C47-4243-918A-B787DE1D2345}" type="datetimeFigureOut">
              <a:rPr lang="en-GB" smtClean="0"/>
              <a:t>05/05/2023</a:t>
            </a:fld>
            <a:endParaRPr lang="en-GB"/>
          </a:p>
        </p:txBody>
      </p:sp>
      <p:sp>
        <p:nvSpPr>
          <p:cNvPr id="3" name="Footer Placeholder 2">
            <a:extLst>
              <a:ext uri="{FF2B5EF4-FFF2-40B4-BE49-F238E27FC236}">
                <a16:creationId xmlns:a16="http://schemas.microsoft.com/office/drawing/2014/main" id="{DF475D4D-8CE7-4771-BCE8-CCB18BC801AE}"/>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0716DEAE-2FB0-41E3-9107-A93A16A11DFA}"/>
              </a:ext>
            </a:extLst>
          </p:cNvPr>
          <p:cNvSpPr>
            <a:spLocks noGrp="1"/>
          </p:cNvSpPr>
          <p:nvPr>
            <p:ph type="sldNum" sz="quarter" idx="12"/>
          </p:nvPr>
        </p:nvSpPr>
        <p:spPr/>
        <p:txBody>
          <a:bodyPr/>
          <a:lstStyle/>
          <a:p>
            <a:fld id="{64FFEF23-A60C-4D96-B5C2-EE04438EE5AA}" type="slidenum">
              <a:rPr lang="en-GB" smtClean="0"/>
              <a:t>‹#›</a:t>
            </a:fld>
            <a:endParaRPr lang="en-GB"/>
          </a:p>
        </p:txBody>
      </p:sp>
    </p:spTree>
    <p:extLst>
      <p:ext uri="{BB962C8B-B14F-4D97-AF65-F5344CB8AC3E}">
        <p14:creationId xmlns:p14="http://schemas.microsoft.com/office/powerpoint/2010/main" val="3249432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EC64F8-E490-4CAF-96C1-2A96628BE65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C4F3C499-990C-4F8A-BD35-D24A2C9FCF9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580783EC-540A-49B6-B900-CF086D316A9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DD88200C-3878-4B24-9194-01B395914E6C}"/>
              </a:ext>
            </a:extLst>
          </p:cNvPr>
          <p:cNvSpPr>
            <a:spLocks noGrp="1"/>
          </p:cNvSpPr>
          <p:nvPr>
            <p:ph type="dt" sz="half" idx="10"/>
          </p:nvPr>
        </p:nvSpPr>
        <p:spPr/>
        <p:txBody>
          <a:bodyPr/>
          <a:lstStyle/>
          <a:p>
            <a:fld id="{694AEBF3-5C47-4243-918A-B787DE1D2345}" type="datetimeFigureOut">
              <a:rPr lang="en-GB" smtClean="0"/>
              <a:t>05/05/2023</a:t>
            </a:fld>
            <a:endParaRPr lang="en-GB"/>
          </a:p>
        </p:txBody>
      </p:sp>
      <p:sp>
        <p:nvSpPr>
          <p:cNvPr id="6" name="Footer Placeholder 5">
            <a:extLst>
              <a:ext uri="{FF2B5EF4-FFF2-40B4-BE49-F238E27FC236}">
                <a16:creationId xmlns:a16="http://schemas.microsoft.com/office/drawing/2014/main" id="{1D17D433-C85A-4E93-AF00-689403A4610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0544221-A9F8-49B9-9832-DE7A5F829811}"/>
              </a:ext>
            </a:extLst>
          </p:cNvPr>
          <p:cNvSpPr>
            <a:spLocks noGrp="1"/>
          </p:cNvSpPr>
          <p:nvPr>
            <p:ph type="sldNum" sz="quarter" idx="12"/>
          </p:nvPr>
        </p:nvSpPr>
        <p:spPr/>
        <p:txBody>
          <a:bodyPr/>
          <a:lstStyle/>
          <a:p>
            <a:fld id="{64FFEF23-A60C-4D96-B5C2-EE04438EE5AA}" type="slidenum">
              <a:rPr lang="en-GB" smtClean="0"/>
              <a:t>‹#›</a:t>
            </a:fld>
            <a:endParaRPr lang="en-GB"/>
          </a:p>
        </p:txBody>
      </p:sp>
    </p:spTree>
    <p:extLst>
      <p:ext uri="{BB962C8B-B14F-4D97-AF65-F5344CB8AC3E}">
        <p14:creationId xmlns:p14="http://schemas.microsoft.com/office/powerpoint/2010/main" val="40772594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001101-846C-4B0A-82FA-32C9A771124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A06225D6-F03E-4376-99AC-140F84371F1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442D0579-E365-43F7-BC7A-F83B8DA4EB4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DF6B01DA-5DBE-4DBD-A833-CC22F3BFBA26}"/>
              </a:ext>
            </a:extLst>
          </p:cNvPr>
          <p:cNvSpPr>
            <a:spLocks noGrp="1"/>
          </p:cNvSpPr>
          <p:nvPr>
            <p:ph type="dt" sz="half" idx="10"/>
          </p:nvPr>
        </p:nvSpPr>
        <p:spPr/>
        <p:txBody>
          <a:bodyPr/>
          <a:lstStyle/>
          <a:p>
            <a:fld id="{694AEBF3-5C47-4243-918A-B787DE1D2345}" type="datetimeFigureOut">
              <a:rPr lang="en-GB" smtClean="0"/>
              <a:t>05/05/2023</a:t>
            </a:fld>
            <a:endParaRPr lang="en-GB"/>
          </a:p>
        </p:txBody>
      </p:sp>
      <p:sp>
        <p:nvSpPr>
          <p:cNvPr id="6" name="Footer Placeholder 5">
            <a:extLst>
              <a:ext uri="{FF2B5EF4-FFF2-40B4-BE49-F238E27FC236}">
                <a16:creationId xmlns:a16="http://schemas.microsoft.com/office/drawing/2014/main" id="{A6C4370B-AFBE-45B7-A2AA-838CC025C28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D9EB942-D1E9-46CE-8D82-A7093EA30E18}"/>
              </a:ext>
            </a:extLst>
          </p:cNvPr>
          <p:cNvSpPr>
            <a:spLocks noGrp="1"/>
          </p:cNvSpPr>
          <p:nvPr>
            <p:ph type="sldNum" sz="quarter" idx="12"/>
          </p:nvPr>
        </p:nvSpPr>
        <p:spPr/>
        <p:txBody>
          <a:bodyPr/>
          <a:lstStyle/>
          <a:p>
            <a:fld id="{64FFEF23-A60C-4D96-B5C2-EE04438EE5AA}" type="slidenum">
              <a:rPr lang="en-GB" smtClean="0"/>
              <a:t>‹#›</a:t>
            </a:fld>
            <a:endParaRPr lang="en-GB"/>
          </a:p>
        </p:txBody>
      </p:sp>
    </p:spTree>
    <p:extLst>
      <p:ext uri="{BB962C8B-B14F-4D97-AF65-F5344CB8AC3E}">
        <p14:creationId xmlns:p14="http://schemas.microsoft.com/office/powerpoint/2010/main" val="36668985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E88ACB4-C2D9-4A39-B958-A707CBA7027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517EA73-D6B8-48F2-81D1-BAAEBF7233D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931978C-9D62-4CD4-9355-982512D9A0A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94AEBF3-5C47-4243-918A-B787DE1D2345}" type="datetimeFigureOut">
              <a:rPr lang="en-GB" smtClean="0"/>
              <a:t>05/05/2023</a:t>
            </a:fld>
            <a:endParaRPr lang="en-GB"/>
          </a:p>
        </p:txBody>
      </p:sp>
      <p:sp>
        <p:nvSpPr>
          <p:cNvPr id="5" name="Footer Placeholder 4">
            <a:extLst>
              <a:ext uri="{FF2B5EF4-FFF2-40B4-BE49-F238E27FC236}">
                <a16:creationId xmlns:a16="http://schemas.microsoft.com/office/drawing/2014/main" id="{1B681A68-373F-4CF9-B95C-F27E586A2E8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C5FC2403-86A4-4F45-B0D6-D8F5D093EC1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4FFEF23-A60C-4D96-B5C2-EE04438EE5AA}" type="slidenum">
              <a:rPr lang="en-GB" smtClean="0"/>
              <a:t>‹#›</a:t>
            </a:fld>
            <a:endParaRPr lang="en-GB"/>
          </a:p>
        </p:txBody>
      </p:sp>
    </p:spTree>
    <p:extLst>
      <p:ext uri="{BB962C8B-B14F-4D97-AF65-F5344CB8AC3E}">
        <p14:creationId xmlns:p14="http://schemas.microsoft.com/office/powerpoint/2010/main" val="10248275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73F787C-D90A-4544-BDAF-90B6DAAB547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D1655DA-6F4C-418E-A565-BABC0B577BD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AFE0013-D5D4-45EF-9FB8-7C379CB58D3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02ED67-CEDC-4B5C-9C1B-DE91A3DECB86}" type="datetimeFigureOut">
              <a:rPr lang="en-GB" smtClean="0"/>
              <a:t>05/05/2023</a:t>
            </a:fld>
            <a:endParaRPr lang="en-GB"/>
          </a:p>
        </p:txBody>
      </p:sp>
      <p:sp>
        <p:nvSpPr>
          <p:cNvPr id="5" name="Footer Placeholder 4">
            <a:extLst>
              <a:ext uri="{FF2B5EF4-FFF2-40B4-BE49-F238E27FC236}">
                <a16:creationId xmlns:a16="http://schemas.microsoft.com/office/drawing/2014/main" id="{71156142-FFAD-4BF3-9933-C694B54FA74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7C8914AF-2962-4C34-990E-EA716AD62B3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4AF880E-6607-4D92-B103-C399E8F460E2}" type="slidenum">
              <a:rPr lang="en-GB" smtClean="0"/>
              <a:t>‹#›</a:t>
            </a:fld>
            <a:endParaRPr lang="en-GB"/>
          </a:p>
        </p:txBody>
      </p:sp>
    </p:spTree>
    <p:extLst>
      <p:ext uri="{BB962C8B-B14F-4D97-AF65-F5344CB8AC3E}">
        <p14:creationId xmlns:p14="http://schemas.microsoft.com/office/powerpoint/2010/main" val="300731130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2.jpg"/><Relationship Id="rId1" Type="http://schemas.openxmlformats.org/officeDocument/2006/relationships/slideLayout" Target="../slideLayouts/slideLayout7.xml"/><Relationship Id="rId6" Type="http://schemas.openxmlformats.org/officeDocument/2006/relationships/hyperlink" Target="https://pixabay.com/en/man-person-climb-mountaineer-rock-373380/" TargetMode="External"/><Relationship Id="rId5" Type="http://schemas.openxmlformats.org/officeDocument/2006/relationships/image" Target="../media/image8.jpg"/><Relationship Id="rId4" Type="http://schemas.openxmlformats.org/officeDocument/2006/relationships/hyperlink" Target="https://scienceforwork.com/blog/how-to-use-team-rewards-effectively/"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2.jpg"/><Relationship Id="rId1" Type="http://schemas.openxmlformats.org/officeDocument/2006/relationships/slideLayout" Target="../slideLayouts/slideLayout7.xml"/><Relationship Id="rId6" Type="http://schemas.openxmlformats.org/officeDocument/2006/relationships/hyperlink" Target="https://pixabay.com/en/man-person-climb-mountaineer-rock-373380/" TargetMode="External"/><Relationship Id="rId5" Type="http://schemas.openxmlformats.org/officeDocument/2006/relationships/image" Target="../media/image8.jpg"/><Relationship Id="rId4" Type="http://schemas.openxmlformats.org/officeDocument/2006/relationships/hyperlink" Target="https://scienceforwork.com/blog/how-to-use-team-rewards-effectively/"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2.jpg"/><Relationship Id="rId1" Type="http://schemas.openxmlformats.org/officeDocument/2006/relationships/slideLayout" Target="../slideLayouts/slideLayout7.xml"/><Relationship Id="rId4" Type="http://schemas.openxmlformats.org/officeDocument/2006/relationships/hyperlink" Target="https://scienceforwork.com/blog/how-to-use-team-rewards-effectively/"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2.jpg"/><Relationship Id="rId1" Type="http://schemas.openxmlformats.org/officeDocument/2006/relationships/slideLayout" Target="../slideLayouts/slideLayout7.xml"/><Relationship Id="rId4" Type="http://schemas.openxmlformats.org/officeDocument/2006/relationships/hyperlink" Target="https://scienceforwork.com/blog/how-to-use-team-rewards-effectively/"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jpg"/><Relationship Id="rId1" Type="http://schemas.openxmlformats.org/officeDocument/2006/relationships/slideLayout" Target="../slideLayouts/slideLayout7.xml"/><Relationship Id="rId4" Type="http://schemas.openxmlformats.org/officeDocument/2006/relationships/hyperlink" Target="https://www.pngall.com/business-growth-chart-png"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jpg"/><Relationship Id="rId1" Type="http://schemas.openxmlformats.org/officeDocument/2006/relationships/slideLayout" Target="../slideLayouts/slideLayout7.xml"/><Relationship Id="rId4" Type="http://schemas.openxmlformats.org/officeDocument/2006/relationships/hyperlink" Target="https://www.pngall.com/business-growth-chart-png"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2.jpg"/><Relationship Id="rId1" Type="http://schemas.openxmlformats.org/officeDocument/2006/relationships/slideLayout" Target="../slideLayouts/slideLayout7.xml"/><Relationship Id="rId4" Type="http://schemas.openxmlformats.org/officeDocument/2006/relationships/hyperlink" Target="https://www.wildapricot.com/articles/how-to-plan-an-event"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2.jpg"/><Relationship Id="rId1" Type="http://schemas.openxmlformats.org/officeDocument/2006/relationships/slideLayout" Target="../slideLayouts/slideLayout7.xml"/><Relationship Id="rId4" Type="http://schemas.openxmlformats.org/officeDocument/2006/relationships/hyperlink" Target="https://scienceforwork.com/blog/how-to-use-team-rewards-effectively/"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2.jpg"/><Relationship Id="rId1" Type="http://schemas.openxmlformats.org/officeDocument/2006/relationships/slideLayout" Target="../slideLayouts/slideLayout7.xml"/><Relationship Id="rId4" Type="http://schemas.openxmlformats.org/officeDocument/2006/relationships/hyperlink" Target="https://scienceforwork.com/blog/how-to-use-team-rewards-effectively/"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7.xml"/><Relationship Id="rId6" Type="http://schemas.openxmlformats.org/officeDocument/2006/relationships/hyperlink" Target="https://thebluediamondgallery.com/tablet-dictionary/u/update.html" TargetMode="External"/><Relationship Id="rId5" Type="http://schemas.openxmlformats.org/officeDocument/2006/relationships/image" Target="../media/image4.jpg"/><Relationship Id="rId4" Type="http://schemas.openxmlformats.org/officeDocument/2006/relationships/hyperlink" Target="https://ecogreenlove.com/2014/01/08/reading-benefits/"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2.jpg"/><Relationship Id="rId1" Type="http://schemas.openxmlformats.org/officeDocument/2006/relationships/slideLayout" Target="../slideLayouts/slideLayout7.xml"/><Relationship Id="rId6" Type="http://schemas.openxmlformats.org/officeDocument/2006/relationships/hyperlink" Target="https://paradite.com/2017/08/26/priorities-software-engineering-learnings/" TargetMode="External"/><Relationship Id="rId5" Type="http://schemas.openxmlformats.org/officeDocument/2006/relationships/image" Target="../media/image6.jpg"/><Relationship Id="rId4" Type="http://schemas.openxmlformats.org/officeDocument/2006/relationships/hyperlink" Target="https://scienceforwork.com/blog/how-to-use-team-rewards-effectively/"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2.jpg"/><Relationship Id="rId1" Type="http://schemas.openxmlformats.org/officeDocument/2006/relationships/slideLayout" Target="../slideLayouts/slideLayout7.xml"/><Relationship Id="rId4" Type="http://schemas.openxmlformats.org/officeDocument/2006/relationships/hyperlink" Target="https://www.thebluediamondgallery.com/wooden-tile/q/quality.html"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2.jpg"/><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hyperlink" Target="https://pixabay.com/en/man-person-climb-mountaineer-rock-373380/" TargetMode="Externa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jpg"/><Relationship Id="rId1" Type="http://schemas.openxmlformats.org/officeDocument/2006/relationships/slideLayout" Target="../slideLayouts/slideLayout7.xml"/><Relationship Id="rId4" Type="http://schemas.openxmlformats.org/officeDocument/2006/relationships/hyperlink" Target="https://www.hrbartender.com/2017/technology-and-social-media/digital-trends-transforming-workplace/"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C5125D-2F44-44D8-B871-CD5A9D59EF5C}"/>
              </a:ext>
            </a:extLst>
          </p:cNvPr>
          <p:cNvSpPr>
            <a:spLocks noGrp="1"/>
          </p:cNvSpPr>
          <p:nvPr>
            <p:ph type="ctrTitle"/>
          </p:nvPr>
        </p:nvSpPr>
        <p:spPr/>
        <p:txBody>
          <a:bodyPr/>
          <a:lstStyle/>
          <a:p>
            <a:r>
              <a:rPr lang="en-GB" dirty="0"/>
              <a:t>IMTP Background, Content and Baseline Information</a:t>
            </a:r>
          </a:p>
        </p:txBody>
      </p:sp>
      <p:sp>
        <p:nvSpPr>
          <p:cNvPr id="3" name="Subtitle 2">
            <a:extLst>
              <a:ext uri="{FF2B5EF4-FFF2-40B4-BE49-F238E27FC236}">
                <a16:creationId xmlns:a16="http://schemas.microsoft.com/office/drawing/2014/main" id="{17275D87-16F0-456B-8158-35A8CBD3FAFB}"/>
              </a:ext>
            </a:extLst>
          </p:cNvPr>
          <p:cNvSpPr>
            <a:spLocks noGrp="1"/>
          </p:cNvSpPr>
          <p:nvPr>
            <p:ph type="subTitle" idx="1"/>
          </p:nvPr>
        </p:nvSpPr>
        <p:spPr/>
        <p:txBody>
          <a:bodyPr/>
          <a:lstStyle/>
          <a:p>
            <a:r>
              <a:rPr lang="en-GB" dirty="0"/>
              <a:t>Version 2.0</a:t>
            </a:r>
          </a:p>
        </p:txBody>
      </p:sp>
      <p:sp>
        <p:nvSpPr>
          <p:cNvPr id="4" name="Rectangle 3">
            <a:extLst>
              <a:ext uri="{FF2B5EF4-FFF2-40B4-BE49-F238E27FC236}">
                <a16:creationId xmlns:a16="http://schemas.microsoft.com/office/drawing/2014/main" id="{6D96D485-C81F-4894-8ADB-1CC7FDEFBFAD}"/>
              </a:ext>
            </a:extLst>
          </p:cNvPr>
          <p:cNvSpPr/>
          <p:nvPr/>
        </p:nvSpPr>
        <p:spPr>
          <a:xfrm>
            <a:off x="115824" y="64670"/>
            <a:ext cx="11935968" cy="539337"/>
          </a:xfrm>
          <a:prstGeom prst="rect">
            <a:avLst/>
          </a:prstGeom>
          <a:solidFill>
            <a:srgbClr val="16345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4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5" name="Picture 4">
            <a:extLst>
              <a:ext uri="{FF2B5EF4-FFF2-40B4-BE49-F238E27FC236}">
                <a16:creationId xmlns:a16="http://schemas.microsoft.com/office/drawing/2014/main" id="{FE5D6B2F-B062-4EAC-8DEF-C8F4DA803232}"/>
              </a:ext>
            </a:extLst>
          </p:cNvPr>
          <p:cNvPicPr>
            <a:picLocks noChangeAspect="1"/>
          </p:cNvPicPr>
          <p:nvPr/>
        </p:nvPicPr>
        <p:blipFill>
          <a:blip r:embed="rId2"/>
          <a:stretch>
            <a:fillRect/>
          </a:stretch>
        </p:blipFill>
        <p:spPr>
          <a:xfrm>
            <a:off x="3785616" y="4246215"/>
            <a:ext cx="4767072" cy="1236239"/>
          </a:xfrm>
          <a:prstGeom prst="rect">
            <a:avLst/>
          </a:prstGeom>
        </p:spPr>
      </p:pic>
    </p:spTree>
    <p:extLst>
      <p:ext uri="{BB962C8B-B14F-4D97-AF65-F5344CB8AC3E}">
        <p14:creationId xmlns:p14="http://schemas.microsoft.com/office/powerpoint/2010/main" val="40373566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3D8F5F3-BB9F-4F3B-B9CF-B020A4632698}"/>
              </a:ext>
            </a:extLst>
          </p:cNvPr>
          <p:cNvSpPr/>
          <p:nvPr/>
        </p:nvSpPr>
        <p:spPr>
          <a:xfrm>
            <a:off x="1174460" y="64670"/>
            <a:ext cx="10894502" cy="539337"/>
          </a:xfrm>
          <a:prstGeom prst="rect">
            <a:avLst/>
          </a:prstGeom>
          <a:solidFill>
            <a:srgbClr val="16345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kumimoji="0" lang="en-GB" sz="2400" b="1" i="0" u="none" strike="noStrike" kern="1200" cap="none" spc="0" normalizeH="0" baseline="0" noProof="0" dirty="0">
                <a:ln>
                  <a:noFill/>
                </a:ln>
                <a:solidFill>
                  <a:prstClr val="white"/>
                </a:solidFill>
                <a:effectLst/>
                <a:uLnTx/>
                <a:uFillTx/>
                <a:latin typeface="Calibri" panose="020F0502020204030204"/>
                <a:ea typeface="+mn-ea"/>
                <a:cs typeface="+mn-cs"/>
              </a:rPr>
              <a:t>PRIORITY </a:t>
            </a:r>
            <a:r>
              <a:rPr lang="en-GB" sz="2400" b="1" dirty="0">
                <a:solidFill>
                  <a:prstClr val="white"/>
                </a:solidFill>
                <a:latin typeface="Calibri" panose="020F0502020204030204"/>
              </a:rPr>
              <a:t>3</a:t>
            </a:r>
            <a:r>
              <a:rPr kumimoji="0" lang="en-GB" sz="2400" b="1" i="0" u="none" strike="noStrike" kern="1200" cap="none" spc="0" normalizeH="0" baseline="0" noProof="0" dirty="0">
                <a:ln>
                  <a:noFill/>
                </a:ln>
                <a:solidFill>
                  <a:prstClr val="white"/>
                </a:solidFill>
                <a:effectLst/>
                <a:uLnTx/>
                <a:uFillTx/>
                <a:latin typeface="Calibri" panose="020F0502020204030204"/>
                <a:ea typeface="+mn-ea"/>
                <a:cs typeface="+mn-cs"/>
              </a:rPr>
              <a:t>: </a:t>
            </a:r>
            <a:r>
              <a:rPr lang="en-GB" sz="2400" b="1" dirty="0"/>
              <a:t>INTEGRATION WITH COMMUNITY SERVICES</a:t>
            </a:r>
            <a:endParaRPr kumimoji="0" lang="en-GB" sz="24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3" name="Picture 2">
            <a:extLst>
              <a:ext uri="{FF2B5EF4-FFF2-40B4-BE49-F238E27FC236}">
                <a16:creationId xmlns:a16="http://schemas.microsoft.com/office/drawing/2014/main" id="{71967FC1-5B96-433E-AEAB-1A41D4E56BD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4671"/>
            <a:ext cx="1048624" cy="575142"/>
          </a:xfrm>
          <a:prstGeom prst="rect">
            <a:avLst/>
          </a:prstGeom>
        </p:spPr>
      </p:pic>
      <p:sp>
        <p:nvSpPr>
          <p:cNvPr id="4" name="Rectangle 3">
            <a:extLst>
              <a:ext uri="{FF2B5EF4-FFF2-40B4-BE49-F238E27FC236}">
                <a16:creationId xmlns:a16="http://schemas.microsoft.com/office/drawing/2014/main" id="{A02E8A79-98DC-4D4F-971E-03A2A9F58DDB}"/>
              </a:ext>
            </a:extLst>
          </p:cNvPr>
          <p:cNvSpPr/>
          <p:nvPr/>
        </p:nvSpPr>
        <p:spPr>
          <a:xfrm>
            <a:off x="6338595" y="2493056"/>
            <a:ext cx="5605841"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AMBITIONS</a:t>
            </a:r>
          </a:p>
        </p:txBody>
      </p:sp>
      <p:sp>
        <p:nvSpPr>
          <p:cNvPr id="5" name="Rectangle 4">
            <a:extLst>
              <a:ext uri="{FF2B5EF4-FFF2-40B4-BE49-F238E27FC236}">
                <a16:creationId xmlns:a16="http://schemas.microsoft.com/office/drawing/2014/main" id="{0E7003C2-C4F4-48D1-BB5D-85972CDCD573}"/>
              </a:ext>
            </a:extLst>
          </p:cNvPr>
          <p:cNvSpPr/>
          <p:nvPr/>
        </p:nvSpPr>
        <p:spPr>
          <a:xfrm>
            <a:off x="3091107" y="2493056"/>
            <a:ext cx="3147962"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PRIORITY</a:t>
            </a:r>
          </a:p>
        </p:txBody>
      </p:sp>
      <p:sp>
        <p:nvSpPr>
          <p:cNvPr id="7" name="Rectangle 6">
            <a:extLst>
              <a:ext uri="{FF2B5EF4-FFF2-40B4-BE49-F238E27FC236}">
                <a16:creationId xmlns:a16="http://schemas.microsoft.com/office/drawing/2014/main" id="{6F28172A-0F2C-4701-83D0-81D3389F0647}"/>
              </a:ext>
            </a:extLst>
          </p:cNvPr>
          <p:cNvSpPr/>
          <p:nvPr/>
        </p:nvSpPr>
        <p:spPr>
          <a:xfrm>
            <a:off x="6338596" y="2927076"/>
            <a:ext cx="5605840" cy="3793002"/>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GB" sz="1100" b="1" dirty="0">
                <a:solidFill>
                  <a:schemeClr val="dk1"/>
                </a:solidFill>
              </a:rPr>
              <a:t>22/23 Qtr4</a:t>
            </a:r>
            <a:endParaRPr lang="en-GB" sz="1100" dirty="0">
              <a:solidFill>
                <a:schemeClr val="dk1"/>
              </a:solidFill>
            </a:endParaRPr>
          </a:p>
          <a:p>
            <a:pPr lvl="0"/>
            <a:r>
              <a:rPr lang="en-GB" sz="1100" dirty="0">
                <a:solidFill>
                  <a:schemeClr val="dk1"/>
                </a:solidFill>
              </a:rPr>
              <a:t>Development of an agreed service scope and finalising/submission of outline business cases for Barry Hospital and North &amp; West Cardiff H&amp;WBC</a:t>
            </a:r>
          </a:p>
          <a:p>
            <a:r>
              <a:rPr lang="en-GB" sz="1100" b="1" dirty="0">
                <a:solidFill>
                  <a:schemeClr val="dk1"/>
                </a:solidFill>
              </a:rPr>
              <a:t>23/24 Qtr4&gt; </a:t>
            </a:r>
            <a:r>
              <a:rPr lang="en-GB" sz="1100" dirty="0">
                <a:solidFill>
                  <a:schemeClr val="dk1"/>
                </a:solidFill>
              </a:rPr>
              <a:t>Development of full business case and proceeding to build/delivery (subject to funding)</a:t>
            </a:r>
            <a:endParaRPr lang="en-GB" sz="1100" dirty="0"/>
          </a:p>
          <a:p>
            <a:endParaRPr lang="en-GB" sz="1100" b="1" dirty="0">
              <a:solidFill>
                <a:schemeClr val="dk1"/>
              </a:solidFill>
            </a:endParaRPr>
          </a:p>
          <a:p>
            <a:r>
              <a:rPr lang="en-GB" sz="1100" b="1" dirty="0">
                <a:solidFill>
                  <a:schemeClr val="dk1"/>
                </a:solidFill>
              </a:rPr>
              <a:t>22/23 Qtr4&gt;</a:t>
            </a:r>
            <a:endParaRPr lang="en-GB" sz="1100" dirty="0">
              <a:solidFill>
                <a:schemeClr val="dk1"/>
              </a:solidFill>
            </a:endParaRPr>
          </a:p>
          <a:p>
            <a:pPr lvl="0"/>
            <a:r>
              <a:rPr lang="en-GB" sz="1100" dirty="0">
                <a:solidFill>
                  <a:schemeClr val="dk1"/>
                </a:solidFill>
              </a:rPr>
              <a:t>Development of a 24/7 crisis response service</a:t>
            </a:r>
          </a:p>
          <a:p>
            <a:r>
              <a:rPr lang="en-GB" sz="1100" dirty="0">
                <a:solidFill>
                  <a:schemeClr val="dk1"/>
                </a:solidFill>
              </a:rPr>
              <a:t>Alignment of services and development of a ‘rightsized’ IC service provision</a:t>
            </a:r>
            <a:endParaRPr lang="en-GB" sz="1100" dirty="0"/>
          </a:p>
          <a:p>
            <a:endParaRPr lang="en-GB" sz="1100" dirty="0">
              <a:solidFill>
                <a:schemeClr val="dk1"/>
              </a:solidFill>
            </a:endParaRPr>
          </a:p>
          <a:p>
            <a:r>
              <a:rPr lang="en-GB" sz="1100" b="1" dirty="0">
                <a:solidFill>
                  <a:schemeClr val="dk1"/>
                </a:solidFill>
              </a:rPr>
              <a:t>22/23 </a:t>
            </a:r>
            <a:r>
              <a:rPr lang="en-GB" sz="1100" b="1" dirty="0" err="1">
                <a:solidFill>
                  <a:schemeClr val="dk1"/>
                </a:solidFill>
              </a:rPr>
              <a:t>Qtr</a:t>
            </a:r>
            <a:r>
              <a:rPr lang="en-GB" sz="1100" b="1" dirty="0">
                <a:solidFill>
                  <a:schemeClr val="dk1"/>
                </a:solidFill>
              </a:rPr>
              <a:t> 2- </a:t>
            </a:r>
            <a:r>
              <a:rPr lang="en-GB" sz="1100" dirty="0">
                <a:solidFill>
                  <a:schemeClr val="dk1"/>
                </a:solidFill>
              </a:rPr>
              <a:t>Finalise agreement from partners and development of the model</a:t>
            </a:r>
          </a:p>
          <a:p>
            <a:r>
              <a:rPr lang="en-GB" sz="1100" b="1" dirty="0">
                <a:solidFill>
                  <a:schemeClr val="dk1"/>
                </a:solidFill>
              </a:rPr>
              <a:t>23/24 Qtr2- </a:t>
            </a:r>
            <a:r>
              <a:rPr lang="en-GB" sz="1100" dirty="0">
                <a:solidFill>
                  <a:schemeClr val="dk1"/>
                </a:solidFill>
              </a:rPr>
              <a:t>Mobilised shadow arrangements</a:t>
            </a:r>
          </a:p>
          <a:p>
            <a:r>
              <a:rPr lang="en-GB" sz="1100" b="1" dirty="0">
                <a:solidFill>
                  <a:schemeClr val="dk1"/>
                </a:solidFill>
              </a:rPr>
              <a:t>23/24 </a:t>
            </a:r>
            <a:r>
              <a:rPr lang="en-GB" sz="1100" b="1" dirty="0" err="1">
                <a:solidFill>
                  <a:schemeClr val="dk1"/>
                </a:solidFill>
              </a:rPr>
              <a:t>Qtr</a:t>
            </a:r>
            <a:r>
              <a:rPr lang="en-GB" sz="1100" b="1" dirty="0">
                <a:solidFill>
                  <a:schemeClr val="dk1"/>
                </a:solidFill>
              </a:rPr>
              <a:t> 3&gt; - </a:t>
            </a:r>
            <a:r>
              <a:rPr lang="en-GB" sz="1100" dirty="0">
                <a:solidFill>
                  <a:schemeClr val="dk1"/>
                </a:solidFill>
              </a:rPr>
              <a:t>Implementation and ongoing development of model</a:t>
            </a:r>
            <a:endParaRPr lang="en-GB" sz="1100" dirty="0"/>
          </a:p>
          <a:p>
            <a:endParaRPr lang="en-GB" sz="1100" dirty="0">
              <a:solidFill>
                <a:schemeClr val="tx1"/>
              </a:solidFill>
              <a:latin typeface="Calibri" panose="020F0502020204030204" pitchFamily="34" charset="0"/>
              <a:cs typeface="Calibri" panose="020F0502020204030204" pitchFamily="34" charset="0"/>
            </a:endParaRPr>
          </a:p>
          <a:p>
            <a:r>
              <a:rPr lang="en-GB" sz="1100" b="1" dirty="0">
                <a:solidFill>
                  <a:schemeClr val="dk1"/>
                </a:solidFill>
              </a:rPr>
              <a:t>By 22/23 </a:t>
            </a:r>
            <a:r>
              <a:rPr lang="en-GB" sz="1100" b="1" dirty="0" err="1">
                <a:solidFill>
                  <a:schemeClr val="dk1"/>
                </a:solidFill>
              </a:rPr>
              <a:t>Qtr</a:t>
            </a:r>
            <a:r>
              <a:rPr lang="en-GB" sz="1100" b="1" dirty="0">
                <a:solidFill>
                  <a:schemeClr val="dk1"/>
                </a:solidFill>
              </a:rPr>
              <a:t> 4 - </a:t>
            </a:r>
            <a:r>
              <a:rPr lang="en-GB" sz="1100" dirty="0">
                <a:solidFill>
                  <a:schemeClr val="dk1"/>
                </a:solidFill>
              </a:rPr>
              <a:t>Rollout of the cluster model to two further clusters</a:t>
            </a:r>
          </a:p>
          <a:p>
            <a:r>
              <a:rPr lang="en-GB" sz="1100" b="1" dirty="0">
                <a:solidFill>
                  <a:schemeClr val="dk1"/>
                </a:solidFill>
              </a:rPr>
              <a:t>By 23/24 </a:t>
            </a:r>
            <a:r>
              <a:rPr lang="en-GB" sz="1100" b="1" dirty="0" err="1">
                <a:solidFill>
                  <a:schemeClr val="dk1"/>
                </a:solidFill>
              </a:rPr>
              <a:t>Qtr</a:t>
            </a:r>
            <a:r>
              <a:rPr lang="en-GB" sz="1100" b="1" dirty="0">
                <a:solidFill>
                  <a:schemeClr val="dk1"/>
                </a:solidFill>
              </a:rPr>
              <a:t> 4 - </a:t>
            </a:r>
            <a:r>
              <a:rPr lang="en-GB" sz="1100" dirty="0">
                <a:solidFill>
                  <a:schemeClr val="dk1"/>
                </a:solidFill>
              </a:rPr>
              <a:t>Rollout of the cluster model to remaining clusters</a:t>
            </a:r>
            <a:endParaRPr lang="en-GB" sz="1100" dirty="0"/>
          </a:p>
          <a:p>
            <a:endParaRPr lang="en-GB" sz="1100" dirty="0">
              <a:solidFill>
                <a:schemeClr val="tx1"/>
              </a:solidFill>
              <a:latin typeface="Calibri" panose="020F0502020204030204" pitchFamily="34" charset="0"/>
              <a:cs typeface="Calibri" panose="020F0502020204030204" pitchFamily="34" charset="0"/>
            </a:endParaRPr>
          </a:p>
          <a:p>
            <a:r>
              <a:rPr lang="en-GB" sz="1100" b="1" dirty="0">
                <a:solidFill>
                  <a:schemeClr val="dk1"/>
                </a:solidFill>
              </a:rPr>
              <a:t>22/23 </a:t>
            </a:r>
            <a:r>
              <a:rPr lang="en-GB" sz="1100" b="1" dirty="0" err="1">
                <a:solidFill>
                  <a:schemeClr val="dk1"/>
                </a:solidFill>
              </a:rPr>
              <a:t>Qtr</a:t>
            </a:r>
            <a:r>
              <a:rPr lang="en-GB" sz="1100" b="1" dirty="0">
                <a:solidFill>
                  <a:schemeClr val="dk1"/>
                </a:solidFill>
              </a:rPr>
              <a:t> 4</a:t>
            </a:r>
            <a:endParaRPr lang="en-GB" sz="1100" dirty="0">
              <a:solidFill>
                <a:schemeClr val="dk1"/>
              </a:solidFill>
            </a:endParaRPr>
          </a:p>
          <a:p>
            <a:r>
              <a:rPr lang="en-GB" sz="1100" dirty="0">
                <a:solidFill>
                  <a:schemeClr val="dk1"/>
                </a:solidFill>
              </a:rPr>
              <a:t>Development of both the Cardiff and </a:t>
            </a:r>
            <a:r>
              <a:rPr lang="en-GB" sz="1100" dirty="0" err="1">
                <a:solidFill>
                  <a:schemeClr val="dk1"/>
                </a:solidFill>
              </a:rPr>
              <a:t>VoG</a:t>
            </a:r>
            <a:r>
              <a:rPr lang="en-GB" sz="1100" dirty="0">
                <a:solidFill>
                  <a:schemeClr val="dk1"/>
                </a:solidFill>
              </a:rPr>
              <a:t> provision for accessing community services</a:t>
            </a:r>
            <a:endParaRPr lang="en-GB" sz="1100" dirty="0"/>
          </a:p>
          <a:p>
            <a:endParaRPr lang="en-GB" sz="1100" dirty="0">
              <a:solidFill>
                <a:schemeClr val="tx1"/>
              </a:solidFill>
              <a:latin typeface="Calibri" panose="020F0502020204030204" pitchFamily="34" charset="0"/>
              <a:cs typeface="Calibri" panose="020F0502020204030204" pitchFamily="34" charset="0"/>
            </a:endParaRPr>
          </a:p>
        </p:txBody>
      </p:sp>
      <p:sp>
        <p:nvSpPr>
          <p:cNvPr id="8" name="Rectangle 7">
            <a:extLst>
              <a:ext uri="{FF2B5EF4-FFF2-40B4-BE49-F238E27FC236}">
                <a16:creationId xmlns:a16="http://schemas.microsoft.com/office/drawing/2014/main" id="{E892A0CF-8AE4-45F2-931B-016990BF6DFE}"/>
              </a:ext>
            </a:extLst>
          </p:cNvPr>
          <p:cNvSpPr/>
          <p:nvPr/>
        </p:nvSpPr>
        <p:spPr>
          <a:xfrm>
            <a:off x="3091107" y="2938662"/>
            <a:ext cx="3147962" cy="3793002"/>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lvl="0">
              <a:defRPr/>
            </a:pPr>
            <a:r>
              <a:rPr lang="en-GB" sz="1100" b="1" dirty="0">
                <a:solidFill>
                  <a:schemeClr val="dk1"/>
                </a:solidFill>
              </a:rPr>
              <a:t>Progress key Primary Care infrastructure projects</a:t>
            </a:r>
          </a:p>
          <a:p>
            <a:pPr lvl="0">
              <a:defRPr/>
            </a:pPr>
            <a:endParaRPr lang="en-GB" sz="1100" b="1" dirty="0">
              <a:solidFill>
                <a:schemeClr val="dk1"/>
              </a:solidFill>
            </a:endParaRPr>
          </a:p>
          <a:p>
            <a:pPr>
              <a:defRPr/>
            </a:pPr>
            <a:endParaRPr lang="en-GB" sz="1100" b="1" dirty="0">
              <a:solidFill>
                <a:schemeClr val="dk1"/>
              </a:solidFill>
            </a:endParaRPr>
          </a:p>
          <a:p>
            <a:pPr>
              <a:defRPr/>
            </a:pPr>
            <a:endParaRPr lang="en-GB" sz="1100" b="1" dirty="0">
              <a:solidFill>
                <a:schemeClr val="dk1"/>
              </a:solidFill>
            </a:endParaRPr>
          </a:p>
          <a:p>
            <a:pPr>
              <a:defRPr/>
            </a:pPr>
            <a:endParaRPr lang="en-GB" sz="1100" b="1" dirty="0">
              <a:solidFill>
                <a:schemeClr val="dk1"/>
              </a:solidFill>
            </a:endParaRPr>
          </a:p>
          <a:p>
            <a:pPr>
              <a:defRPr/>
            </a:pPr>
            <a:endParaRPr lang="en-GB" sz="1100" b="1" dirty="0">
              <a:solidFill>
                <a:schemeClr val="dk1"/>
              </a:solidFill>
            </a:endParaRPr>
          </a:p>
          <a:p>
            <a:pPr>
              <a:defRPr/>
            </a:pPr>
            <a:r>
              <a:rPr lang="en-GB" sz="1100" b="1" dirty="0">
                <a:solidFill>
                  <a:schemeClr val="dk1"/>
                </a:solidFill>
              </a:rPr>
              <a:t>Intermediate Care</a:t>
            </a:r>
            <a:endParaRPr lang="en-GB" sz="1100" dirty="0">
              <a:solidFill>
                <a:schemeClr val="dk1"/>
              </a:solidFill>
            </a:endParaRPr>
          </a:p>
          <a:p>
            <a:pPr lvl="0">
              <a:defRPr/>
            </a:pPr>
            <a:endParaRPr lang="en-GB" sz="1100" dirty="0">
              <a:solidFill>
                <a:schemeClr val="dk1"/>
              </a:solidFill>
            </a:endParaRPr>
          </a:p>
          <a:p>
            <a:pPr>
              <a:defRPr/>
            </a:pPr>
            <a:endParaRPr lang="en-GB" sz="1100" b="1" dirty="0">
              <a:solidFill>
                <a:schemeClr val="dk1"/>
              </a:solidFill>
            </a:endParaRPr>
          </a:p>
          <a:p>
            <a:pPr>
              <a:defRPr/>
            </a:pPr>
            <a:endParaRPr lang="en-GB" sz="1100" b="1" dirty="0">
              <a:solidFill>
                <a:schemeClr val="dk1"/>
              </a:solidFill>
            </a:endParaRPr>
          </a:p>
          <a:p>
            <a:pPr>
              <a:defRPr/>
            </a:pPr>
            <a:r>
              <a:rPr lang="en-GB" sz="1100" b="1" dirty="0">
                <a:solidFill>
                  <a:schemeClr val="dk1"/>
                </a:solidFill>
              </a:rPr>
              <a:t>Vale Alliance</a:t>
            </a:r>
          </a:p>
          <a:p>
            <a:pPr>
              <a:defRPr/>
            </a:pPr>
            <a:endParaRPr lang="en-GB" sz="1100" b="1" dirty="0">
              <a:solidFill>
                <a:schemeClr val="dk1"/>
              </a:solidFill>
            </a:endParaRPr>
          </a:p>
          <a:p>
            <a:pPr>
              <a:defRPr/>
            </a:pPr>
            <a:endParaRPr lang="en-GB" sz="1100" b="1" dirty="0">
              <a:solidFill>
                <a:schemeClr val="dk1"/>
              </a:solidFill>
            </a:endParaRPr>
          </a:p>
          <a:p>
            <a:pPr>
              <a:defRPr/>
            </a:pPr>
            <a:endParaRPr lang="en-GB" sz="1100" b="1" dirty="0">
              <a:solidFill>
                <a:schemeClr val="dk1"/>
              </a:solidFill>
            </a:endParaRPr>
          </a:p>
          <a:p>
            <a:pPr>
              <a:defRPr/>
            </a:pPr>
            <a:r>
              <a:rPr lang="en-GB" sz="1100" b="1" dirty="0">
                <a:solidFill>
                  <a:schemeClr val="dk1"/>
                </a:solidFill>
              </a:rPr>
              <a:t>Accelerate MDT Cluster Development model</a:t>
            </a:r>
            <a:endParaRPr lang="en-GB" sz="1100" dirty="0">
              <a:solidFill>
                <a:schemeClr val="dk1"/>
              </a:solidFill>
            </a:endParaRPr>
          </a:p>
          <a:p>
            <a:pPr>
              <a:defRPr/>
            </a:pPr>
            <a:endParaRPr lang="en-GB" sz="1100" dirty="0"/>
          </a:p>
          <a:p>
            <a:pPr>
              <a:defRPr/>
            </a:pPr>
            <a:endParaRPr lang="en-GB" sz="1100" b="1" dirty="0">
              <a:solidFill>
                <a:schemeClr val="dk1"/>
              </a:solidFill>
            </a:endParaRPr>
          </a:p>
          <a:p>
            <a:pPr>
              <a:defRPr/>
            </a:pPr>
            <a:r>
              <a:rPr lang="en-GB" sz="1100" b="1" dirty="0">
                <a:solidFill>
                  <a:schemeClr val="dk1"/>
                </a:solidFill>
              </a:rPr>
              <a:t>Single Point of Access</a:t>
            </a:r>
            <a:endParaRPr lang="en-GB" sz="1100" dirty="0">
              <a:solidFill>
                <a:schemeClr val="dk1"/>
              </a:solidFill>
            </a:endParaRPr>
          </a:p>
          <a:p>
            <a:pPr lvl="0">
              <a:defRPr/>
            </a:pPr>
            <a:endParaRPr lang="en-GB" sz="1100" dirty="0">
              <a:solidFill>
                <a:schemeClr val="dk1"/>
              </a:solidFill>
            </a:endParaRPr>
          </a:p>
        </p:txBody>
      </p:sp>
      <p:sp>
        <p:nvSpPr>
          <p:cNvPr id="10" name="Rectangle 9">
            <a:extLst>
              <a:ext uri="{FF2B5EF4-FFF2-40B4-BE49-F238E27FC236}">
                <a16:creationId xmlns:a16="http://schemas.microsoft.com/office/drawing/2014/main" id="{8CC5DC91-C535-4856-A7BA-213F42FFE4F3}"/>
              </a:ext>
            </a:extLst>
          </p:cNvPr>
          <p:cNvSpPr/>
          <p:nvPr/>
        </p:nvSpPr>
        <p:spPr>
          <a:xfrm>
            <a:off x="247559" y="1158255"/>
            <a:ext cx="10215167" cy="1217941"/>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just">
              <a:lnSpc>
                <a:spcPct val="107000"/>
              </a:lnSpc>
              <a:spcAft>
                <a:spcPts val="800"/>
              </a:spcAft>
            </a:pPr>
            <a:r>
              <a:rPr lang="en-GB" sz="1100" dirty="0">
                <a:solidFill>
                  <a:schemeClr val="tx1"/>
                </a:solidFill>
                <a:ea typeface="Calibri" panose="020F0502020204030204" pitchFamily="34" charset="0"/>
                <a:cs typeface="Times New Roman" panose="02020603050405020304" pitchFamily="18" charset="0"/>
              </a:rPr>
              <a:t>The @Home programme is a key plank of the UHBs </a:t>
            </a:r>
            <a:r>
              <a:rPr lang="en-GB" sz="1100" i="1" dirty="0">
                <a:solidFill>
                  <a:schemeClr val="tx1"/>
                </a:solidFill>
                <a:ea typeface="Calibri" panose="020F0502020204030204" pitchFamily="34" charset="0"/>
                <a:cs typeface="Times New Roman" panose="02020603050405020304" pitchFamily="18" charset="0"/>
              </a:rPr>
              <a:t>Integration with community services </a:t>
            </a:r>
            <a:r>
              <a:rPr lang="en-GB" sz="1100" dirty="0">
                <a:solidFill>
                  <a:schemeClr val="tx1"/>
                </a:solidFill>
                <a:ea typeface="Calibri" panose="020F0502020204030204" pitchFamily="34" charset="0"/>
                <a:cs typeface="Times New Roman" panose="02020603050405020304" pitchFamily="18" charset="0"/>
              </a:rPr>
              <a:t>priority.</a:t>
            </a:r>
          </a:p>
          <a:p>
            <a:pPr algn="just">
              <a:lnSpc>
                <a:spcPct val="107000"/>
              </a:lnSpc>
              <a:spcAft>
                <a:spcPts val="800"/>
              </a:spcAft>
            </a:pPr>
            <a:r>
              <a:rPr lang="en-GB" sz="1100" dirty="0">
                <a:solidFill>
                  <a:schemeClr val="tx1"/>
                </a:solidFill>
                <a:ea typeface="Calibri" panose="020F0502020204030204" pitchFamily="34" charset="0"/>
                <a:cs typeface="Times New Roman" panose="02020603050405020304" pitchFamily="18" charset="0"/>
              </a:rPr>
              <a:t>@Home is a multi-partner programme of work that is driven through our RPB structures. It is through this programme we are driving forward the locality placed-based model for care, linked to our nine clusters, and the right sizing of our community services in order to implement the new models of care. </a:t>
            </a:r>
          </a:p>
          <a:p>
            <a:pPr algn="just">
              <a:lnSpc>
                <a:spcPct val="107000"/>
              </a:lnSpc>
              <a:spcAft>
                <a:spcPts val="800"/>
              </a:spcAft>
            </a:pPr>
            <a:r>
              <a:rPr lang="en-GB" sz="1100" i="1" dirty="0">
                <a:solidFill>
                  <a:schemeClr val="tx1"/>
                </a:solidFill>
              </a:rPr>
              <a:t>Across this programme of work the UHB set a number of ambitions. These are highlighted below.</a:t>
            </a:r>
            <a:endParaRPr lang="en-GB" sz="1100" dirty="0">
              <a:solidFill>
                <a:schemeClr val="tx1"/>
              </a:solidFill>
              <a:ea typeface="Calibri" panose="020F0502020204030204" pitchFamily="34" charset="0"/>
              <a:cs typeface="Times New Roman" panose="02020603050405020304" pitchFamily="18" charset="0"/>
            </a:endParaRPr>
          </a:p>
          <a:p>
            <a:pPr lvl="0"/>
            <a:endParaRPr lang="en-GB" sz="1100" dirty="0">
              <a:solidFill>
                <a:prstClr val="black"/>
              </a:solidFill>
              <a:latin typeface="Calibri" panose="020F0502020204030204" pitchFamily="34" charset="0"/>
              <a:cs typeface="Arial" panose="020B0604020202020204" pitchFamily="34" charset="0"/>
            </a:endParaRPr>
          </a:p>
        </p:txBody>
      </p:sp>
      <p:sp>
        <p:nvSpPr>
          <p:cNvPr id="11" name="Rectangle 10">
            <a:extLst>
              <a:ext uri="{FF2B5EF4-FFF2-40B4-BE49-F238E27FC236}">
                <a16:creationId xmlns:a16="http://schemas.microsoft.com/office/drawing/2014/main" id="{551AF7DF-11E0-4789-9ADA-54F765C18A4B}"/>
              </a:ext>
            </a:extLst>
          </p:cNvPr>
          <p:cNvSpPr/>
          <p:nvPr/>
        </p:nvSpPr>
        <p:spPr>
          <a:xfrm>
            <a:off x="247562" y="744586"/>
            <a:ext cx="11696876"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OUR PLAN</a:t>
            </a:r>
          </a:p>
        </p:txBody>
      </p:sp>
      <p:pic>
        <p:nvPicPr>
          <p:cNvPr id="14" name="Picture 13">
            <a:extLst>
              <a:ext uri="{FF2B5EF4-FFF2-40B4-BE49-F238E27FC236}">
                <a16:creationId xmlns:a16="http://schemas.microsoft.com/office/drawing/2014/main" id="{DD8B4FE0-B330-48A6-9BAE-3A27E70B3AAF}"/>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10593355" y="1158256"/>
            <a:ext cx="1351082" cy="1211638"/>
          </a:xfrm>
          <a:prstGeom prst="rect">
            <a:avLst/>
          </a:prstGeom>
          <a:ln>
            <a:solidFill>
              <a:schemeClr val="accent1">
                <a:shade val="50000"/>
              </a:schemeClr>
            </a:solidFill>
          </a:ln>
        </p:spPr>
      </p:pic>
      <p:pic>
        <p:nvPicPr>
          <p:cNvPr id="17" name="Picture 16">
            <a:extLst>
              <a:ext uri="{FF2B5EF4-FFF2-40B4-BE49-F238E27FC236}">
                <a16:creationId xmlns:a16="http://schemas.microsoft.com/office/drawing/2014/main" id="{C002DEFF-79FD-4D08-86D2-FE84E88E7A17}"/>
              </a:ext>
            </a:extLst>
          </p:cNvPr>
          <p:cNvPicPr>
            <a:picLocks noChangeAspect="1"/>
          </p:cNvPicPr>
          <p:nvPr/>
        </p:nvPicPr>
        <p:blipFill>
          <a:blip r:embed="rId5">
            <a:extLst>
              <a:ext uri="{28A0092B-C50C-407E-A947-70E740481C1C}">
                <a14:useLocalDpi xmlns:a14="http://schemas.microsoft.com/office/drawing/2010/main" val="0"/>
              </a:ext>
              <a:ext uri="{837473B0-CC2E-450A-ABE3-18F120FF3D39}">
                <a1611:picAttrSrcUrl xmlns:a1611="http://schemas.microsoft.com/office/drawing/2016/11/main" r:id="rId6"/>
              </a:ext>
            </a:extLst>
          </a:blip>
          <a:stretch>
            <a:fillRect/>
          </a:stretch>
        </p:blipFill>
        <p:spPr>
          <a:xfrm>
            <a:off x="247559" y="2493056"/>
            <a:ext cx="2715268" cy="4238608"/>
          </a:xfrm>
          <a:prstGeom prst="rect">
            <a:avLst/>
          </a:prstGeom>
        </p:spPr>
      </p:pic>
    </p:spTree>
    <p:extLst>
      <p:ext uri="{BB962C8B-B14F-4D97-AF65-F5344CB8AC3E}">
        <p14:creationId xmlns:p14="http://schemas.microsoft.com/office/powerpoint/2010/main" val="41186691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3D8F5F3-BB9F-4F3B-B9CF-B020A4632698}"/>
              </a:ext>
            </a:extLst>
          </p:cNvPr>
          <p:cNvSpPr/>
          <p:nvPr/>
        </p:nvSpPr>
        <p:spPr>
          <a:xfrm>
            <a:off x="1174460" y="64670"/>
            <a:ext cx="10894502" cy="539337"/>
          </a:xfrm>
          <a:prstGeom prst="rect">
            <a:avLst/>
          </a:prstGeom>
          <a:solidFill>
            <a:srgbClr val="16345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prstClr val="white"/>
                </a:solidFill>
                <a:effectLst/>
                <a:uLnTx/>
                <a:uFillTx/>
                <a:latin typeface="Calibri" panose="020F0502020204030204"/>
                <a:ea typeface="+mn-ea"/>
                <a:cs typeface="+mn-cs"/>
              </a:rPr>
              <a:t>PRIORITY </a:t>
            </a:r>
            <a:r>
              <a:rPr lang="en-GB" sz="2400" b="1" dirty="0">
                <a:solidFill>
                  <a:prstClr val="white"/>
                </a:solidFill>
                <a:latin typeface="Calibri" panose="020F0502020204030204"/>
              </a:rPr>
              <a:t>4</a:t>
            </a:r>
            <a:r>
              <a:rPr kumimoji="0" lang="en-GB" sz="2400" b="1" i="0" u="none" strike="noStrike" kern="1200" cap="none" spc="0" normalizeH="0" baseline="0" noProof="0" dirty="0">
                <a:ln>
                  <a:noFill/>
                </a:ln>
                <a:solidFill>
                  <a:prstClr val="white"/>
                </a:solidFill>
                <a:effectLst/>
                <a:uLnTx/>
                <a:uFillTx/>
                <a:latin typeface="Calibri" panose="020F0502020204030204"/>
                <a:ea typeface="+mn-ea"/>
                <a:cs typeface="+mn-cs"/>
              </a:rPr>
              <a:t>: SHAPING OUR FUTURE WORKFORCE</a:t>
            </a:r>
          </a:p>
        </p:txBody>
      </p:sp>
      <p:pic>
        <p:nvPicPr>
          <p:cNvPr id="3" name="Picture 2">
            <a:extLst>
              <a:ext uri="{FF2B5EF4-FFF2-40B4-BE49-F238E27FC236}">
                <a16:creationId xmlns:a16="http://schemas.microsoft.com/office/drawing/2014/main" id="{71967FC1-5B96-433E-AEAB-1A41D4E56BD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4671"/>
            <a:ext cx="1048624" cy="575142"/>
          </a:xfrm>
          <a:prstGeom prst="rect">
            <a:avLst/>
          </a:prstGeom>
        </p:spPr>
      </p:pic>
      <p:sp>
        <p:nvSpPr>
          <p:cNvPr id="4" name="Rectangle 3">
            <a:extLst>
              <a:ext uri="{FF2B5EF4-FFF2-40B4-BE49-F238E27FC236}">
                <a16:creationId xmlns:a16="http://schemas.microsoft.com/office/drawing/2014/main" id="{A02E8A79-98DC-4D4F-971E-03A2A9F58DDB}"/>
              </a:ext>
            </a:extLst>
          </p:cNvPr>
          <p:cNvSpPr/>
          <p:nvPr/>
        </p:nvSpPr>
        <p:spPr>
          <a:xfrm>
            <a:off x="3066987" y="3115116"/>
            <a:ext cx="5696038"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AMBITIONS</a:t>
            </a:r>
          </a:p>
        </p:txBody>
      </p:sp>
      <p:sp>
        <p:nvSpPr>
          <p:cNvPr id="5" name="Rectangle 4">
            <a:extLst>
              <a:ext uri="{FF2B5EF4-FFF2-40B4-BE49-F238E27FC236}">
                <a16:creationId xmlns:a16="http://schemas.microsoft.com/office/drawing/2014/main" id="{0E7003C2-C4F4-48D1-BB5D-85972CDCD573}"/>
              </a:ext>
            </a:extLst>
          </p:cNvPr>
          <p:cNvSpPr/>
          <p:nvPr/>
        </p:nvSpPr>
        <p:spPr>
          <a:xfrm>
            <a:off x="8915425" y="3103530"/>
            <a:ext cx="3029012"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TARGET</a:t>
            </a:r>
          </a:p>
        </p:txBody>
      </p:sp>
      <p:sp>
        <p:nvSpPr>
          <p:cNvPr id="7" name="Rectangle 6">
            <a:extLst>
              <a:ext uri="{FF2B5EF4-FFF2-40B4-BE49-F238E27FC236}">
                <a16:creationId xmlns:a16="http://schemas.microsoft.com/office/drawing/2014/main" id="{6F28172A-0F2C-4701-83D0-81D3389F0647}"/>
              </a:ext>
            </a:extLst>
          </p:cNvPr>
          <p:cNvSpPr/>
          <p:nvPr/>
        </p:nvSpPr>
        <p:spPr>
          <a:xfrm>
            <a:off x="3066987" y="3549136"/>
            <a:ext cx="5696038" cy="3186338"/>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GB" sz="1100" dirty="0">
                <a:solidFill>
                  <a:schemeClr val="tx1"/>
                </a:solidFill>
                <a:latin typeface="Calibri" panose="020F0502020204030204" pitchFamily="34" charset="0"/>
                <a:cs typeface="Calibri" panose="020F0502020204030204" pitchFamily="34" charset="0"/>
              </a:rPr>
              <a:t>Improve retention across the UHB to a healthy level, i.e. between 7- 9% by 22-23.</a:t>
            </a:r>
          </a:p>
          <a:p>
            <a:endParaRPr lang="en-GB" sz="1100" dirty="0">
              <a:solidFill>
                <a:schemeClr val="tx1"/>
              </a:solidFill>
              <a:latin typeface="Calibri" panose="020F0502020204030204" pitchFamily="34" charset="0"/>
              <a:cs typeface="Calibri" panose="020F0502020204030204" pitchFamily="34" charset="0"/>
            </a:endParaRPr>
          </a:p>
          <a:p>
            <a:r>
              <a:rPr lang="en-GB" sz="1100" dirty="0">
                <a:solidFill>
                  <a:schemeClr val="dk1"/>
                </a:solidFill>
              </a:rPr>
              <a:t>Reduce vacancies across the UHB to be 5% or below.</a:t>
            </a:r>
          </a:p>
          <a:p>
            <a:endParaRPr lang="en-GB" sz="1100" dirty="0">
              <a:solidFill>
                <a:schemeClr val="dk1"/>
              </a:solidFill>
            </a:endParaRPr>
          </a:p>
          <a:p>
            <a:r>
              <a:rPr lang="en-GB" sz="1100" dirty="0">
                <a:solidFill>
                  <a:schemeClr val="dk1"/>
                </a:solidFill>
              </a:rPr>
              <a:t>Reduce the bank and agency expenditure </a:t>
            </a:r>
          </a:p>
          <a:p>
            <a:endParaRPr lang="en-GB" sz="1100" dirty="0">
              <a:solidFill>
                <a:schemeClr val="dk1"/>
              </a:solidFill>
            </a:endParaRPr>
          </a:p>
          <a:p>
            <a:r>
              <a:rPr lang="en-GB" sz="1100" dirty="0">
                <a:solidFill>
                  <a:schemeClr val="dk1"/>
                </a:solidFill>
              </a:rPr>
              <a:t>Increase the number of staff employed in integrated health and social care roles by  end 22-23</a:t>
            </a:r>
          </a:p>
          <a:p>
            <a:endParaRPr lang="en-GB" sz="1100" dirty="0">
              <a:solidFill>
                <a:schemeClr val="dk1"/>
              </a:solidFill>
            </a:endParaRPr>
          </a:p>
          <a:p>
            <a:r>
              <a:rPr lang="en-GB" sz="1100" dirty="0">
                <a:solidFill>
                  <a:schemeClr val="dk1"/>
                </a:solidFill>
              </a:rPr>
              <a:t>Streamline current recruitment processes, improving the onboarding time </a:t>
            </a:r>
          </a:p>
          <a:p>
            <a:r>
              <a:rPr lang="en-GB" sz="1100" dirty="0">
                <a:solidFill>
                  <a:schemeClr val="dk1"/>
                </a:solidFill>
              </a:rPr>
              <a:t>Reduce absence to a more sustainable position</a:t>
            </a:r>
          </a:p>
          <a:p>
            <a:endParaRPr lang="en-GB" sz="1100" dirty="0">
              <a:solidFill>
                <a:schemeClr val="dk1"/>
              </a:solidFill>
            </a:endParaRPr>
          </a:p>
          <a:p>
            <a:r>
              <a:rPr lang="en-GB" sz="1100" dirty="0">
                <a:solidFill>
                  <a:schemeClr val="dk1"/>
                </a:solidFill>
              </a:rPr>
              <a:t>Reduce the number of staff on long term sick leave suffering with stress, anxiety, depression </a:t>
            </a:r>
          </a:p>
          <a:p>
            <a:endParaRPr lang="en-GB" sz="1100" dirty="0">
              <a:solidFill>
                <a:schemeClr val="dk1"/>
              </a:solidFill>
            </a:endParaRPr>
          </a:p>
          <a:p>
            <a:r>
              <a:rPr lang="en-GB" sz="1100" dirty="0">
                <a:solidFill>
                  <a:schemeClr val="dk1"/>
                </a:solidFill>
              </a:rPr>
              <a:t>Raise awareness of the importance of undertaking appraisals with staff and increase compliance</a:t>
            </a:r>
          </a:p>
          <a:p>
            <a:r>
              <a:rPr lang="en-GB" sz="1100" dirty="0">
                <a:solidFill>
                  <a:schemeClr val="dk1"/>
                </a:solidFill>
              </a:rPr>
              <a:t>Increase the number of staff who access learning, development and training opportunities  </a:t>
            </a:r>
          </a:p>
          <a:p>
            <a:endParaRPr lang="en-GB" sz="1100" dirty="0">
              <a:solidFill>
                <a:schemeClr val="dk1"/>
              </a:solidFill>
            </a:endParaRPr>
          </a:p>
          <a:p>
            <a:r>
              <a:rPr lang="en-GB" sz="1100" dirty="0">
                <a:solidFill>
                  <a:schemeClr val="dk1"/>
                </a:solidFill>
              </a:rPr>
              <a:t>Staff undertake the Senior Leadership Programme and identify leadership pathways at every level.</a:t>
            </a:r>
          </a:p>
          <a:p>
            <a:endParaRPr lang="en-GB" sz="1100" dirty="0">
              <a:solidFill>
                <a:schemeClr val="dk1"/>
              </a:solidFill>
            </a:endParaRPr>
          </a:p>
          <a:p>
            <a:endParaRPr lang="en-GB" sz="1100" dirty="0">
              <a:solidFill>
                <a:schemeClr val="tx1"/>
              </a:solidFill>
              <a:latin typeface="Calibri" panose="020F0502020204030204" pitchFamily="34" charset="0"/>
              <a:cs typeface="Calibri" panose="020F0502020204030204" pitchFamily="34" charset="0"/>
            </a:endParaRPr>
          </a:p>
        </p:txBody>
      </p:sp>
      <p:sp>
        <p:nvSpPr>
          <p:cNvPr id="8" name="Rectangle 7">
            <a:extLst>
              <a:ext uri="{FF2B5EF4-FFF2-40B4-BE49-F238E27FC236}">
                <a16:creationId xmlns:a16="http://schemas.microsoft.com/office/drawing/2014/main" id="{E892A0CF-8AE4-45F2-931B-016990BF6DFE}"/>
              </a:ext>
            </a:extLst>
          </p:cNvPr>
          <p:cNvSpPr/>
          <p:nvPr/>
        </p:nvSpPr>
        <p:spPr>
          <a:xfrm>
            <a:off x="8915425" y="3549136"/>
            <a:ext cx="3029011" cy="3174753"/>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GB" sz="1100" dirty="0">
                <a:solidFill>
                  <a:prstClr val="black"/>
                </a:solidFill>
                <a:latin typeface="Calibri" panose="020F0502020204030204" pitchFamily="34" charset="0"/>
                <a:cs typeface="Arial" panose="020B0604020202020204" pitchFamily="34" charset="0"/>
              </a:rPr>
              <a:t>Between 7-9%  - by 202/23</a:t>
            </a:r>
          </a:p>
          <a:p>
            <a:endParaRPr lang="en-GB" sz="1100" dirty="0">
              <a:solidFill>
                <a:prstClr val="black"/>
              </a:solidFill>
              <a:latin typeface="Calibri" panose="020F0502020204030204" pitchFamily="34" charset="0"/>
              <a:cs typeface="Arial" panose="020B0604020202020204" pitchFamily="34" charset="0"/>
            </a:endParaRPr>
          </a:p>
          <a:p>
            <a:r>
              <a:rPr lang="en-GB" sz="1100" dirty="0">
                <a:solidFill>
                  <a:prstClr val="black"/>
                </a:solidFill>
                <a:latin typeface="Calibri" panose="020F0502020204030204" pitchFamily="34" charset="0"/>
                <a:cs typeface="Arial" panose="020B0604020202020204" pitchFamily="34" charset="0"/>
              </a:rPr>
              <a:t>5% or below</a:t>
            </a:r>
          </a:p>
          <a:p>
            <a:endParaRPr lang="en-GB" sz="1100" dirty="0">
              <a:solidFill>
                <a:prstClr val="black"/>
              </a:solidFill>
              <a:latin typeface="Calibri" panose="020F0502020204030204" pitchFamily="34" charset="0"/>
              <a:cs typeface="Arial" panose="020B0604020202020204" pitchFamily="34" charset="0"/>
            </a:endParaRPr>
          </a:p>
          <a:p>
            <a:endParaRPr lang="en-GB" sz="1100" dirty="0">
              <a:solidFill>
                <a:prstClr val="black"/>
              </a:solidFill>
              <a:latin typeface="Calibri" panose="020F0502020204030204" pitchFamily="34" charset="0"/>
              <a:cs typeface="Arial" panose="020B0604020202020204" pitchFamily="34" charset="0"/>
            </a:endParaRPr>
          </a:p>
          <a:p>
            <a:endParaRPr lang="en-GB" sz="1100" dirty="0">
              <a:solidFill>
                <a:prstClr val="black"/>
              </a:solidFill>
              <a:latin typeface="Calibri" panose="020F0502020204030204" pitchFamily="34" charset="0"/>
              <a:cs typeface="Arial" panose="020B0604020202020204" pitchFamily="34" charset="0"/>
            </a:endParaRPr>
          </a:p>
          <a:p>
            <a:r>
              <a:rPr lang="en-GB" sz="1100" dirty="0">
                <a:solidFill>
                  <a:prstClr val="black"/>
                </a:solidFill>
                <a:latin typeface="Calibri" panose="020F0502020204030204" pitchFamily="34" charset="0"/>
                <a:cs typeface="Arial" panose="020B0604020202020204" pitchFamily="34" charset="0"/>
              </a:rPr>
              <a:t>By end 2022-23</a:t>
            </a:r>
          </a:p>
          <a:p>
            <a:endParaRPr lang="en-GB" sz="1100" dirty="0">
              <a:solidFill>
                <a:prstClr val="black"/>
              </a:solidFill>
              <a:latin typeface="Calibri" panose="020F0502020204030204" pitchFamily="34" charset="0"/>
              <a:cs typeface="Arial" panose="020B0604020202020204" pitchFamily="34" charset="0"/>
            </a:endParaRPr>
          </a:p>
          <a:p>
            <a:r>
              <a:rPr lang="en-GB" sz="1100" dirty="0">
                <a:solidFill>
                  <a:schemeClr val="dk1"/>
                </a:solidFill>
              </a:rPr>
              <a:t>A reduction to 6% in 22-23 and 5.5% in 23-24</a:t>
            </a:r>
          </a:p>
          <a:p>
            <a:endParaRPr lang="en-GB" sz="1100" dirty="0">
              <a:solidFill>
                <a:schemeClr val="dk1"/>
              </a:solidFill>
            </a:endParaRPr>
          </a:p>
          <a:p>
            <a:r>
              <a:rPr lang="en-GB" sz="1100" dirty="0">
                <a:solidFill>
                  <a:schemeClr val="dk1"/>
                </a:solidFill>
              </a:rPr>
              <a:t>10% in 22-23 and a further 10% in 23-24</a:t>
            </a:r>
          </a:p>
          <a:p>
            <a:endParaRPr lang="en-GB" sz="1100" dirty="0">
              <a:solidFill>
                <a:schemeClr val="dk1"/>
              </a:solidFill>
            </a:endParaRPr>
          </a:p>
          <a:p>
            <a:r>
              <a:rPr lang="en-GB" sz="1100" dirty="0">
                <a:solidFill>
                  <a:schemeClr val="dk1"/>
                </a:solidFill>
              </a:rPr>
              <a:t>50% in 22-23 and 85% in 23-24</a:t>
            </a:r>
          </a:p>
          <a:p>
            <a:endParaRPr lang="en-GB" sz="1100" dirty="0">
              <a:solidFill>
                <a:schemeClr val="dk1"/>
              </a:solidFill>
            </a:endParaRPr>
          </a:p>
          <a:p>
            <a:r>
              <a:rPr lang="en-GB" sz="1100" dirty="0">
                <a:solidFill>
                  <a:schemeClr val="dk1"/>
                </a:solidFill>
              </a:rPr>
              <a:t>50% by 23-24</a:t>
            </a:r>
          </a:p>
          <a:p>
            <a:endParaRPr lang="en-GB" sz="1100" dirty="0">
              <a:solidFill>
                <a:schemeClr val="dk1"/>
              </a:solidFill>
            </a:endParaRPr>
          </a:p>
          <a:p>
            <a:r>
              <a:rPr lang="en-GB" sz="1100" dirty="0">
                <a:solidFill>
                  <a:schemeClr val="dk1"/>
                </a:solidFill>
                <a:latin typeface="Calibri" panose="020F0502020204030204" pitchFamily="34" charset="0"/>
                <a:cs typeface="Arial" panose="020B0604020202020204" pitchFamily="34" charset="0"/>
              </a:rPr>
              <a:t>36 members by 2022/23</a:t>
            </a:r>
            <a:endParaRPr lang="en-GB" sz="1100" dirty="0">
              <a:solidFill>
                <a:prstClr val="black"/>
              </a:solidFill>
              <a:latin typeface="Calibri" panose="020F0502020204030204" pitchFamily="34" charset="0"/>
              <a:cs typeface="Arial" panose="020B0604020202020204" pitchFamily="34" charset="0"/>
            </a:endParaRPr>
          </a:p>
        </p:txBody>
      </p:sp>
      <p:sp>
        <p:nvSpPr>
          <p:cNvPr id="10" name="Rectangle 9">
            <a:extLst>
              <a:ext uri="{FF2B5EF4-FFF2-40B4-BE49-F238E27FC236}">
                <a16:creationId xmlns:a16="http://schemas.microsoft.com/office/drawing/2014/main" id="{8CC5DC91-C535-4856-A7BA-213F42FFE4F3}"/>
              </a:ext>
            </a:extLst>
          </p:cNvPr>
          <p:cNvSpPr/>
          <p:nvPr/>
        </p:nvSpPr>
        <p:spPr>
          <a:xfrm>
            <a:off x="247560" y="1158255"/>
            <a:ext cx="9518232" cy="1860853"/>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lvl="0"/>
            <a:r>
              <a:rPr lang="en-GB" sz="1100" dirty="0">
                <a:solidFill>
                  <a:prstClr val="black"/>
                </a:solidFill>
                <a:latin typeface="Calibri" panose="020F0502020204030204" pitchFamily="34" charset="0"/>
                <a:cs typeface="Arial" panose="020B0604020202020204" pitchFamily="34" charset="0"/>
              </a:rPr>
              <a:t>To meet our population’s health and care needs effectively and deliver upon our quality improvement, recovery and transformation agendas we are completely dependent on our workforce. We want to be a great place to train, work and live, with inclusion, wellbeing and development at the heart of everything we do. </a:t>
            </a:r>
          </a:p>
          <a:p>
            <a:pPr lvl="0"/>
            <a:endParaRPr lang="en-GB" sz="1100" dirty="0">
              <a:solidFill>
                <a:prstClr val="black"/>
              </a:solidFill>
              <a:latin typeface="Calibri" panose="020F0502020204030204" pitchFamily="34" charset="0"/>
              <a:cs typeface="Arial" panose="020B0604020202020204" pitchFamily="34" charset="0"/>
            </a:endParaRPr>
          </a:p>
          <a:p>
            <a:pPr lvl="0"/>
            <a:r>
              <a:rPr lang="en-GB" sz="1100" dirty="0">
                <a:solidFill>
                  <a:prstClr val="black"/>
                </a:solidFill>
                <a:latin typeface="Calibri" panose="020F0502020204030204" pitchFamily="34" charset="0"/>
                <a:cs typeface="Arial" panose="020B0604020202020204" pitchFamily="34" charset="0"/>
              </a:rPr>
              <a:t>A 3-year People and Culture Plan has been developed and is our opportunity to improve the experience of staff, ensure the improvements we have made over recent years continue, and confront the challenges which have arisen as a result of the pandemic and subsequent recovery period.</a:t>
            </a:r>
          </a:p>
          <a:p>
            <a:pPr lvl="0"/>
            <a:endParaRPr lang="en-GB" sz="1100" dirty="0">
              <a:solidFill>
                <a:prstClr val="black"/>
              </a:solidFill>
              <a:latin typeface="Calibri" panose="020F0502020204030204" pitchFamily="34" charset="0"/>
              <a:cs typeface="Arial" panose="020B0604020202020204" pitchFamily="34" charset="0"/>
            </a:endParaRPr>
          </a:p>
          <a:p>
            <a:pPr lvl="0"/>
            <a:r>
              <a:rPr lang="en-GB" sz="1100" dirty="0">
                <a:solidFill>
                  <a:prstClr val="black"/>
                </a:solidFill>
                <a:latin typeface="Calibri" panose="020F0502020204030204" pitchFamily="34" charset="0"/>
                <a:cs typeface="Arial" panose="020B0604020202020204" pitchFamily="34" charset="0"/>
              </a:rPr>
              <a:t>As part of the IMTP and supporting delivery of this people and culture plan the UHB set a number of ambitions. These are highlighted below.  </a:t>
            </a:r>
          </a:p>
          <a:p>
            <a:pPr lvl="0"/>
            <a:endParaRPr lang="en-GB" sz="1100" dirty="0">
              <a:solidFill>
                <a:prstClr val="black"/>
              </a:solidFill>
              <a:latin typeface="Calibri" panose="020F0502020204030204" pitchFamily="34" charset="0"/>
              <a:cs typeface="Arial" panose="020B0604020202020204" pitchFamily="34" charset="0"/>
            </a:endParaRPr>
          </a:p>
        </p:txBody>
      </p:sp>
      <p:sp>
        <p:nvSpPr>
          <p:cNvPr id="11" name="Rectangle 10">
            <a:extLst>
              <a:ext uri="{FF2B5EF4-FFF2-40B4-BE49-F238E27FC236}">
                <a16:creationId xmlns:a16="http://schemas.microsoft.com/office/drawing/2014/main" id="{551AF7DF-11E0-4789-9ADA-54F765C18A4B}"/>
              </a:ext>
            </a:extLst>
          </p:cNvPr>
          <p:cNvSpPr/>
          <p:nvPr/>
        </p:nvSpPr>
        <p:spPr>
          <a:xfrm>
            <a:off x="247562" y="744586"/>
            <a:ext cx="11696876"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OUR PLAN</a:t>
            </a:r>
          </a:p>
        </p:txBody>
      </p:sp>
      <p:pic>
        <p:nvPicPr>
          <p:cNvPr id="14" name="Picture 13">
            <a:extLst>
              <a:ext uri="{FF2B5EF4-FFF2-40B4-BE49-F238E27FC236}">
                <a16:creationId xmlns:a16="http://schemas.microsoft.com/office/drawing/2014/main" id="{DD8B4FE0-B330-48A6-9BAE-3A27E70B3AAF}"/>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9869424" y="1158255"/>
            <a:ext cx="2075013" cy="1860853"/>
          </a:xfrm>
          <a:prstGeom prst="rect">
            <a:avLst/>
          </a:prstGeom>
          <a:ln>
            <a:solidFill>
              <a:schemeClr val="accent1">
                <a:shade val="50000"/>
              </a:schemeClr>
            </a:solidFill>
          </a:ln>
        </p:spPr>
      </p:pic>
      <p:pic>
        <p:nvPicPr>
          <p:cNvPr id="17" name="Picture 16">
            <a:extLst>
              <a:ext uri="{FF2B5EF4-FFF2-40B4-BE49-F238E27FC236}">
                <a16:creationId xmlns:a16="http://schemas.microsoft.com/office/drawing/2014/main" id="{C002DEFF-79FD-4D08-86D2-FE84E88E7A17}"/>
              </a:ext>
            </a:extLst>
          </p:cNvPr>
          <p:cNvPicPr>
            <a:picLocks noChangeAspect="1"/>
          </p:cNvPicPr>
          <p:nvPr/>
        </p:nvPicPr>
        <p:blipFill>
          <a:blip r:embed="rId5">
            <a:extLst>
              <a:ext uri="{28A0092B-C50C-407E-A947-70E740481C1C}">
                <a14:useLocalDpi xmlns:a14="http://schemas.microsoft.com/office/drawing/2010/main" val="0"/>
              </a:ext>
              <a:ext uri="{837473B0-CC2E-450A-ABE3-18F120FF3D39}">
                <a1611:picAttrSrcUrl xmlns:a1611="http://schemas.microsoft.com/office/drawing/2016/11/main" r:id="rId6"/>
              </a:ext>
            </a:extLst>
          </a:blip>
          <a:stretch>
            <a:fillRect/>
          </a:stretch>
        </p:blipFill>
        <p:spPr>
          <a:xfrm>
            <a:off x="247560" y="3103530"/>
            <a:ext cx="2715268" cy="3620358"/>
          </a:xfrm>
          <a:prstGeom prst="rect">
            <a:avLst/>
          </a:prstGeom>
        </p:spPr>
      </p:pic>
    </p:spTree>
    <p:extLst>
      <p:ext uri="{BB962C8B-B14F-4D97-AF65-F5344CB8AC3E}">
        <p14:creationId xmlns:p14="http://schemas.microsoft.com/office/powerpoint/2010/main" val="32866253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3D8F5F3-BB9F-4F3B-B9CF-B020A4632698}"/>
              </a:ext>
            </a:extLst>
          </p:cNvPr>
          <p:cNvSpPr/>
          <p:nvPr/>
        </p:nvSpPr>
        <p:spPr>
          <a:xfrm>
            <a:off x="1174460" y="64670"/>
            <a:ext cx="10894502" cy="539337"/>
          </a:xfrm>
          <a:prstGeom prst="rect">
            <a:avLst/>
          </a:prstGeom>
          <a:solidFill>
            <a:srgbClr val="16345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prstClr val="white"/>
                </a:solidFill>
                <a:effectLst/>
                <a:uLnTx/>
                <a:uFillTx/>
                <a:latin typeface="Calibri" panose="020F0502020204030204"/>
                <a:ea typeface="+mn-ea"/>
                <a:cs typeface="+mn-cs"/>
              </a:rPr>
              <a:t>PRIORITY </a:t>
            </a:r>
            <a:r>
              <a:rPr lang="en-GB" sz="2400" b="1" dirty="0">
                <a:solidFill>
                  <a:prstClr val="white"/>
                </a:solidFill>
                <a:latin typeface="Calibri" panose="020F0502020204030204"/>
              </a:rPr>
              <a:t>4</a:t>
            </a:r>
            <a:r>
              <a:rPr kumimoji="0" lang="en-GB" sz="2400" b="1" i="0" u="none" strike="noStrike" kern="1200" cap="none" spc="0" normalizeH="0" baseline="0" noProof="0" dirty="0">
                <a:ln>
                  <a:noFill/>
                </a:ln>
                <a:solidFill>
                  <a:prstClr val="white"/>
                </a:solidFill>
                <a:effectLst/>
                <a:uLnTx/>
                <a:uFillTx/>
                <a:latin typeface="Calibri" panose="020F0502020204030204"/>
                <a:ea typeface="+mn-ea"/>
                <a:cs typeface="+mn-cs"/>
              </a:rPr>
              <a:t>: SHAPING OUR FUTURE WORKFORCE</a:t>
            </a:r>
          </a:p>
        </p:txBody>
      </p:sp>
      <p:pic>
        <p:nvPicPr>
          <p:cNvPr id="3" name="Picture 2">
            <a:extLst>
              <a:ext uri="{FF2B5EF4-FFF2-40B4-BE49-F238E27FC236}">
                <a16:creationId xmlns:a16="http://schemas.microsoft.com/office/drawing/2014/main" id="{71967FC1-5B96-433E-AEAB-1A41D4E56BD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4671"/>
            <a:ext cx="1048624" cy="575142"/>
          </a:xfrm>
          <a:prstGeom prst="rect">
            <a:avLst/>
          </a:prstGeom>
        </p:spPr>
      </p:pic>
      <p:sp>
        <p:nvSpPr>
          <p:cNvPr id="4" name="Rectangle 3">
            <a:extLst>
              <a:ext uri="{FF2B5EF4-FFF2-40B4-BE49-F238E27FC236}">
                <a16:creationId xmlns:a16="http://schemas.microsoft.com/office/drawing/2014/main" id="{A02E8A79-98DC-4D4F-971E-03A2A9F58DDB}"/>
              </a:ext>
            </a:extLst>
          </p:cNvPr>
          <p:cNvSpPr/>
          <p:nvPr/>
        </p:nvSpPr>
        <p:spPr>
          <a:xfrm>
            <a:off x="247562" y="3549136"/>
            <a:ext cx="4799926"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PRIORITY MEASURE</a:t>
            </a:r>
          </a:p>
        </p:txBody>
      </p:sp>
      <p:sp>
        <p:nvSpPr>
          <p:cNvPr id="5" name="Rectangle 4">
            <a:extLst>
              <a:ext uri="{FF2B5EF4-FFF2-40B4-BE49-F238E27FC236}">
                <a16:creationId xmlns:a16="http://schemas.microsoft.com/office/drawing/2014/main" id="{0E7003C2-C4F4-48D1-BB5D-85972CDCD573}"/>
              </a:ext>
            </a:extLst>
          </p:cNvPr>
          <p:cNvSpPr/>
          <p:nvPr/>
        </p:nvSpPr>
        <p:spPr>
          <a:xfrm>
            <a:off x="5175504" y="3549134"/>
            <a:ext cx="2803824"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TARGET</a:t>
            </a:r>
          </a:p>
        </p:txBody>
      </p:sp>
      <p:sp>
        <p:nvSpPr>
          <p:cNvPr id="6" name="Rectangle 5">
            <a:extLst>
              <a:ext uri="{FF2B5EF4-FFF2-40B4-BE49-F238E27FC236}">
                <a16:creationId xmlns:a16="http://schemas.microsoft.com/office/drawing/2014/main" id="{9C10D6C5-3513-4BCA-A9B9-B16A3D84678C}"/>
              </a:ext>
            </a:extLst>
          </p:cNvPr>
          <p:cNvSpPr/>
          <p:nvPr/>
        </p:nvSpPr>
        <p:spPr>
          <a:xfrm>
            <a:off x="8177780" y="3549134"/>
            <a:ext cx="3766657"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BASELINE</a:t>
            </a:r>
          </a:p>
        </p:txBody>
      </p:sp>
      <p:sp>
        <p:nvSpPr>
          <p:cNvPr id="7" name="Rectangle 6">
            <a:extLst>
              <a:ext uri="{FF2B5EF4-FFF2-40B4-BE49-F238E27FC236}">
                <a16:creationId xmlns:a16="http://schemas.microsoft.com/office/drawing/2014/main" id="{6F28172A-0F2C-4701-83D0-81D3389F0647}"/>
              </a:ext>
            </a:extLst>
          </p:cNvPr>
          <p:cNvSpPr/>
          <p:nvPr/>
        </p:nvSpPr>
        <p:spPr>
          <a:xfrm>
            <a:off x="247562" y="3985416"/>
            <a:ext cx="4799926" cy="2738472"/>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GB" sz="1100" dirty="0">
                <a:solidFill>
                  <a:prstClr val="black"/>
                </a:solidFill>
                <a:latin typeface="Calibri" panose="020F0502020204030204" pitchFamily="34" charset="0"/>
                <a:cs typeface="Arial" panose="020B0604020202020204" pitchFamily="34" charset="0"/>
              </a:rPr>
              <a:t>Agency spend as a percentage of the total pay bill</a:t>
            </a:r>
          </a:p>
          <a:p>
            <a:r>
              <a:rPr lang="en-GB" sz="1100" dirty="0">
                <a:solidFill>
                  <a:prstClr val="black"/>
                </a:solidFill>
                <a:latin typeface="Calibri" panose="020F0502020204030204" pitchFamily="34" charset="0"/>
                <a:cs typeface="Arial" panose="020B0604020202020204" pitchFamily="34" charset="0"/>
              </a:rPr>
              <a:t> </a:t>
            </a:r>
          </a:p>
          <a:p>
            <a:r>
              <a:rPr lang="en-GB" sz="1100" dirty="0">
                <a:solidFill>
                  <a:prstClr val="black"/>
                </a:solidFill>
                <a:latin typeface="Calibri" panose="020F0502020204030204" pitchFamily="34" charset="0"/>
                <a:cs typeface="Arial" panose="020B0604020202020204" pitchFamily="34" charset="0"/>
              </a:rPr>
              <a:t>Overall staff engagement score</a:t>
            </a:r>
          </a:p>
          <a:p>
            <a:endParaRPr lang="en-GB" sz="1100" dirty="0">
              <a:solidFill>
                <a:prstClr val="black"/>
              </a:solidFill>
              <a:latin typeface="Calibri" panose="020F0502020204030204" pitchFamily="34" charset="0"/>
              <a:cs typeface="Arial" panose="020B0604020202020204" pitchFamily="34" charset="0"/>
            </a:endParaRPr>
          </a:p>
          <a:p>
            <a:r>
              <a:rPr lang="en-GB" sz="11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Percentage of staff who report that their line manager takes a positive interest in their health and well-being</a:t>
            </a:r>
            <a:endParaRPr lang="en-GB"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endParaRPr lang="en-GB" sz="11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r>
              <a:rPr lang="en-GB" sz="11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Percentage compliance for all completed level 1 competencies of the Core Skills and Training Framework by organisation</a:t>
            </a:r>
            <a:endParaRPr lang="en-GB"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endParaRPr lang="en-GB" sz="1100" dirty="0">
              <a:solidFill>
                <a:schemeClr val="tx1"/>
              </a:solidFill>
              <a:latin typeface="Calibri" panose="020F0502020204030204" pitchFamily="34" charset="0"/>
              <a:cs typeface="Calibri" panose="020F0502020204030204" pitchFamily="34" charset="0"/>
            </a:endParaRPr>
          </a:p>
          <a:p>
            <a:r>
              <a:rPr lang="en-GB" sz="1100" dirty="0">
                <a:solidFill>
                  <a:schemeClr val="tx1"/>
                </a:solidFill>
                <a:latin typeface="Calibri" panose="020F0502020204030204" pitchFamily="34" charset="0"/>
                <a:cs typeface="Calibri" panose="020F0502020204030204" pitchFamily="34" charset="0"/>
              </a:rPr>
              <a:t>Percentage of sickness absence rate of staff</a:t>
            </a:r>
          </a:p>
          <a:p>
            <a:endParaRPr lang="en-GB" sz="1100" dirty="0">
              <a:solidFill>
                <a:schemeClr val="tx1"/>
              </a:solidFill>
              <a:latin typeface="Calibri" panose="020F0502020204030204" pitchFamily="34" charset="0"/>
              <a:cs typeface="Calibri" panose="020F0502020204030204" pitchFamily="34" charset="0"/>
            </a:endParaRPr>
          </a:p>
          <a:p>
            <a:r>
              <a:rPr lang="en-GB" sz="11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Percentage headcount by organisation who have had a Personal Appraisal and Development Review (in the previous 12 months (including doctors and dentists in training)</a:t>
            </a:r>
            <a:endParaRPr lang="en-GB"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endParaRPr lang="en-GB" sz="1100" dirty="0">
              <a:solidFill>
                <a:schemeClr val="tx1"/>
              </a:solidFill>
              <a:latin typeface="Calibri" panose="020F0502020204030204" pitchFamily="34" charset="0"/>
              <a:cs typeface="Calibri" panose="020F0502020204030204" pitchFamily="34" charset="0"/>
            </a:endParaRPr>
          </a:p>
        </p:txBody>
      </p:sp>
      <p:sp>
        <p:nvSpPr>
          <p:cNvPr id="8" name="Rectangle 7">
            <a:extLst>
              <a:ext uri="{FF2B5EF4-FFF2-40B4-BE49-F238E27FC236}">
                <a16:creationId xmlns:a16="http://schemas.microsoft.com/office/drawing/2014/main" id="{E892A0CF-8AE4-45F2-931B-016990BF6DFE}"/>
              </a:ext>
            </a:extLst>
          </p:cNvPr>
          <p:cNvSpPr/>
          <p:nvPr/>
        </p:nvSpPr>
        <p:spPr>
          <a:xfrm>
            <a:off x="5175504" y="3985415"/>
            <a:ext cx="2803824" cy="2738472"/>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GB" sz="1100" dirty="0">
                <a:solidFill>
                  <a:prstClr val="black"/>
                </a:solidFill>
                <a:latin typeface="Calibri" panose="020F0502020204030204" pitchFamily="34" charset="0"/>
                <a:cs typeface="Arial" panose="020B0604020202020204" pitchFamily="34" charset="0"/>
              </a:rPr>
              <a:t>12 month reduction trend</a:t>
            </a:r>
          </a:p>
          <a:p>
            <a:endParaRPr lang="en-GB" sz="1100" dirty="0">
              <a:solidFill>
                <a:prstClr val="black"/>
              </a:solidFill>
              <a:latin typeface="Calibri" panose="020F0502020204030204" pitchFamily="34" charset="0"/>
              <a:cs typeface="Arial" panose="020B0604020202020204" pitchFamily="34" charset="0"/>
            </a:endParaRPr>
          </a:p>
          <a:p>
            <a:r>
              <a:rPr lang="en-GB" sz="1100" dirty="0">
                <a:solidFill>
                  <a:prstClr val="black"/>
                </a:solidFill>
                <a:latin typeface="Calibri" panose="020F0502020204030204" pitchFamily="34" charset="0"/>
                <a:cs typeface="Arial" panose="020B0604020202020204" pitchFamily="34" charset="0"/>
              </a:rPr>
              <a:t>Annual improvement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srgbClr val="16345D"/>
              </a:solidFill>
              <a:effectLst/>
              <a:uLnTx/>
              <a:uFillTx/>
              <a:latin typeface="Calibri" panose="020F0502020204030204"/>
              <a:ea typeface="+mn-ea"/>
              <a:cs typeface="+mn-cs"/>
            </a:endParaRPr>
          </a:p>
          <a:p>
            <a:r>
              <a:rPr lang="en-GB" sz="1100" dirty="0">
                <a:solidFill>
                  <a:prstClr val="black"/>
                </a:solidFill>
                <a:latin typeface="Calibri" panose="020F0502020204030204" pitchFamily="34" charset="0"/>
                <a:cs typeface="Arial" panose="020B0604020202020204" pitchFamily="34" charset="0"/>
              </a:rPr>
              <a:t>Annual improvement</a:t>
            </a:r>
          </a:p>
          <a:p>
            <a:endParaRPr lang="en-GB" sz="1100" dirty="0">
              <a:solidFill>
                <a:prstClr val="black"/>
              </a:solidFill>
              <a:latin typeface="Calibri" panose="020F0502020204030204" pitchFamily="34" charset="0"/>
              <a:cs typeface="Arial" panose="020B0604020202020204" pitchFamily="34" charset="0"/>
            </a:endParaRPr>
          </a:p>
          <a:p>
            <a:endParaRPr lang="en-GB" sz="1100" dirty="0">
              <a:solidFill>
                <a:prstClr val="black"/>
              </a:solidFill>
              <a:latin typeface="Calibri" panose="020F0502020204030204" pitchFamily="34" charset="0"/>
              <a:cs typeface="Arial" panose="020B0604020202020204" pitchFamily="34" charset="0"/>
            </a:endParaRPr>
          </a:p>
          <a:p>
            <a:r>
              <a:rPr lang="en-GB" sz="1100" dirty="0">
                <a:solidFill>
                  <a:prstClr val="black"/>
                </a:solidFill>
                <a:latin typeface="Calibri" panose="020F0502020204030204" pitchFamily="34" charset="0"/>
                <a:cs typeface="Arial" panose="020B0604020202020204" pitchFamily="34" charset="0"/>
              </a:rPr>
              <a:t>85%</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srgbClr val="16345D"/>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100" dirty="0">
              <a:solidFill>
                <a:srgbClr val="16345D"/>
              </a:solidFill>
              <a:latin typeface="Calibri" panose="020F0502020204030204"/>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100" dirty="0">
                <a:solidFill>
                  <a:prstClr val="black"/>
                </a:solidFill>
                <a:latin typeface="Calibri" panose="020F0502020204030204" pitchFamily="34" charset="0"/>
                <a:cs typeface="Arial" panose="020B0604020202020204" pitchFamily="34" charset="0"/>
              </a:rPr>
              <a:t>12 month reduction trend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100" dirty="0">
              <a:solidFill>
                <a:srgbClr val="16345D"/>
              </a:solidFill>
              <a:latin typeface="Calibri" panose="020F0502020204030204"/>
            </a:endParaRPr>
          </a:p>
          <a:p>
            <a:r>
              <a:rPr lang="en-GB" sz="1100" dirty="0">
                <a:solidFill>
                  <a:prstClr val="black"/>
                </a:solidFill>
                <a:latin typeface="Calibri" panose="020F0502020204030204" pitchFamily="34" charset="0"/>
                <a:cs typeface="Arial" panose="020B0604020202020204" pitchFamily="34" charset="0"/>
              </a:rPr>
              <a:t>85%</a:t>
            </a:r>
          </a:p>
        </p:txBody>
      </p:sp>
      <p:sp>
        <p:nvSpPr>
          <p:cNvPr id="9" name="Rectangle 8">
            <a:extLst>
              <a:ext uri="{FF2B5EF4-FFF2-40B4-BE49-F238E27FC236}">
                <a16:creationId xmlns:a16="http://schemas.microsoft.com/office/drawing/2014/main" id="{5DCBC510-32BC-4D86-9BB1-2BFCFE72B18E}"/>
              </a:ext>
            </a:extLst>
          </p:cNvPr>
          <p:cNvSpPr/>
          <p:nvPr/>
        </p:nvSpPr>
        <p:spPr>
          <a:xfrm>
            <a:off x="8177780" y="3985415"/>
            <a:ext cx="3766657" cy="2738472"/>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lvl="0"/>
            <a:r>
              <a:rPr lang="en-GB" sz="1100" dirty="0">
                <a:solidFill>
                  <a:prstClr val="black"/>
                </a:solidFill>
                <a:latin typeface="Calibri" panose="020F0502020204030204" pitchFamily="34" charset="0"/>
                <a:ea typeface="Calibri" panose="020F0502020204030204" pitchFamily="34" charset="0"/>
                <a:cs typeface="Calibri" panose="020F0502020204030204" pitchFamily="34" charset="0"/>
              </a:rPr>
              <a:t>YTD Feb 2020: 1.9%;  YTD Feb 2021: 1.9%; YTD Feb 2022: 2.9%</a:t>
            </a:r>
          </a:p>
          <a:p>
            <a:pPr lvl="0"/>
            <a:endParaRPr lang="en-GB" sz="1100" dirty="0">
              <a:solidFill>
                <a:prstClr val="black"/>
              </a:solidFill>
              <a:latin typeface="Calibri" panose="020F0502020204030204" pitchFamily="34" charset="0"/>
              <a:ea typeface="Calibri" panose="020F0502020204030204" pitchFamily="34" charset="0"/>
              <a:cs typeface="Calibri" panose="020F0502020204030204" pitchFamily="34" charset="0"/>
            </a:endParaRPr>
          </a:p>
          <a:p>
            <a:pPr>
              <a:lnSpc>
                <a:spcPct val="100000"/>
              </a:lnSpc>
              <a:spcBef>
                <a:spcPts val="0"/>
              </a:spcBef>
              <a:spcAft>
                <a:spcPts val="0"/>
              </a:spcAft>
            </a:pPr>
            <a:r>
              <a:rPr lang="en-GB" sz="11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2016: 3.64;  2018: 3.83;  2020: 3.70</a:t>
            </a:r>
            <a:endParaRPr lang="en-GB"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lvl="0"/>
            <a:endParaRPr lang="en-GB" sz="1100" dirty="0">
              <a:solidFill>
                <a:prstClr val="black"/>
              </a:solidFill>
              <a:latin typeface="Calibri" panose="020F0502020204030204" pitchFamily="34" charset="0"/>
              <a:ea typeface="Calibri" panose="020F0502020204030204" pitchFamily="34" charset="0"/>
              <a:cs typeface="Calibri" panose="020F0502020204030204" pitchFamily="34" charset="0"/>
            </a:endParaRPr>
          </a:p>
          <a:p>
            <a:pPr>
              <a:lnSpc>
                <a:spcPct val="100000"/>
              </a:lnSpc>
              <a:spcBef>
                <a:spcPts val="0"/>
              </a:spcBef>
              <a:spcAft>
                <a:spcPts val="0"/>
              </a:spcAft>
            </a:pPr>
            <a:r>
              <a:rPr lang="en-GB" sz="1100" dirty="0">
                <a:solidFill>
                  <a:schemeClr val="tx1"/>
                </a:solidFill>
                <a:latin typeface="Calibri" panose="020F0502020204030204" pitchFamily="34" charset="0"/>
                <a:cs typeface="Calibri" panose="020F0502020204030204" pitchFamily="34" charset="0"/>
              </a:rPr>
              <a:t>2018: 68%; 2020: 63%</a:t>
            </a:r>
          </a:p>
          <a:p>
            <a:pPr lvl="0"/>
            <a:endParaRPr lang="en-GB" sz="1100"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lvl="0"/>
            <a:endParaRPr lang="en-GB" sz="1100"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a:lnSpc>
                <a:spcPct val="100000"/>
              </a:lnSpc>
              <a:spcBef>
                <a:spcPts val="0"/>
              </a:spcBef>
              <a:spcAft>
                <a:spcPts val="0"/>
              </a:spcAft>
            </a:pPr>
            <a:r>
              <a:rPr lang="en-GB" sz="11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2021 March: 71.07%; 2022 Jan: 72.43%</a:t>
            </a:r>
            <a:endParaRPr lang="en-GB" sz="1100"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lvl="0"/>
            <a:endParaRPr lang="en-GB" sz="1100"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lvl="0"/>
            <a:endParaRPr lang="en-GB" sz="1100"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lvl="0"/>
            <a:r>
              <a:rPr lang="en-GB" sz="1100" dirty="0">
                <a:solidFill>
                  <a:prstClr val="black"/>
                </a:solidFill>
                <a:latin typeface="Calibri" panose="020F0502020204030204" pitchFamily="34" charset="0"/>
                <a:ea typeface="Calibri" panose="020F0502020204030204" pitchFamily="34" charset="0"/>
                <a:cs typeface="Calibri" panose="020F0502020204030204" pitchFamily="34" charset="0"/>
              </a:rPr>
              <a:t>Feb 2021: 5.79%; April 2021: 5.36%</a:t>
            </a:r>
            <a:r>
              <a:rPr lang="en-GB" sz="1100" dirty="0">
                <a:solidFill>
                  <a:prstClr val="black"/>
                </a:solidFill>
                <a:latin typeface="Calibri" panose="020F0502020204030204" pitchFamily="34" charset="0"/>
                <a:ea typeface="Calibri" panose="020F0502020204030204" pitchFamily="34" charset="0"/>
                <a:cs typeface="Times New Roman" panose="02020603050405020304" pitchFamily="18" charset="0"/>
              </a:rPr>
              <a:t>; </a:t>
            </a:r>
            <a:r>
              <a:rPr lang="en-GB" sz="1100" dirty="0">
                <a:solidFill>
                  <a:prstClr val="black"/>
                </a:solidFill>
                <a:latin typeface="Calibri" panose="020F0502020204030204" pitchFamily="34" charset="0"/>
                <a:ea typeface="Calibri" panose="020F0502020204030204" pitchFamily="34" charset="0"/>
                <a:cs typeface="Calibri" panose="020F0502020204030204" pitchFamily="34" charset="0"/>
              </a:rPr>
              <a:t>Feb 2022: 7.12%</a:t>
            </a:r>
            <a:endParaRPr lang="en-GB" sz="1100"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lvl="0"/>
            <a:endParaRPr lang="en-GB" sz="1100"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lvl="0"/>
            <a:r>
              <a:rPr lang="en-GB" sz="1100" dirty="0">
                <a:solidFill>
                  <a:prstClr val="black"/>
                </a:solidFill>
                <a:latin typeface="Calibri" panose="020F0502020204030204" pitchFamily="34" charset="0"/>
                <a:ea typeface="Calibri" panose="020F0502020204030204" pitchFamily="34" charset="0"/>
                <a:cs typeface="Calibri" panose="020F0502020204030204" pitchFamily="34" charset="0"/>
              </a:rPr>
              <a:t>Feb 2020: 50.07%; Feb 2021: 33.84%; Feb 2022: 31.53% </a:t>
            </a:r>
            <a:endParaRPr lang="en-GB" sz="1100"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lvl="0"/>
            <a:endParaRPr lang="en-GB" sz="1100"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10" name="Rectangle 9">
            <a:extLst>
              <a:ext uri="{FF2B5EF4-FFF2-40B4-BE49-F238E27FC236}">
                <a16:creationId xmlns:a16="http://schemas.microsoft.com/office/drawing/2014/main" id="{8CC5DC91-C535-4856-A7BA-213F42FFE4F3}"/>
              </a:ext>
            </a:extLst>
          </p:cNvPr>
          <p:cNvSpPr/>
          <p:nvPr/>
        </p:nvSpPr>
        <p:spPr>
          <a:xfrm>
            <a:off x="247560" y="1158255"/>
            <a:ext cx="9518232" cy="1860853"/>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lvl="0"/>
            <a:r>
              <a:rPr lang="en-GB" sz="1100" dirty="0">
                <a:solidFill>
                  <a:schemeClr val="tx1"/>
                </a:solidFill>
                <a:latin typeface="Calibri" panose="020F0502020204030204" pitchFamily="34" charset="0"/>
                <a:cs typeface="Calibri" panose="020F0502020204030204" pitchFamily="34" charset="0"/>
              </a:rPr>
              <a:t>Falling within the people and culture priority of the UHB are also three areas which the Minister for Health and Social Care directed Health Boards to make certain improvements. These are highlighted below.  </a:t>
            </a:r>
          </a:p>
          <a:p>
            <a:pPr lvl="0"/>
            <a:endParaRPr lang="en-GB" sz="1100" dirty="0">
              <a:solidFill>
                <a:prstClr val="black"/>
              </a:solidFill>
              <a:latin typeface="Calibri" panose="020F0502020204030204" pitchFamily="34" charset="0"/>
              <a:cs typeface="Arial" panose="020B0604020202020204" pitchFamily="34" charset="0"/>
            </a:endParaRPr>
          </a:p>
        </p:txBody>
      </p:sp>
      <p:sp>
        <p:nvSpPr>
          <p:cNvPr id="11" name="Rectangle 10">
            <a:extLst>
              <a:ext uri="{FF2B5EF4-FFF2-40B4-BE49-F238E27FC236}">
                <a16:creationId xmlns:a16="http://schemas.microsoft.com/office/drawing/2014/main" id="{551AF7DF-11E0-4789-9ADA-54F765C18A4B}"/>
              </a:ext>
            </a:extLst>
          </p:cNvPr>
          <p:cNvSpPr/>
          <p:nvPr/>
        </p:nvSpPr>
        <p:spPr>
          <a:xfrm>
            <a:off x="247562" y="744586"/>
            <a:ext cx="11696876"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OUR PLAN</a:t>
            </a:r>
          </a:p>
        </p:txBody>
      </p:sp>
      <p:sp>
        <p:nvSpPr>
          <p:cNvPr id="12" name="Rectangle 11">
            <a:extLst>
              <a:ext uri="{FF2B5EF4-FFF2-40B4-BE49-F238E27FC236}">
                <a16:creationId xmlns:a16="http://schemas.microsoft.com/office/drawing/2014/main" id="{1CA170BF-7D40-4F36-9026-C5AC82024531}"/>
              </a:ext>
            </a:extLst>
          </p:cNvPr>
          <p:cNvSpPr/>
          <p:nvPr/>
        </p:nvSpPr>
        <p:spPr>
          <a:xfrm>
            <a:off x="247561" y="3122303"/>
            <a:ext cx="11696876"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ECONOMY AND ENVIRONMENT</a:t>
            </a:r>
          </a:p>
        </p:txBody>
      </p:sp>
      <p:pic>
        <p:nvPicPr>
          <p:cNvPr id="14" name="Picture 13">
            <a:extLst>
              <a:ext uri="{FF2B5EF4-FFF2-40B4-BE49-F238E27FC236}">
                <a16:creationId xmlns:a16="http://schemas.microsoft.com/office/drawing/2014/main" id="{DD8B4FE0-B330-48A6-9BAE-3A27E70B3AAF}"/>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9869424" y="1158255"/>
            <a:ext cx="2075013" cy="1860853"/>
          </a:xfrm>
          <a:prstGeom prst="rect">
            <a:avLst/>
          </a:prstGeom>
          <a:ln>
            <a:solidFill>
              <a:schemeClr val="accent1">
                <a:shade val="50000"/>
              </a:schemeClr>
            </a:solidFill>
          </a:ln>
        </p:spPr>
      </p:pic>
    </p:spTree>
    <p:extLst>
      <p:ext uri="{BB962C8B-B14F-4D97-AF65-F5344CB8AC3E}">
        <p14:creationId xmlns:p14="http://schemas.microsoft.com/office/powerpoint/2010/main" val="32968598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3D8F5F3-BB9F-4F3B-B9CF-B020A4632698}"/>
              </a:ext>
            </a:extLst>
          </p:cNvPr>
          <p:cNvSpPr/>
          <p:nvPr/>
        </p:nvSpPr>
        <p:spPr>
          <a:xfrm>
            <a:off x="1174460" y="64670"/>
            <a:ext cx="10894502" cy="539337"/>
          </a:xfrm>
          <a:prstGeom prst="rect">
            <a:avLst/>
          </a:prstGeom>
          <a:solidFill>
            <a:srgbClr val="16345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prstClr val="white"/>
                </a:solidFill>
                <a:effectLst/>
                <a:uLnTx/>
                <a:uFillTx/>
                <a:latin typeface="Calibri" panose="020F0502020204030204"/>
                <a:ea typeface="+mn-ea"/>
                <a:cs typeface="+mn-cs"/>
              </a:rPr>
              <a:t>PRIORITY 5: OUR PHYSICAL INFRASTRUCTURE</a:t>
            </a:r>
          </a:p>
        </p:txBody>
      </p:sp>
      <p:pic>
        <p:nvPicPr>
          <p:cNvPr id="3" name="Picture 2">
            <a:extLst>
              <a:ext uri="{FF2B5EF4-FFF2-40B4-BE49-F238E27FC236}">
                <a16:creationId xmlns:a16="http://schemas.microsoft.com/office/drawing/2014/main" id="{71967FC1-5B96-433E-AEAB-1A41D4E56BD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4671"/>
            <a:ext cx="1048624" cy="575142"/>
          </a:xfrm>
          <a:prstGeom prst="rect">
            <a:avLst/>
          </a:prstGeom>
        </p:spPr>
      </p:pic>
      <p:sp>
        <p:nvSpPr>
          <p:cNvPr id="4" name="Rectangle 3">
            <a:extLst>
              <a:ext uri="{FF2B5EF4-FFF2-40B4-BE49-F238E27FC236}">
                <a16:creationId xmlns:a16="http://schemas.microsoft.com/office/drawing/2014/main" id="{A02E8A79-98DC-4D4F-971E-03A2A9F58DDB}"/>
              </a:ext>
            </a:extLst>
          </p:cNvPr>
          <p:cNvSpPr/>
          <p:nvPr/>
        </p:nvSpPr>
        <p:spPr>
          <a:xfrm>
            <a:off x="247562" y="4219696"/>
            <a:ext cx="3766657"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PRIORITY MEASURE</a:t>
            </a:r>
          </a:p>
        </p:txBody>
      </p:sp>
      <p:sp>
        <p:nvSpPr>
          <p:cNvPr id="5" name="Rectangle 4">
            <a:extLst>
              <a:ext uri="{FF2B5EF4-FFF2-40B4-BE49-F238E27FC236}">
                <a16:creationId xmlns:a16="http://schemas.microsoft.com/office/drawing/2014/main" id="{0E7003C2-C4F4-48D1-BB5D-85972CDCD573}"/>
              </a:ext>
            </a:extLst>
          </p:cNvPr>
          <p:cNvSpPr/>
          <p:nvPr/>
        </p:nvSpPr>
        <p:spPr>
          <a:xfrm>
            <a:off x="4212671" y="4219694"/>
            <a:ext cx="3766657"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TARGET</a:t>
            </a:r>
          </a:p>
        </p:txBody>
      </p:sp>
      <p:sp>
        <p:nvSpPr>
          <p:cNvPr id="6" name="Rectangle 5">
            <a:extLst>
              <a:ext uri="{FF2B5EF4-FFF2-40B4-BE49-F238E27FC236}">
                <a16:creationId xmlns:a16="http://schemas.microsoft.com/office/drawing/2014/main" id="{9C10D6C5-3513-4BCA-A9B9-B16A3D84678C}"/>
              </a:ext>
            </a:extLst>
          </p:cNvPr>
          <p:cNvSpPr/>
          <p:nvPr/>
        </p:nvSpPr>
        <p:spPr>
          <a:xfrm>
            <a:off x="8177780" y="4219694"/>
            <a:ext cx="3766657"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BASELINE</a:t>
            </a:r>
          </a:p>
        </p:txBody>
      </p:sp>
      <p:sp>
        <p:nvSpPr>
          <p:cNvPr id="7" name="Rectangle 6">
            <a:extLst>
              <a:ext uri="{FF2B5EF4-FFF2-40B4-BE49-F238E27FC236}">
                <a16:creationId xmlns:a16="http://schemas.microsoft.com/office/drawing/2014/main" id="{6F28172A-0F2C-4701-83D0-81D3389F0647}"/>
              </a:ext>
            </a:extLst>
          </p:cNvPr>
          <p:cNvSpPr/>
          <p:nvPr/>
        </p:nvSpPr>
        <p:spPr>
          <a:xfrm>
            <a:off x="247562" y="4655976"/>
            <a:ext cx="3766657" cy="2080728"/>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l" defTabSz="914400" rtl="0" eaLnBrk="1" fontAlgn="auto" latinLnBrk="0" hangingPunct="1">
              <a:lnSpc>
                <a:spcPct val="107000"/>
              </a:lnSpc>
              <a:spcBef>
                <a:spcPts val="300"/>
              </a:spcBef>
              <a:spcAft>
                <a:spcPts val="30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Emissions reported in line with the Welsh Public Sector Net Zero Carbon Reporting Approach</a:t>
            </a:r>
          </a:p>
          <a:p>
            <a:pPr marL="0" marR="0" lvl="0" indent="0" algn="l" defTabSz="914400" rtl="0" eaLnBrk="1" fontAlgn="auto" latinLnBrk="0" hangingPunct="1">
              <a:lnSpc>
                <a:spcPct val="107000"/>
              </a:lnSpc>
              <a:spcBef>
                <a:spcPts val="300"/>
              </a:spcBef>
              <a:spcAft>
                <a:spcPts val="300"/>
              </a:spcAft>
              <a:buClrTx/>
              <a:buSzTx/>
              <a:buFontTx/>
              <a:buNone/>
              <a:tabLst/>
              <a:defRPr/>
            </a:pPr>
            <a:endParaRPr kumimoji="0" lang="en-GB" sz="11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107000"/>
              </a:lnSpc>
              <a:spcBef>
                <a:spcPts val="300"/>
              </a:spcBef>
              <a:spcAft>
                <a:spcPts val="300"/>
              </a:spcAft>
              <a:buClrTx/>
              <a:buSzTx/>
              <a:buFontTx/>
              <a:buNone/>
              <a:tabLst/>
              <a:defRPr/>
            </a:pPr>
            <a:endParaRPr kumimoji="0" lang="en-GB" sz="11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107000"/>
              </a:lnSpc>
              <a:spcBef>
                <a:spcPts val="300"/>
              </a:spcBef>
              <a:spcAft>
                <a:spcPts val="300"/>
              </a:spcAft>
              <a:buClrTx/>
              <a:buSzTx/>
              <a:buFontTx/>
              <a:buNone/>
              <a:tabLst/>
              <a:defRPr/>
            </a:pPr>
            <a:endParaRPr kumimoji="0" lang="en-GB" sz="11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107000"/>
              </a:lnSpc>
              <a:spcBef>
                <a:spcPts val="300"/>
              </a:spcBef>
              <a:spcAft>
                <a:spcPts val="300"/>
              </a:spcAft>
              <a:buClrTx/>
              <a:buSzTx/>
              <a:buFontTx/>
              <a:buNone/>
              <a:tabLst/>
              <a:defRPr/>
            </a:pPr>
            <a:endParaRPr kumimoji="0" lang="en-GB" sz="11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107000"/>
              </a:lnSpc>
              <a:spcBef>
                <a:spcPts val="300"/>
              </a:spcBef>
              <a:spcAft>
                <a:spcPts val="30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Qualitative report detailing the progress of NHS Wales’ contribution to decarbonisation as outlined in the organisation’s plan</a:t>
            </a:r>
          </a:p>
          <a:p>
            <a:pPr marL="0" marR="0" lvl="0" indent="0" algn="l" defTabSz="914400" rtl="0" eaLnBrk="1" fontAlgn="auto" latinLnBrk="0" hangingPunct="1">
              <a:lnSpc>
                <a:spcPct val="107000"/>
              </a:lnSpc>
              <a:spcBef>
                <a:spcPts val="300"/>
              </a:spcBef>
              <a:spcAft>
                <a:spcPts val="300"/>
              </a:spcAft>
              <a:buClrTx/>
              <a:buSzTx/>
              <a:buFontTx/>
              <a:buNone/>
              <a:tabLst/>
              <a:defRPr/>
            </a:pPr>
            <a:endParaRPr kumimoji="0" lang="en-GB" sz="11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
        <p:nvSpPr>
          <p:cNvPr id="8" name="Rectangle 7">
            <a:extLst>
              <a:ext uri="{FF2B5EF4-FFF2-40B4-BE49-F238E27FC236}">
                <a16:creationId xmlns:a16="http://schemas.microsoft.com/office/drawing/2014/main" id="{E892A0CF-8AE4-45F2-931B-016990BF6DFE}"/>
              </a:ext>
            </a:extLst>
          </p:cNvPr>
          <p:cNvSpPr/>
          <p:nvPr/>
        </p:nvSpPr>
        <p:spPr>
          <a:xfrm>
            <a:off x="4212671" y="4655975"/>
            <a:ext cx="3766657" cy="2080728"/>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16% reduction in carbon emissions by 2025 against the 2018/19 NHS Wales baseline position</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100" b="0" i="0" u="none" strike="noStrike" kern="1200" cap="none" spc="0" normalizeH="0" baseline="0" noProof="0" dirty="0">
              <a:ln>
                <a:noFill/>
              </a:ln>
              <a:solidFill>
                <a:srgbClr val="16345D"/>
              </a:solidFill>
              <a:effectLst/>
              <a:uLnTx/>
              <a:uFillTx/>
              <a:latin typeface="Calibri" panose="020F0502020204030204"/>
              <a:ea typeface="Verdan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srgbClr val="16345D"/>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srgbClr val="16345D"/>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srgbClr val="16345D"/>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srgbClr val="16345D"/>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srgbClr val="16345D"/>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srgbClr val="16345D"/>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Evidence of improvement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srgbClr val="16345D"/>
              </a:solidFill>
              <a:effectLst/>
              <a:uLnTx/>
              <a:uFillTx/>
              <a:latin typeface="Calibri" panose="020F0502020204030204"/>
              <a:ea typeface="+mn-ea"/>
              <a:cs typeface="+mn-cs"/>
            </a:endParaRPr>
          </a:p>
        </p:txBody>
      </p:sp>
      <p:sp>
        <p:nvSpPr>
          <p:cNvPr id="9" name="Rectangle 8">
            <a:extLst>
              <a:ext uri="{FF2B5EF4-FFF2-40B4-BE49-F238E27FC236}">
                <a16:creationId xmlns:a16="http://schemas.microsoft.com/office/drawing/2014/main" id="{5DCBC510-32BC-4D86-9BB1-2BFCFE72B18E}"/>
              </a:ext>
            </a:extLst>
          </p:cNvPr>
          <p:cNvSpPr/>
          <p:nvPr/>
        </p:nvSpPr>
        <p:spPr>
          <a:xfrm>
            <a:off x="8177780" y="4655975"/>
            <a:ext cx="3766657" cy="2080728"/>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2023 – All NHS Decarbonisation due in 2023 actions showing compliance</a:t>
            </a:r>
          </a:p>
          <a:p>
            <a:pPr marL="0" marR="0" lvl="0" indent="0" algn="l" defTabSz="914400" rtl="0" eaLnBrk="1" fontAlgn="auto" latinLnBrk="0" hangingPunct="1">
              <a:lnSpc>
                <a:spcPct val="107000"/>
              </a:lnSpc>
              <a:spcBef>
                <a:spcPts val="300"/>
              </a:spcBef>
              <a:spcAft>
                <a:spcPts val="30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2024 - &gt;10% reduction in carbon emissions from a 2018 baseline (as per NHS Wales Decarbonisation strategy)</a:t>
            </a:r>
          </a:p>
          <a:p>
            <a:pPr marL="0" marR="0" lvl="0" indent="0" algn="l" defTabSz="914400" rtl="0" eaLnBrk="1" fontAlgn="auto" latinLnBrk="0" hangingPunct="1">
              <a:lnSpc>
                <a:spcPct val="107000"/>
              </a:lnSpc>
              <a:spcBef>
                <a:spcPts val="300"/>
              </a:spcBef>
              <a:spcAft>
                <a:spcPts val="30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2025 - &gt; 16% reduction in carbon emissions from a 2018 baseline (as per NHS Wales Decarbonisation strategy)</a:t>
            </a:r>
          </a:p>
          <a:p>
            <a:pPr marL="0" marR="0" lvl="0" indent="0" algn="l" defTabSz="914400" rtl="0" eaLnBrk="1" fontAlgn="auto" latinLnBrk="0" hangingPunct="1">
              <a:lnSpc>
                <a:spcPct val="107000"/>
              </a:lnSpc>
              <a:spcBef>
                <a:spcPts val="300"/>
              </a:spcBef>
              <a:spcAft>
                <a:spcPts val="300"/>
              </a:spcAft>
              <a:buClrTx/>
              <a:buSzTx/>
              <a:buFontTx/>
              <a:buNone/>
              <a:tabLst/>
              <a:defRPr/>
            </a:pPr>
            <a:endParaRPr kumimoji="0" lang="en-GB" sz="11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7000"/>
              </a:lnSpc>
              <a:spcBef>
                <a:spcPts val="300"/>
              </a:spcBef>
              <a:spcAft>
                <a:spcPts val="30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Sustainability Action Plan provides detailed baseline position.</a:t>
            </a:r>
          </a:p>
          <a:p>
            <a:pPr marL="0" marR="0" lvl="0" indent="0" algn="l" defTabSz="914400" rtl="0" eaLnBrk="1" fontAlgn="auto" latinLnBrk="0" hangingPunct="1">
              <a:lnSpc>
                <a:spcPct val="107000"/>
              </a:lnSpc>
              <a:spcBef>
                <a:spcPts val="300"/>
              </a:spcBef>
              <a:spcAft>
                <a:spcPts val="300"/>
              </a:spcAft>
              <a:buClrTx/>
              <a:buSzTx/>
              <a:buFontTx/>
              <a:buNone/>
              <a:tabLst/>
              <a:defRPr/>
            </a:pPr>
            <a:endParaRPr kumimoji="0" lang="en-GB" sz="11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srgbClr val="16345D"/>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8CC5DC91-C535-4856-A7BA-213F42FFE4F3}"/>
              </a:ext>
            </a:extLst>
          </p:cNvPr>
          <p:cNvSpPr/>
          <p:nvPr/>
        </p:nvSpPr>
        <p:spPr>
          <a:xfrm>
            <a:off x="247562" y="1157115"/>
            <a:ext cx="8859116" cy="2500486"/>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just" defTabSz="914400" rtl="0" eaLnBrk="1" fontAlgn="auto" latinLnBrk="0" hangingPunct="1">
              <a:lnSpc>
                <a:spcPct val="107000"/>
              </a:lnSpc>
              <a:spcBef>
                <a:spcPts val="0"/>
              </a:spcBef>
              <a:spcAft>
                <a:spcPts val="800"/>
              </a:spcAft>
              <a:buClrTx/>
              <a:buSzTx/>
              <a:buFontTx/>
              <a:buNone/>
              <a:tabLst/>
              <a:defRPr/>
            </a:pPr>
            <a:r>
              <a:rPr kumimoji="0" lang="en-GB" sz="11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rPr>
              <a:t>1. Community Infrastructure. </a:t>
            </a:r>
            <a:r>
              <a:rPr kumimoji="0" lang="en-GB" sz="11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rPr>
              <a:t>To develop our community infrastructure on a locality and cluster basis with the development of integrated Locality Health &amp; Wellbeing Centre for each of our 3 Localities and integrated wellbeing hubs on a cluster basis, in line with our Programme Business Case, Shaping our Future Wellbeing in the Community, endorsed by Welsh Government in 2019. </a:t>
            </a:r>
          </a:p>
          <a:p>
            <a:pPr marL="0" marR="0" lvl="0" indent="0" algn="just" defTabSz="914400" rtl="0" eaLnBrk="1" fontAlgn="auto" latinLnBrk="0" hangingPunct="1">
              <a:lnSpc>
                <a:spcPct val="107000"/>
              </a:lnSpc>
              <a:spcBef>
                <a:spcPts val="0"/>
              </a:spcBef>
              <a:spcAft>
                <a:spcPts val="800"/>
              </a:spcAft>
              <a:buClrTx/>
              <a:buSzTx/>
              <a:buFontTx/>
              <a:buNone/>
              <a:tabLst/>
              <a:defRPr/>
            </a:pPr>
            <a:r>
              <a:rPr kumimoji="0" lang="en-GB" sz="1100" b="1"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2. Hospital based infrastructure. </a:t>
            </a:r>
            <a:r>
              <a:rPr kumimoji="0" lang="en-GB" sz="11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To continue to develop UHL as a site for ambulatory, diagnostics and low-risk, routine surgical care as well as rehabilitation and mental health inpatient care.  </a:t>
            </a:r>
          </a:p>
          <a:p>
            <a:pPr marL="0" marR="0" lvl="0" indent="0" algn="just" defTabSz="914400" rtl="0" eaLnBrk="1" fontAlgn="auto" latinLnBrk="0" hangingPunct="1">
              <a:lnSpc>
                <a:spcPct val="107000"/>
              </a:lnSpc>
              <a:spcBef>
                <a:spcPts val="0"/>
              </a:spcBef>
              <a:spcAft>
                <a:spcPts val="800"/>
              </a:spcAft>
              <a:buClrTx/>
              <a:buSzTx/>
              <a:buFontTx/>
              <a:buNone/>
              <a:tabLst/>
              <a:defRPr/>
            </a:pPr>
            <a:r>
              <a:rPr kumimoji="0" lang="en-GB" sz="1100" b="1"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3. UHW2. </a:t>
            </a:r>
            <a:r>
              <a:rPr kumimoji="0" lang="en-GB" sz="11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The replacement of UHW is critical to support our long-term strategy the existing infrastructure is failing and much of the current hospital accommodation and departments are no longer fit for purpose in terms of functional layout, environmental suitability or physical condition. </a:t>
            </a:r>
          </a:p>
          <a:p>
            <a:pPr marL="0" marR="0" lvl="0" indent="0" algn="just" defTabSz="914400" rtl="0" eaLnBrk="1" fontAlgn="auto" latinLnBrk="0" hangingPunct="1">
              <a:lnSpc>
                <a:spcPct val="107000"/>
              </a:lnSpc>
              <a:spcBef>
                <a:spcPts val="0"/>
              </a:spcBef>
              <a:spcAft>
                <a:spcPts val="80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rPr>
              <a:t>Across these three areas the UHB described a number of ambitions and/or schemes which would be progressed</a:t>
            </a:r>
          </a:p>
          <a:p>
            <a:pPr marL="0" marR="0" lvl="0" indent="0" algn="just" defTabSz="914400" rtl="0" eaLnBrk="1" fontAlgn="auto" latinLnBrk="0" hangingPunct="1">
              <a:lnSpc>
                <a:spcPct val="107000"/>
              </a:lnSpc>
              <a:spcBef>
                <a:spcPts val="0"/>
              </a:spcBef>
              <a:spcAft>
                <a:spcPts val="800"/>
              </a:spcAft>
              <a:buClrTx/>
              <a:buSzTx/>
              <a:buFontTx/>
              <a:buNone/>
              <a:tabLst/>
              <a:defRPr/>
            </a:pPr>
            <a:endParaRPr kumimoji="0" lang="en-GB" sz="12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
        <p:nvSpPr>
          <p:cNvPr id="11" name="Rectangle 10">
            <a:extLst>
              <a:ext uri="{FF2B5EF4-FFF2-40B4-BE49-F238E27FC236}">
                <a16:creationId xmlns:a16="http://schemas.microsoft.com/office/drawing/2014/main" id="{551AF7DF-11E0-4789-9ADA-54F765C18A4B}"/>
              </a:ext>
            </a:extLst>
          </p:cNvPr>
          <p:cNvSpPr/>
          <p:nvPr/>
        </p:nvSpPr>
        <p:spPr>
          <a:xfrm>
            <a:off x="247562" y="744586"/>
            <a:ext cx="11696876"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OUR PLAN</a:t>
            </a:r>
          </a:p>
        </p:txBody>
      </p:sp>
      <p:sp>
        <p:nvSpPr>
          <p:cNvPr id="12" name="Rectangle 11">
            <a:extLst>
              <a:ext uri="{FF2B5EF4-FFF2-40B4-BE49-F238E27FC236}">
                <a16:creationId xmlns:a16="http://schemas.microsoft.com/office/drawing/2014/main" id="{1CA170BF-7D40-4F36-9026-C5AC82024531}"/>
              </a:ext>
            </a:extLst>
          </p:cNvPr>
          <p:cNvSpPr/>
          <p:nvPr/>
        </p:nvSpPr>
        <p:spPr>
          <a:xfrm>
            <a:off x="247561" y="3792863"/>
            <a:ext cx="11696876"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ECONOMY AND ENVIRONMENT</a:t>
            </a:r>
          </a:p>
        </p:txBody>
      </p:sp>
      <p:pic>
        <p:nvPicPr>
          <p:cNvPr id="14" name="Picture 13">
            <a:extLst>
              <a:ext uri="{FF2B5EF4-FFF2-40B4-BE49-F238E27FC236}">
                <a16:creationId xmlns:a16="http://schemas.microsoft.com/office/drawing/2014/main" id="{DD8B4FE0-B330-48A6-9BAE-3A27E70B3AAF}"/>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9235012" y="1163979"/>
            <a:ext cx="2709425" cy="2493622"/>
          </a:xfrm>
          <a:prstGeom prst="rect">
            <a:avLst/>
          </a:prstGeom>
          <a:ln>
            <a:solidFill>
              <a:schemeClr val="accent1">
                <a:shade val="50000"/>
              </a:schemeClr>
            </a:solidFill>
          </a:ln>
        </p:spPr>
      </p:pic>
    </p:spTree>
    <p:extLst>
      <p:ext uri="{BB962C8B-B14F-4D97-AF65-F5344CB8AC3E}">
        <p14:creationId xmlns:p14="http://schemas.microsoft.com/office/powerpoint/2010/main" val="2580800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3D8F5F3-BB9F-4F3B-B9CF-B020A4632698}"/>
              </a:ext>
            </a:extLst>
          </p:cNvPr>
          <p:cNvSpPr/>
          <p:nvPr/>
        </p:nvSpPr>
        <p:spPr>
          <a:xfrm>
            <a:off x="1174460" y="64670"/>
            <a:ext cx="10894502" cy="539337"/>
          </a:xfrm>
          <a:prstGeom prst="rect">
            <a:avLst/>
          </a:prstGeom>
          <a:solidFill>
            <a:srgbClr val="16345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prstClr val="white"/>
                </a:solidFill>
                <a:effectLst/>
                <a:uLnTx/>
                <a:uFillTx/>
                <a:latin typeface="Calibri" panose="020F0502020204030204"/>
                <a:ea typeface="+mn-ea"/>
                <a:cs typeface="+mn-cs"/>
              </a:rPr>
              <a:t>PRIORITY 5: OUR PHYSICAL INFRASTRUCTURE</a:t>
            </a:r>
          </a:p>
        </p:txBody>
      </p:sp>
      <p:pic>
        <p:nvPicPr>
          <p:cNvPr id="3" name="Picture 2">
            <a:extLst>
              <a:ext uri="{FF2B5EF4-FFF2-40B4-BE49-F238E27FC236}">
                <a16:creationId xmlns:a16="http://schemas.microsoft.com/office/drawing/2014/main" id="{71967FC1-5B96-433E-AEAB-1A41D4E56BD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4671"/>
            <a:ext cx="1048624" cy="575142"/>
          </a:xfrm>
          <a:prstGeom prst="rect">
            <a:avLst/>
          </a:prstGeom>
        </p:spPr>
      </p:pic>
      <p:sp>
        <p:nvSpPr>
          <p:cNvPr id="4" name="Rectangle 3">
            <a:extLst>
              <a:ext uri="{FF2B5EF4-FFF2-40B4-BE49-F238E27FC236}">
                <a16:creationId xmlns:a16="http://schemas.microsoft.com/office/drawing/2014/main" id="{A02E8A79-98DC-4D4F-971E-03A2A9F58DDB}"/>
              </a:ext>
            </a:extLst>
          </p:cNvPr>
          <p:cNvSpPr/>
          <p:nvPr/>
        </p:nvSpPr>
        <p:spPr>
          <a:xfrm>
            <a:off x="247561" y="3704601"/>
            <a:ext cx="5397690"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SCHEME</a:t>
            </a:r>
          </a:p>
        </p:txBody>
      </p:sp>
      <p:sp>
        <p:nvSpPr>
          <p:cNvPr id="6" name="Rectangle 5">
            <a:extLst>
              <a:ext uri="{FF2B5EF4-FFF2-40B4-BE49-F238E27FC236}">
                <a16:creationId xmlns:a16="http://schemas.microsoft.com/office/drawing/2014/main" id="{9C10D6C5-3513-4BCA-A9B9-B16A3D84678C}"/>
              </a:ext>
            </a:extLst>
          </p:cNvPr>
          <p:cNvSpPr/>
          <p:nvPr/>
        </p:nvSpPr>
        <p:spPr>
          <a:xfrm>
            <a:off x="5788553" y="3704599"/>
            <a:ext cx="6155884"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BASELINE</a:t>
            </a:r>
          </a:p>
        </p:txBody>
      </p:sp>
      <p:sp>
        <p:nvSpPr>
          <p:cNvPr id="7" name="Rectangle 6">
            <a:extLst>
              <a:ext uri="{FF2B5EF4-FFF2-40B4-BE49-F238E27FC236}">
                <a16:creationId xmlns:a16="http://schemas.microsoft.com/office/drawing/2014/main" id="{6F28172A-0F2C-4701-83D0-81D3389F0647}"/>
              </a:ext>
            </a:extLst>
          </p:cNvPr>
          <p:cNvSpPr/>
          <p:nvPr/>
        </p:nvSpPr>
        <p:spPr>
          <a:xfrm>
            <a:off x="247561" y="4140880"/>
            <a:ext cx="5397690" cy="2539699"/>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nSpc>
                <a:spcPct val="107000"/>
              </a:lnSpc>
              <a:spcBef>
                <a:spcPts val="200"/>
              </a:spcBef>
              <a:spcAft>
                <a:spcPts val="200"/>
              </a:spcAft>
            </a:pPr>
            <a:r>
              <a:rPr lang="en-GB" sz="1100" dirty="0">
                <a:solidFill>
                  <a:schemeClr val="tx1"/>
                </a:solidFill>
                <a:effectLst/>
              </a:rPr>
              <a:t>Hybrid/Vascular &amp; Major Trauma Theatre – UHW Scheme critical to support regional service collaboration for SW MTC and SE Wales Vascular surgical centralisation</a:t>
            </a:r>
            <a:endParaRPr lang="en-GB" sz="1100" dirty="0">
              <a:solidFill>
                <a:schemeClr val="tx1"/>
              </a:solidFill>
            </a:endParaRPr>
          </a:p>
          <a:p>
            <a:pPr>
              <a:lnSpc>
                <a:spcPct val="107000"/>
              </a:lnSpc>
              <a:spcBef>
                <a:spcPts val="200"/>
              </a:spcBef>
              <a:spcAft>
                <a:spcPts val="200"/>
              </a:spcAft>
            </a:pPr>
            <a:r>
              <a:rPr lang="en-GB" sz="1100" dirty="0">
                <a:solidFill>
                  <a:schemeClr val="tx1"/>
                </a:solidFill>
                <a:effectLst/>
              </a:rPr>
              <a:t>UHL – CAVOC theatres - 2 replacement day case Ortho theatres @ UHL – </a:t>
            </a:r>
            <a:r>
              <a:rPr lang="en-GB" sz="1100" dirty="0" err="1">
                <a:solidFill>
                  <a:schemeClr val="tx1"/>
                </a:solidFill>
                <a:effectLst/>
              </a:rPr>
              <a:t>incl</a:t>
            </a:r>
            <a:r>
              <a:rPr lang="en-GB" sz="1100" dirty="0">
                <a:solidFill>
                  <a:schemeClr val="tx1"/>
                </a:solidFill>
                <a:effectLst/>
              </a:rPr>
              <a:t> laminar flow &amp; IP&amp;C works for 2 theatres in main CAVOC – critical to increase planned capacity </a:t>
            </a:r>
            <a:endParaRPr lang="en-GB"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200"/>
              </a:spcBef>
              <a:spcAft>
                <a:spcPts val="200"/>
              </a:spcAft>
            </a:pPr>
            <a:r>
              <a:rPr lang="en-GB" sz="1100" dirty="0">
                <a:solidFill>
                  <a:schemeClr val="tx1"/>
                </a:solidFill>
                <a:effectLst/>
              </a:rPr>
              <a:t>Dental Block Main Electrical Distribution Replacement – to address significant risk of potential electrical infrastructure failure</a:t>
            </a:r>
          </a:p>
          <a:p>
            <a:pPr>
              <a:lnSpc>
                <a:spcPct val="107000"/>
              </a:lnSpc>
              <a:spcBef>
                <a:spcPts val="200"/>
              </a:spcBef>
              <a:spcAft>
                <a:spcPts val="200"/>
              </a:spcAft>
            </a:pPr>
            <a:r>
              <a:rPr lang="en-GB" sz="1100" dirty="0">
                <a:solidFill>
                  <a:schemeClr val="tx1"/>
                </a:solidFill>
                <a:effectLst/>
              </a:rPr>
              <a:t>UHW Tertiary Tower Electrical infrastructure – essential works</a:t>
            </a:r>
          </a:p>
          <a:p>
            <a:pPr>
              <a:lnSpc>
                <a:spcPct val="107000"/>
              </a:lnSpc>
              <a:spcBef>
                <a:spcPts val="200"/>
              </a:spcBef>
              <a:spcAft>
                <a:spcPts val="200"/>
              </a:spcAft>
            </a:pPr>
            <a:r>
              <a:rPr lang="en-GB" sz="1100" dirty="0">
                <a:solidFill>
                  <a:schemeClr val="tx1"/>
                </a:solidFill>
                <a:effectLst/>
              </a:rPr>
              <a:t>UHW Lift Refurbishment Programme to address urgent replacement due to increasing breakdowns</a:t>
            </a:r>
            <a:endParaRPr lang="en-GB"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200"/>
              </a:spcBef>
              <a:spcAft>
                <a:spcPts val="200"/>
              </a:spcAft>
            </a:pPr>
            <a:r>
              <a:rPr lang="en-GB" sz="1100" dirty="0">
                <a:solidFill>
                  <a:schemeClr val="tx1"/>
                </a:solidFill>
                <a:effectLst/>
              </a:rPr>
              <a:t>Mortuary Refurbishment – UHW- HTA essential statutory compliance only at UHW</a:t>
            </a:r>
            <a:endParaRPr lang="en-GB"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200"/>
              </a:spcBef>
              <a:spcAft>
                <a:spcPts val="200"/>
              </a:spcAft>
            </a:pPr>
            <a:endParaRPr lang="en-GB"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300"/>
              </a:spcBef>
              <a:spcAft>
                <a:spcPts val="300"/>
              </a:spcAft>
            </a:pPr>
            <a:endParaRPr lang="en-GB"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300"/>
              </a:spcBef>
              <a:spcAft>
                <a:spcPts val="300"/>
              </a:spcAft>
              <a:buClrTx/>
              <a:buSzTx/>
              <a:buFontTx/>
              <a:buNone/>
              <a:tabLst/>
              <a:defRPr/>
            </a:pPr>
            <a:endParaRPr kumimoji="0" lang="en-GB" sz="11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
        <p:nvSpPr>
          <p:cNvPr id="9" name="Rectangle 8">
            <a:extLst>
              <a:ext uri="{FF2B5EF4-FFF2-40B4-BE49-F238E27FC236}">
                <a16:creationId xmlns:a16="http://schemas.microsoft.com/office/drawing/2014/main" id="{5DCBC510-32BC-4D86-9BB1-2BFCFE72B18E}"/>
              </a:ext>
            </a:extLst>
          </p:cNvPr>
          <p:cNvSpPr/>
          <p:nvPr/>
        </p:nvSpPr>
        <p:spPr>
          <a:xfrm>
            <a:off x="5788552" y="4140880"/>
            <a:ext cx="6155883" cy="2539699"/>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nSpc>
                <a:spcPct val="107000"/>
              </a:lnSpc>
              <a:spcBef>
                <a:spcPts val="200"/>
              </a:spcBef>
              <a:spcAft>
                <a:spcPts val="200"/>
              </a:spcAft>
            </a:pPr>
            <a:r>
              <a:rPr lang="en-GB" sz="1100" dirty="0">
                <a:solidFill>
                  <a:schemeClr val="tx1"/>
                </a:solidFill>
                <a:effectLst/>
              </a:rPr>
              <a:t>OBC approved – 21/01/2022; FBC in development and submission to WG planned – Q3 2022; Total cost </a:t>
            </a:r>
            <a:r>
              <a:rPr lang="en-GB" sz="1100" dirty="0" err="1">
                <a:solidFill>
                  <a:schemeClr val="tx1"/>
                </a:solidFill>
                <a:effectLst/>
              </a:rPr>
              <a:t>est</a:t>
            </a:r>
            <a:r>
              <a:rPr lang="en-GB" sz="1100" dirty="0">
                <a:solidFill>
                  <a:schemeClr val="tx1"/>
                </a:solidFill>
                <a:effectLst/>
              </a:rPr>
              <a:t>: £33.5m</a:t>
            </a:r>
            <a:endParaRPr lang="en-GB"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200"/>
              </a:spcBef>
              <a:spcAft>
                <a:spcPts val="200"/>
              </a:spcAft>
            </a:pPr>
            <a:r>
              <a:rPr lang="en-GB" sz="1100" dirty="0">
                <a:solidFill>
                  <a:schemeClr val="tx1"/>
                </a:solidFill>
                <a:effectLst/>
              </a:rPr>
              <a:t>SOC approved 25/03/2021 – approval of fees 16/12/2021; OBC in development and submission to WG planned – Q3 2022; Total cost </a:t>
            </a:r>
            <a:r>
              <a:rPr lang="en-GB" sz="1100" dirty="0" err="1">
                <a:solidFill>
                  <a:schemeClr val="tx1"/>
                </a:solidFill>
                <a:effectLst/>
              </a:rPr>
              <a:t>est</a:t>
            </a:r>
            <a:r>
              <a:rPr lang="en-GB" sz="1100" dirty="0">
                <a:solidFill>
                  <a:schemeClr val="tx1"/>
                </a:solidFill>
                <a:effectLst/>
              </a:rPr>
              <a:t>: £11.8m </a:t>
            </a:r>
          </a:p>
          <a:p>
            <a:pPr>
              <a:lnSpc>
                <a:spcPct val="107000"/>
              </a:lnSpc>
              <a:spcBef>
                <a:spcPts val="200"/>
              </a:spcBef>
              <a:spcAft>
                <a:spcPts val="200"/>
              </a:spcAft>
            </a:pPr>
            <a:r>
              <a:rPr lang="en-GB" sz="1100" dirty="0">
                <a:solidFill>
                  <a:schemeClr val="tx1"/>
                </a:solidFill>
                <a:effectLst/>
              </a:rPr>
              <a:t>In house design progressing from Jan 2022 to inform BJC for submission in 2022 –23</a:t>
            </a:r>
          </a:p>
          <a:p>
            <a:pPr>
              <a:lnSpc>
                <a:spcPct val="107000"/>
              </a:lnSpc>
              <a:spcBef>
                <a:spcPts val="200"/>
              </a:spcBef>
              <a:spcAft>
                <a:spcPts val="200"/>
              </a:spcAft>
            </a:pPr>
            <a:r>
              <a:rPr lang="en-GB" sz="1100" dirty="0">
                <a:solidFill>
                  <a:schemeClr val="tx1"/>
                </a:solidFill>
                <a:effectLst/>
              </a:rPr>
              <a:t>Total cost </a:t>
            </a:r>
            <a:r>
              <a:rPr lang="en-GB" sz="1100" dirty="0" err="1">
                <a:solidFill>
                  <a:schemeClr val="tx1"/>
                </a:solidFill>
                <a:effectLst/>
              </a:rPr>
              <a:t>est</a:t>
            </a:r>
            <a:r>
              <a:rPr lang="en-GB" sz="1100" dirty="0">
                <a:solidFill>
                  <a:schemeClr val="tx1"/>
                </a:solidFill>
                <a:effectLst/>
              </a:rPr>
              <a:t>: £1.5m</a:t>
            </a:r>
          </a:p>
          <a:p>
            <a:pPr>
              <a:lnSpc>
                <a:spcPct val="107000"/>
              </a:lnSpc>
              <a:spcBef>
                <a:spcPts val="200"/>
              </a:spcBef>
              <a:spcAft>
                <a:spcPts val="200"/>
              </a:spcAft>
            </a:pPr>
            <a:r>
              <a:rPr lang="en-GB" sz="1100" dirty="0">
                <a:solidFill>
                  <a:schemeClr val="tx1"/>
                </a:solidFill>
                <a:effectLst/>
              </a:rPr>
              <a:t>BJC due for submission to Board Q1 2022; Total cost </a:t>
            </a:r>
            <a:r>
              <a:rPr lang="en-GB" sz="1100" dirty="0" err="1">
                <a:solidFill>
                  <a:schemeClr val="tx1"/>
                </a:solidFill>
                <a:effectLst/>
              </a:rPr>
              <a:t>est</a:t>
            </a:r>
            <a:r>
              <a:rPr lang="en-GB" sz="1100" dirty="0">
                <a:solidFill>
                  <a:schemeClr val="tx1"/>
                </a:solidFill>
                <a:effectLst/>
              </a:rPr>
              <a:t>: £2.2m</a:t>
            </a:r>
          </a:p>
          <a:p>
            <a:pPr>
              <a:lnSpc>
                <a:spcPct val="107000"/>
              </a:lnSpc>
              <a:spcBef>
                <a:spcPts val="200"/>
              </a:spcBef>
              <a:spcAft>
                <a:spcPts val="200"/>
              </a:spcAft>
            </a:pPr>
            <a:r>
              <a:rPr lang="en-GB" sz="1100" dirty="0">
                <a:solidFill>
                  <a:schemeClr val="tx1"/>
                </a:solidFill>
                <a:effectLst/>
              </a:rPr>
              <a:t>BJC due for submission to Board Q1 2022, Survey works commenced, Total Cost </a:t>
            </a:r>
            <a:r>
              <a:rPr lang="en-GB" sz="1100" dirty="0" err="1">
                <a:solidFill>
                  <a:schemeClr val="tx1"/>
                </a:solidFill>
                <a:effectLst/>
              </a:rPr>
              <a:t>est</a:t>
            </a:r>
            <a:r>
              <a:rPr lang="en-GB" sz="1100" dirty="0">
                <a:solidFill>
                  <a:schemeClr val="tx1"/>
                </a:solidFill>
                <a:effectLst/>
              </a:rPr>
              <a:t>: TBC</a:t>
            </a:r>
          </a:p>
          <a:p>
            <a:pPr>
              <a:lnSpc>
                <a:spcPct val="107000"/>
              </a:lnSpc>
              <a:spcAft>
                <a:spcPts val="200"/>
              </a:spcAft>
            </a:pPr>
            <a:endParaRPr lang="en-GB" sz="1100" dirty="0">
              <a:solidFill>
                <a:schemeClr val="tx1"/>
              </a:solidFill>
              <a:effectLst/>
            </a:endParaRPr>
          </a:p>
          <a:p>
            <a:pPr>
              <a:lnSpc>
                <a:spcPct val="107000"/>
              </a:lnSpc>
              <a:spcAft>
                <a:spcPts val="200"/>
              </a:spcAft>
            </a:pPr>
            <a:r>
              <a:rPr lang="en-GB" sz="1100" dirty="0">
                <a:solidFill>
                  <a:schemeClr val="tx1"/>
                </a:solidFill>
                <a:effectLst/>
              </a:rPr>
              <a:t>Carried forward from 2021-22 , BJC in development, Total cost </a:t>
            </a:r>
            <a:r>
              <a:rPr lang="en-GB" sz="1100" dirty="0" err="1">
                <a:solidFill>
                  <a:schemeClr val="tx1"/>
                </a:solidFill>
                <a:effectLst/>
              </a:rPr>
              <a:t>est</a:t>
            </a:r>
            <a:r>
              <a:rPr lang="en-GB" sz="1100" dirty="0">
                <a:solidFill>
                  <a:schemeClr val="tx1"/>
                </a:solidFill>
                <a:effectLst/>
              </a:rPr>
              <a:t>: £2m</a:t>
            </a:r>
            <a:endParaRPr lang="en-GB"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200"/>
              </a:spcBef>
              <a:spcAft>
                <a:spcPts val="200"/>
              </a:spcAft>
            </a:pPr>
            <a:endParaRPr lang="en-GB"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200"/>
              </a:spcBef>
              <a:spcAft>
                <a:spcPts val="200"/>
              </a:spcAft>
            </a:pPr>
            <a:endParaRPr lang="en-GB"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200"/>
              </a:spcBef>
              <a:spcAft>
                <a:spcPts val="200"/>
              </a:spcAft>
            </a:pPr>
            <a:endParaRPr lang="en-GB"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200"/>
              </a:spcBef>
              <a:spcAft>
                <a:spcPts val="200"/>
              </a:spcAft>
            </a:pPr>
            <a:endParaRPr lang="en-GB"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200"/>
              </a:spcBef>
              <a:spcAft>
                <a:spcPts val="200"/>
              </a:spcAft>
              <a:buClrTx/>
              <a:buSzTx/>
              <a:buFontTx/>
              <a:buNone/>
              <a:tabLst/>
              <a:defRPr/>
            </a:pPr>
            <a:endParaRPr kumimoji="0" lang="en-GB" sz="11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srgbClr val="16345D"/>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551AF7DF-11E0-4789-9ADA-54F765C18A4B}"/>
              </a:ext>
            </a:extLst>
          </p:cNvPr>
          <p:cNvSpPr/>
          <p:nvPr/>
        </p:nvSpPr>
        <p:spPr>
          <a:xfrm>
            <a:off x="247562" y="744586"/>
            <a:ext cx="11696876"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a:lnSpc>
                <a:spcPct val="107000"/>
              </a:lnSpc>
              <a:spcAft>
                <a:spcPts val="800"/>
              </a:spcAft>
            </a:pPr>
            <a:r>
              <a:rPr lang="en-GB" sz="1400" b="1" dirty="0">
                <a:latin typeface="Calibri" panose="020F0502020204030204" pitchFamily="34" charset="0"/>
                <a:ea typeface="Calibri" panose="020F0502020204030204" pitchFamily="34" charset="0"/>
                <a:cs typeface="Times New Roman" panose="02020603050405020304" pitchFamily="18" charset="0"/>
              </a:rPr>
              <a:t>MAJOR CAPITAL SCHEMES IN CONSTRUCTION: OUR ACUTE INFRASTRUCTURE PROGRAMME </a:t>
            </a:r>
            <a:endParaRPr lang="en-GB" sz="1400" b="1"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2" name="Rectangle 11">
            <a:extLst>
              <a:ext uri="{FF2B5EF4-FFF2-40B4-BE49-F238E27FC236}">
                <a16:creationId xmlns:a16="http://schemas.microsoft.com/office/drawing/2014/main" id="{1CA170BF-7D40-4F36-9026-C5AC82024531}"/>
              </a:ext>
            </a:extLst>
          </p:cNvPr>
          <p:cNvSpPr/>
          <p:nvPr/>
        </p:nvSpPr>
        <p:spPr>
          <a:xfrm>
            <a:off x="247561" y="3268551"/>
            <a:ext cx="11696876"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a:lnSpc>
                <a:spcPct val="107000"/>
              </a:lnSpc>
              <a:spcAft>
                <a:spcPts val="800"/>
              </a:spcAft>
            </a:pPr>
            <a:r>
              <a:rPr lang="en-GB" sz="1400" b="1" dirty="0">
                <a:latin typeface="Calibri" panose="020F0502020204030204" pitchFamily="34" charset="0"/>
                <a:ea typeface="Calibri" panose="020F0502020204030204" pitchFamily="34" charset="0"/>
                <a:cs typeface="Times New Roman" panose="02020603050405020304" pitchFamily="18" charset="0"/>
              </a:rPr>
              <a:t>MAJOR CAPITAL BUSINESS CASES IN DEVELOPMENT: OUR ACUTE INFRASTRUCTURE PROGRAMME  </a:t>
            </a:r>
            <a:endParaRPr lang="en-GB" sz="1400" b="1" dirty="0">
              <a:latin typeface="Calibri" panose="020F0502020204030204" pitchFamily="34" charset="0"/>
              <a:cs typeface="Times New Roman" panose="02020603050405020304" pitchFamily="18" charset="0"/>
            </a:endParaRPr>
          </a:p>
        </p:txBody>
      </p:sp>
      <p:sp>
        <p:nvSpPr>
          <p:cNvPr id="15" name="Rectangle 14">
            <a:extLst>
              <a:ext uri="{FF2B5EF4-FFF2-40B4-BE49-F238E27FC236}">
                <a16:creationId xmlns:a16="http://schemas.microsoft.com/office/drawing/2014/main" id="{B41E2BB5-6A00-4AFC-BB2C-3AB68BB2CB06}"/>
              </a:ext>
            </a:extLst>
          </p:cNvPr>
          <p:cNvSpPr/>
          <p:nvPr/>
        </p:nvSpPr>
        <p:spPr>
          <a:xfrm>
            <a:off x="247561" y="1180636"/>
            <a:ext cx="5397690"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SCHEME</a:t>
            </a:r>
          </a:p>
        </p:txBody>
      </p:sp>
      <p:sp>
        <p:nvSpPr>
          <p:cNvPr id="16" name="Rectangle 15">
            <a:extLst>
              <a:ext uri="{FF2B5EF4-FFF2-40B4-BE49-F238E27FC236}">
                <a16:creationId xmlns:a16="http://schemas.microsoft.com/office/drawing/2014/main" id="{5F66D1EC-CBF2-4159-BA19-7CBCA6EA70D9}"/>
              </a:ext>
            </a:extLst>
          </p:cNvPr>
          <p:cNvSpPr/>
          <p:nvPr/>
        </p:nvSpPr>
        <p:spPr>
          <a:xfrm>
            <a:off x="5788553" y="1180634"/>
            <a:ext cx="4704300"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BASELINE</a:t>
            </a:r>
          </a:p>
        </p:txBody>
      </p:sp>
      <p:sp>
        <p:nvSpPr>
          <p:cNvPr id="17" name="Rectangle 16">
            <a:extLst>
              <a:ext uri="{FF2B5EF4-FFF2-40B4-BE49-F238E27FC236}">
                <a16:creationId xmlns:a16="http://schemas.microsoft.com/office/drawing/2014/main" id="{F89CB458-30FE-49A1-B959-809E1C55C8DF}"/>
              </a:ext>
            </a:extLst>
          </p:cNvPr>
          <p:cNvSpPr/>
          <p:nvPr/>
        </p:nvSpPr>
        <p:spPr>
          <a:xfrm>
            <a:off x="247561" y="1616916"/>
            <a:ext cx="5397690" cy="1556188"/>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nSpc>
                <a:spcPct val="107000"/>
              </a:lnSpc>
              <a:spcAft>
                <a:spcPts val="0"/>
              </a:spcAft>
            </a:pPr>
            <a:r>
              <a:rPr lang="en-GB" sz="1100" dirty="0">
                <a:solidFill>
                  <a:schemeClr val="tx1"/>
                </a:solidFill>
                <a:effectLst/>
              </a:rPr>
              <a:t>Genomics – development of Phase One of Precision Medicine Institute for Wales. Joint infrastructure scheme with NPHS – critical enabler for national Genomics strategy at </a:t>
            </a:r>
            <a:r>
              <a:rPr lang="en-GB" sz="1100" dirty="0" err="1">
                <a:solidFill>
                  <a:schemeClr val="tx1"/>
                </a:solidFill>
                <a:effectLst/>
              </a:rPr>
              <a:t>Coryton</a:t>
            </a:r>
            <a:r>
              <a:rPr lang="en-GB" sz="1100" dirty="0">
                <a:solidFill>
                  <a:schemeClr val="tx1"/>
                </a:solidFill>
                <a:effectLst/>
              </a:rPr>
              <a:t> site. </a:t>
            </a:r>
            <a:endParaRPr lang="en-GB" sz="1100"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GB" sz="1100" dirty="0">
                <a:solidFill>
                  <a:schemeClr val="tx1"/>
                </a:solidFill>
                <a:effectLst/>
              </a:rPr>
              <a:t>UHL Engineering Infrastructure to address single electrical point of failure and oxygen storage capacity</a:t>
            </a:r>
            <a:endParaRPr lang="en-GB"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300"/>
              </a:spcBef>
              <a:spcAft>
                <a:spcPts val="300"/>
              </a:spcAft>
            </a:pPr>
            <a:r>
              <a:rPr lang="en-GB" sz="1100" dirty="0">
                <a:solidFill>
                  <a:schemeClr val="tx1"/>
                </a:solidFill>
                <a:effectLst/>
              </a:rPr>
              <a:t>UHL Endoscopy Expansion – expanding existing suite by 2 additional theatres to address capacity deficit</a:t>
            </a:r>
            <a:endParaRPr kumimoji="0" lang="en-GB" sz="11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
        <p:nvSpPr>
          <p:cNvPr id="18" name="Rectangle 17">
            <a:extLst>
              <a:ext uri="{FF2B5EF4-FFF2-40B4-BE49-F238E27FC236}">
                <a16:creationId xmlns:a16="http://schemas.microsoft.com/office/drawing/2014/main" id="{8B010CC3-478F-45A9-8295-50B98727247E}"/>
              </a:ext>
            </a:extLst>
          </p:cNvPr>
          <p:cNvSpPr/>
          <p:nvPr/>
        </p:nvSpPr>
        <p:spPr>
          <a:xfrm>
            <a:off x="5788553" y="1616915"/>
            <a:ext cx="4704300" cy="1556189"/>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nSpc>
                <a:spcPct val="107000"/>
              </a:lnSpc>
            </a:pPr>
            <a:r>
              <a:rPr lang="en-GB" sz="1100" dirty="0">
                <a:solidFill>
                  <a:schemeClr val="tx1"/>
                </a:solidFill>
                <a:effectLst/>
              </a:rPr>
              <a:t>FBC approved by WG – Formal approval 07/09/2021; Commenced on site – 10/01/2022; Total scheme cost £15.2m</a:t>
            </a:r>
          </a:p>
          <a:p>
            <a:pPr marL="0" marR="0" lvl="0" indent="0" algn="l" defTabSz="914400" rtl="0" eaLnBrk="1" fontAlgn="auto" latinLnBrk="0" hangingPunct="1">
              <a:lnSpc>
                <a:spcPct val="107000"/>
              </a:lnSpc>
              <a:buClrTx/>
              <a:buSzTx/>
              <a:buFontTx/>
              <a:buNone/>
              <a:tabLst/>
              <a:defRPr/>
            </a:pPr>
            <a:endParaRPr kumimoji="0" lang="en-GB" sz="1100" b="0" i="0" u="none" strike="noStrike" kern="1200" cap="none" spc="0" normalizeH="0" baseline="0" noProof="0" dirty="0">
              <a:ln>
                <a:noFill/>
              </a:ln>
              <a:solidFill>
                <a:schemeClr val="tx1"/>
              </a:solidFill>
              <a:effectLst/>
              <a:uLnTx/>
              <a:uFillTx/>
              <a:latin typeface="Calibri" panose="020F0502020204030204" pitchFamily="34" charset="0"/>
              <a:ea typeface="+mn-ea"/>
              <a:cs typeface="Calibri" panose="020F0502020204030204" pitchFamily="34" charset="0"/>
            </a:endParaRPr>
          </a:p>
          <a:p>
            <a:pPr>
              <a:lnSpc>
                <a:spcPct val="107000"/>
              </a:lnSpc>
            </a:pPr>
            <a:r>
              <a:rPr lang="en-GB" sz="1100" dirty="0">
                <a:solidFill>
                  <a:schemeClr val="tx1"/>
                </a:solidFill>
                <a:effectLst/>
              </a:rPr>
              <a:t>Funding approved by WG 05/10/2021;  Total scheme cost - £5.875m</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srgbClr val="16345D"/>
              </a:solidFill>
              <a:effectLst/>
              <a:uLnTx/>
              <a:uFillTx/>
              <a:latin typeface="Calibri" panose="020F0502020204030204"/>
              <a:ea typeface="+mn-ea"/>
              <a:cs typeface="+mn-cs"/>
            </a:endParaRPr>
          </a:p>
          <a:p>
            <a:pPr>
              <a:lnSpc>
                <a:spcPct val="107000"/>
              </a:lnSpc>
              <a:spcAft>
                <a:spcPts val="0"/>
              </a:spcAft>
            </a:pPr>
            <a:r>
              <a:rPr lang="en-GB" sz="1100" dirty="0">
                <a:solidFill>
                  <a:schemeClr val="tx1"/>
                </a:solidFill>
                <a:effectLst/>
              </a:rPr>
              <a:t>BJC approved by WG –18/01/2022 formal approval ; Revised capital cost of £6.688m</a:t>
            </a:r>
            <a:endParaRPr lang="en-GB"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srgbClr val="16345D"/>
              </a:solidFill>
              <a:effectLst/>
              <a:uLnTx/>
              <a:uFillTx/>
              <a:latin typeface="Calibri" panose="020F0502020204030204"/>
              <a:ea typeface="+mn-ea"/>
              <a:cs typeface="+mn-cs"/>
            </a:endParaRPr>
          </a:p>
        </p:txBody>
      </p:sp>
      <p:pic>
        <p:nvPicPr>
          <p:cNvPr id="19" name="Picture 18">
            <a:extLst>
              <a:ext uri="{FF2B5EF4-FFF2-40B4-BE49-F238E27FC236}">
                <a16:creationId xmlns:a16="http://schemas.microsoft.com/office/drawing/2014/main" id="{E3352AE7-276A-4907-9C85-3ABB9B427A4D}"/>
              </a:ext>
            </a:extLst>
          </p:cNvPr>
          <p:cNvPicPr>
            <a:picLocks noChangeAspect="1"/>
          </p:cNvPicPr>
          <p:nvPr/>
        </p:nvPicPr>
        <p:blipFill rotWithShape="1">
          <a:blip r:embed="rId3">
            <a:duotone>
              <a:schemeClr val="accent2">
                <a:shade val="45000"/>
                <a:satMod val="135000"/>
              </a:schemeClr>
              <a:prstClr val="white"/>
            </a:duotone>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l="48646"/>
          <a:stretch/>
        </p:blipFill>
        <p:spPr>
          <a:xfrm>
            <a:off x="10636155" y="1238975"/>
            <a:ext cx="1432807" cy="2029664"/>
          </a:xfrm>
          <a:prstGeom prst="rect">
            <a:avLst/>
          </a:prstGeom>
        </p:spPr>
      </p:pic>
    </p:spTree>
    <p:extLst>
      <p:ext uri="{BB962C8B-B14F-4D97-AF65-F5344CB8AC3E}">
        <p14:creationId xmlns:p14="http://schemas.microsoft.com/office/powerpoint/2010/main" val="18248580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3D8F5F3-BB9F-4F3B-B9CF-B020A4632698}"/>
              </a:ext>
            </a:extLst>
          </p:cNvPr>
          <p:cNvSpPr/>
          <p:nvPr/>
        </p:nvSpPr>
        <p:spPr>
          <a:xfrm>
            <a:off x="1174460" y="64670"/>
            <a:ext cx="10894502" cy="539337"/>
          </a:xfrm>
          <a:prstGeom prst="rect">
            <a:avLst/>
          </a:prstGeom>
          <a:solidFill>
            <a:srgbClr val="16345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prstClr val="white"/>
                </a:solidFill>
                <a:effectLst/>
                <a:uLnTx/>
                <a:uFillTx/>
                <a:latin typeface="Calibri" panose="020F0502020204030204"/>
                <a:ea typeface="+mn-ea"/>
                <a:cs typeface="+mn-cs"/>
              </a:rPr>
              <a:t>PRIORITY 5: OUR PHYSICAL INFRASTRUCTURE</a:t>
            </a:r>
          </a:p>
        </p:txBody>
      </p:sp>
      <p:pic>
        <p:nvPicPr>
          <p:cNvPr id="3" name="Picture 2">
            <a:extLst>
              <a:ext uri="{FF2B5EF4-FFF2-40B4-BE49-F238E27FC236}">
                <a16:creationId xmlns:a16="http://schemas.microsoft.com/office/drawing/2014/main" id="{71967FC1-5B96-433E-AEAB-1A41D4E56BD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4671"/>
            <a:ext cx="1048624" cy="575142"/>
          </a:xfrm>
          <a:prstGeom prst="rect">
            <a:avLst/>
          </a:prstGeom>
        </p:spPr>
      </p:pic>
      <p:sp>
        <p:nvSpPr>
          <p:cNvPr id="4" name="Rectangle 3">
            <a:extLst>
              <a:ext uri="{FF2B5EF4-FFF2-40B4-BE49-F238E27FC236}">
                <a16:creationId xmlns:a16="http://schemas.microsoft.com/office/drawing/2014/main" id="{A02E8A79-98DC-4D4F-971E-03A2A9F58DDB}"/>
              </a:ext>
            </a:extLst>
          </p:cNvPr>
          <p:cNvSpPr/>
          <p:nvPr/>
        </p:nvSpPr>
        <p:spPr>
          <a:xfrm>
            <a:off x="247561" y="3704601"/>
            <a:ext cx="5397690"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SCHEME</a:t>
            </a:r>
          </a:p>
        </p:txBody>
      </p:sp>
      <p:sp>
        <p:nvSpPr>
          <p:cNvPr id="6" name="Rectangle 5">
            <a:extLst>
              <a:ext uri="{FF2B5EF4-FFF2-40B4-BE49-F238E27FC236}">
                <a16:creationId xmlns:a16="http://schemas.microsoft.com/office/drawing/2014/main" id="{9C10D6C5-3513-4BCA-A9B9-B16A3D84678C}"/>
              </a:ext>
            </a:extLst>
          </p:cNvPr>
          <p:cNvSpPr/>
          <p:nvPr/>
        </p:nvSpPr>
        <p:spPr>
          <a:xfrm>
            <a:off x="5788553" y="3704599"/>
            <a:ext cx="6155884"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BASELINE</a:t>
            </a:r>
          </a:p>
        </p:txBody>
      </p:sp>
      <p:sp>
        <p:nvSpPr>
          <p:cNvPr id="7" name="Rectangle 6">
            <a:extLst>
              <a:ext uri="{FF2B5EF4-FFF2-40B4-BE49-F238E27FC236}">
                <a16:creationId xmlns:a16="http://schemas.microsoft.com/office/drawing/2014/main" id="{6F28172A-0F2C-4701-83D0-81D3389F0647}"/>
              </a:ext>
            </a:extLst>
          </p:cNvPr>
          <p:cNvSpPr/>
          <p:nvPr/>
        </p:nvSpPr>
        <p:spPr>
          <a:xfrm>
            <a:off x="247561" y="4140880"/>
            <a:ext cx="5397690" cy="2539699"/>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fontAlgn="t">
              <a:lnSpc>
                <a:spcPct val="107000"/>
              </a:lnSpc>
              <a:spcBef>
                <a:spcPts val="300"/>
              </a:spcBef>
              <a:spcAft>
                <a:spcPts val="300"/>
              </a:spcAft>
            </a:pPr>
            <a:r>
              <a:rPr lang="en-GB" sz="1100" dirty="0">
                <a:solidFill>
                  <a:schemeClr val="tx1"/>
                </a:solidFill>
              </a:rPr>
              <a:t>Wellbeing Hub Penarth</a:t>
            </a:r>
          </a:p>
          <a:p>
            <a:pPr fontAlgn="t">
              <a:lnSpc>
                <a:spcPct val="107000"/>
              </a:lnSpc>
              <a:spcBef>
                <a:spcPts val="300"/>
              </a:spcBef>
              <a:spcAft>
                <a:spcPts val="300"/>
              </a:spcAft>
            </a:pPr>
            <a:r>
              <a:rPr lang="en-GB" sz="1100" dirty="0">
                <a:solidFill>
                  <a:schemeClr val="tx1"/>
                </a:solidFill>
              </a:rPr>
              <a:t>Wellbeing Hub Ely (Park View) - Essential scheme for providing alternative essential GP capacity to replace lost Health </a:t>
            </a:r>
            <a:r>
              <a:rPr lang="en-GB" sz="1100" dirty="0" err="1">
                <a:solidFill>
                  <a:schemeClr val="tx1"/>
                </a:solidFill>
              </a:rPr>
              <a:t>Cantre</a:t>
            </a:r>
            <a:r>
              <a:rPr lang="en-GB" sz="1100" dirty="0">
                <a:solidFill>
                  <a:schemeClr val="tx1"/>
                </a:solidFill>
              </a:rPr>
              <a:t> facilities and meet local primary care needs in line with RPB and UHB strategic priorities</a:t>
            </a:r>
          </a:p>
          <a:p>
            <a:pPr fontAlgn="t">
              <a:lnSpc>
                <a:spcPct val="107000"/>
              </a:lnSpc>
              <a:spcBef>
                <a:spcPts val="300"/>
              </a:spcBef>
              <a:spcAft>
                <a:spcPts val="300"/>
              </a:spcAft>
            </a:pPr>
            <a:r>
              <a:rPr lang="en-GB" sz="1100" dirty="0">
                <a:solidFill>
                  <a:schemeClr val="tx1"/>
                </a:solidFill>
              </a:rPr>
              <a:t>SARC - Regional Hub – Modernised facilities to meet accreditation standards and support to the provision of transferred acute forensic SARC services from </a:t>
            </a:r>
            <a:r>
              <a:rPr lang="en-GB" sz="1100" dirty="0" err="1">
                <a:solidFill>
                  <a:schemeClr val="tx1"/>
                </a:solidFill>
              </a:rPr>
              <a:t>Risca</a:t>
            </a:r>
            <a:r>
              <a:rPr lang="en-GB" sz="1100" dirty="0">
                <a:solidFill>
                  <a:schemeClr val="tx1"/>
                </a:solidFill>
              </a:rPr>
              <a:t> and Merthyr SARCs as agreed through national programme. Scheme includes re-provision of Community Drug and Alcohol service &amp; accommodation for Locality Mental Health Teams and services  </a:t>
            </a:r>
          </a:p>
          <a:p>
            <a:pPr fontAlgn="t">
              <a:lnSpc>
                <a:spcPct val="107000"/>
              </a:lnSpc>
              <a:spcBef>
                <a:spcPts val="300"/>
              </a:spcBef>
              <a:spcAft>
                <a:spcPts val="300"/>
              </a:spcAft>
            </a:pPr>
            <a:r>
              <a:rPr lang="en-GB" sz="1100" dirty="0">
                <a:solidFill>
                  <a:schemeClr val="tx1"/>
                </a:solidFill>
              </a:rPr>
              <a:t>Health &amp; Wellbeing Centre – CRI. The development of this facility is critical to the provision of an integrated Health and Wellbeing Centre for Cardiff South and East as endorsed in the PBC Shaping Our Future Wellbeing in Our Community</a:t>
            </a:r>
          </a:p>
          <a:p>
            <a:pPr fontAlgn="t">
              <a:lnSpc>
                <a:spcPct val="107000"/>
              </a:lnSpc>
              <a:spcBef>
                <a:spcPts val="300"/>
              </a:spcBef>
              <a:spcAft>
                <a:spcPts val="300"/>
              </a:spcAft>
            </a:pPr>
            <a:r>
              <a:rPr lang="en-GB" sz="1100" dirty="0">
                <a:solidFill>
                  <a:schemeClr val="tx1"/>
                </a:solidFill>
              </a:rPr>
              <a:t>CRI – Safeguarding Works (including MEP)</a:t>
            </a:r>
          </a:p>
        </p:txBody>
      </p:sp>
      <p:sp>
        <p:nvSpPr>
          <p:cNvPr id="9" name="Rectangle 8">
            <a:extLst>
              <a:ext uri="{FF2B5EF4-FFF2-40B4-BE49-F238E27FC236}">
                <a16:creationId xmlns:a16="http://schemas.microsoft.com/office/drawing/2014/main" id="{5DCBC510-32BC-4D86-9BB1-2BFCFE72B18E}"/>
              </a:ext>
            </a:extLst>
          </p:cNvPr>
          <p:cNvSpPr/>
          <p:nvPr/>
        </p:nvSpPr>
        <p:spPr>
          <a:xfrm>
            <a:off x="5788554" y="4140880"/>
            <a:ext cx="6155883" cy="2539699"/>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fontAlgn="t">
              <a:lnSpc>
                <a:spcPct val="107000"/>
              </a:lnSpc>
              <a:spcBef>
                <a:spcPts val="300"/>
              </a:spcBef>
              <a:spcAft>
                <a:spcPts val="300"/>
              </a:spcAft>
            </a:pPr>
            <a:r>
              <a:rPr lang="en-GB" sz="1100" dirty="0">
                <a:solidFill>
                  <a:schemeClr val="tx1"/>
                </a:solidFill>
              </a:rPr>
              <a:t>Original scheme under review due to changing requirements of Local Authority</a:t>
            </a:r>
          </a:p>
          <a:p>
            <a:pPr fontAlgn="t">
              <a:lnSpc>
                <a:spcPct val="107000"/>
              </a:lnSpc>
              <a:spcBef>
                <a:spcPts val="300"/>
              </a:spcBef>
              <a:spcAft>
                <a:spcPts val="300"/>
              </a:spcAft>
            </a:pPr>
            <a:r>
              <a:rPr lang="en-GB" sz="1100" dirty="0">
                <a:solidFill>
                  <a:schemeClr val="tx1"/>
                </a:solidFill>
              </a:rPr>
              <a:t>OBC due for submission to Board Q2 2022;  Est Cost £21.4m</a:t>
            </a:r>
          </a:p>
          <a:p>
            <a:pPr fontAlgn="t">
              <a:lnSpc>
                <a:spcPct val="107000"/>
              </a:lnSpc>
              <a:spcBef>
                <a:spcPts val="300"/>
              </a:spcBef>
              <a:spcAft>
                <a:spcPts val="300"/>
              </a:spcAft>
            </a:pPr>
            <a:endParaRPr lang="en-GB" sz="1100" dirty="0">
              <a:solidFill>
                <a:schemeClr val="tx1"/>
              </a:solidFill>
            </a:endParaRPr>
          </a:p>
          <a:p>
            <a:pPr fontAlgn="t">
              <a:lnSpc>
                <a:spcPct val="107000"/>
              </a:lnSpc>
              <a:spcBef>
                <a:spcPts val="300"/>
              </a:spcBef>
              <a:spcAft>
                <a:spcPts val="300"/>
              </a:spcAft>
            </a:pPr>
            <a:r>
              <a:rPr lang="en-GB" sz="1100" dirty="0">
                <a:solidFill>
                  <a:schemeClr val="tx1"/>
                </a:solidFill>
              </a:rPr>
              <a:t>SOC approved;  OBC – submission to Board planned for May 2022.  Total cost </a:t>
            </a:r>
            <a:r>
              <a:rPr lang="en-GB" sz="1100" dirty="0" err="1">
                <a:solidFill>
                  <a:schemeClr val="tx1"/>
                </a:solidFill>
              </a:rPr>
              <a:t>est</a:t>
            </a:r>
            <a:r>
              <a:rPr lang="en-GB" sz="1100" dirty="0">
                <a:solidFill>
                  <a:schemeClr val="tx1"/>
                </a:solidFill>
              </a:rPr>
              <a:t>: £45.8m</a:t>
            </a:r>
          </a:p>
          <a:p>
            <a:pPr fontAlgn="t">
              <a:lnSpc>
                <a:spcPct val="107000"/>
              </a:lnSpc>
              <a:spcBef>
                <a:spcPts val="300"/>
              </a:spcBef>
              <a:spcAft>
                <a:spcPts val="300"/>
              </a:spcAft>
            </a:pPr>
            <a:endParaRPr lang="en-GB" sz="1100" dirty="0">
              <a:solidFill>
                <a:schemeClr val="tx1"/>
              </a:solidFill>
            </a:endParaRPr>
          </a:p>
          <a:p>
            <a:pPr fontAlgn="t">
              <a:lnSpc>
                <a:spcPct val="107000"/>
              </a:lnSpc>
              <a:spcBef>
                <a:spcPts val="300"/>
              </a:spcBef>
              <a:spcAft>
                <a:spcPts val="300"/>
              </a:spcAft>
            </a:pPr>
            <a:endParaRPr lang="en-GB" sz="1100" dirty="0">
              <a:solidFill>
                <a:schemeClr val="tx1"/>
              </a:solidFill>
            </a:endParaRPr>
          </a:p>
          <a:p>
            <a:pPr fontAlgn="t">
              <a:lnSpc>
                <a:spcPct val="107000"/>
              </a:lnSpc>
              <a:spcBef>
                <a:spcPts val="300"/>
              </a:spcBef>
              <a:spcAft>
                <a:spcPts val="300"/>
              </a:spcAft>
            </a:pPr>
            <a:endParaRPr lang="en-GB" sz="1100" dirty="0">
              <a:solidFill>
                <a:schemeClr val="tx1"/>
              </a:solidFill>
            </a:endParaRPr>
          </a:p>
          <a:p>
            <a:pPr fontAlgn="t">
              <a:lnSpc>
                <a:spcPct val="107000"/>
              </a:lnSpc>
              <a:spcBef>
                <a:spcPts val="300"/>
              </a:spcBef>
              <a:spcAft>
                <a:spcPts val="300"/>
              </a:spcAft>
            </a:pPr>
            <a:r>
              <a:rPr lang="en-GB" sz="1100" dirty="0">
                <a:solidFill>
                  <a:schemeClr val="tx1"/>
                </a:solidFill>
              </a:rPr>
              <a:t>OBC (progressing at risk) – submission planned for May 2022;  £133m (phased over 10 years)</a:t>
            </a:r>
          </a:p>
          <a:p>
            <a:pPr fontAlgn="t">
              <a:lnSpc>
                <a:spcPct val="107000"/>
              </a:lnSpc>
              <a:spcBef>
                <a:spcPts val="300"/>
              </a:spcBef>
              <a:spcAft>
                <a:spcPts val="300"/>
              </a:spcAft>
            </a:pPr>
            <a:endParaRPr lang="en-GB" sz="1100" dirty="0">
              <a:solidFill>
                <a:schemeClr val="tx1"/>
              </a:solidFill>
            </a:endParaRPr>
          </a:p>
          <a:p>
            <a:pPr fontAlgn="t">
              <a:lnSpc>
                <a:spcPct val="107000"/>
              </a:lnSpc>
              <a:spcBef>
                <a:spcPts val="300"/>
              </a:spcBef>
              <a:spcAft>
                <a:spcPts val="300"/>
              </a:spcAft>
            </a:pPr>
            <a:r>
              <a:rPr lang="en-GB" sz="1100" dirty="0">
                <a:solidFill>
                  <a:schemeClr val="tx1"/>
                </a:solidFill>
              </a:rPr>
              <a:t>FBC (progressing at risk) – submission planned for November 2022</a:t>
            </a:r>
          </a:p>
        </p:txBody>
      </p:sp>
      <p:sp>
        <p:nvSpPr>
          <p:cNvPr id="11" name="Rectangle 10">
            <a:extLst>
              <a:ext uri="{FF2B5EF4-FFF2-40B4-BE49-F238E27FC236}">
                <a16:creationId xmlns:a16="http://schemas.microsoft.com/office/drawing/2014/main" id="{551AF7DF-11E0-4789-9ADA-54F765C18A4B}"/>
              </a:ext>
            </a:extLst>
          </p:cNvPr>
          <p:cNvSpPr/>
          <p:nvPr/>
        </p:nvSpPr>
        <p:spPr>
          <a:xfrm>
            <a:off x="247562" y="744586"/>
            <a:ext cx="11696876"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a:lnSpc>
                <a:spcPct val="107000"/>
              </a:lnSpc>
              <a:spcAft>
                <a:spcPts val="800"/>
              </a:spcAft>
            </a:pPr>
            <a:r>
              <a:rPr lang="en-GB" sz="1400" b="1" dirty="0">
                <a:latin typeface="Calibri" panose="020F0502020204030204" pitchFamily="34" charset="0"/>
                <a:ea typeface="Calibri" panose="020F0502020204030204" pitchFamily="34" charset="0"/>
                <a:cs typeface="Times New Roman" panose="02020603050405020304" pitchFamily="18" charset="0"/>
              </a:rPr>
              <a:t>MAJOR CAPITAL SCHEMES IN CONSTRUCTION: IN OUR COMMUNITY</a:t>
            </a:r>
            <a:endParaRPr lang="en-GB" sz="1400" b="1" i="1"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2" name="Rectangle 11">
            <a:extLst>
              <a:ext uri="{FF2B5EF4-FFF2-40B4-BE49-F238E27FC236}">
                <a16:creationId xmlns:a16="http://schemas.microsoft.com/office/drawing/2014/main" id="{1CA170BF-7D40-4F36-9026-C5AC82024531}"/>
              </a:ext>
            </a:extLst>
          </p:cNvPr>
          <p:cNvSpPr/>
          <p:nvPr/>
        </p:nvSpPr>
        <p:spPr>
          <a:xfrm>
            <a:off x="247561" y="3268551"/>
            <a:ext cx="11696876"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a:lnSpc>
                <a:spcPct val="107000"/>
              </a:lnSpc>
              <a:spcAft>
                <a:spcPts val="800"/>
              </a:spcAft>
            </a:pPr>
            <a:r>
              <a:rPr lang="en-GB" sz="1400" b="1" dirty="0">
                <a:latin typeface="Calibri" panose="020F0502020204030204" pitchFamily="34" charset="0"/>
                <a:ea typeface="Calibri" panose="020F0502020204030204" pitchFamily="34" charset="0"/>
                <a:cs typeface="Times New Roman" panose="02020603050405020304" pitchFamily="18" charset="0"/>
              </a:rPr>
              <a:t>MAJOR CAPITAL BUSINESS CASES IN DEVELOPMENT: IN OUR COMMUNITY</a:t>
            </a:r>
            <a:endParaRPr lang="en-GB" sz="1400" b="1" i="1"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400" i="1" dirty="0">
              <a:latin typeface="Calibri" panose="020F0502020204030204" pitchFamily="34" charset="0"/>
              <a:cs typeface="Times New Roman" panose="02020603050405020304" pitchFamily="18" charset="0"/>
            </a:endParaRPr>
          </a:p>
        </p:txBody>
      </p:sp>
      <p:sp>
        <p:nvSpPr>
          <p:cNvPr id="15" name="Rectangle 14">
            <a:extLst>
              <a:ext uri="{FF2B5EF4-FFF2-40B4-BE49-F238E27FC236}">
                <a16:creationId xmlns:a16="http://schemas.microsoft.com/office/drawing/2014/main" id="{B41E2BB5-6A00-4AFC-BB2C-3AB68BB2CB06}"/>
              </a:ext>
            </a:extLst>
          </p:cNvPr>
          <p:cNvSpPr/>
          <p:nvPr/>
        </p:nvSpPr>
        <p:spPr>
          <a:xfrm>
            <a:off x="247561" y="1180636"/>
            <a:ext cx="5397690"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SCHEME</a:t>
            </a:r>
          </a:p>
        </p:txBody>
      </p:sp>
      <p:sp>
        <p:nvSpPr>
          <p:cNvPr id="16" name="Rectangle 15">
            <a:extLst>
              <a:ext uri="{FF2B5EF4-FFF2-40B4-BE49-F238E27FC236}">
                <a16:creationId xmlns:a16="http://schemas.microsoft.com/office/drawing/2014/main" id="{5F66D1EC-CBF2-4159-BA19-7CBCA6EA70D9}"/>
              </a:ext>
            </a:extLst>
          </p:cNvPr>
          <p:cNvSpPr/>
          <p:nvPr/>
        </p:nvSpPr>
        <p:spPr>
          <a:xfrm>
            <a:off x="5788553" y="1180634"/>
            <a:ext cx="4704300"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BASELINE</a:t>
            </a:r>
          </a:p>
        </p:txBody>
      </p:sp>
      <p:sp>
        <p:nvSpPr>
          <p:cNvPr id="17" name="Rectangle 16">
            <a:extLst>
              <a:ext uri="{FF2B5EF4-FFF2-40B4-BE49-F238E27FC236}">
                <a16:creationId xmlns:a16="http://schemas.microsoft.com/office/drawing/2014/main" id="{F89CB458-30FE-49A1-B959-809E1C55C8DF}"/>
              </a:ext>
            </a:extLst>
          </p:cNvPr>
          <p:cNvSpPr/>
          <p:nvPr/>
        </p:nvSpPr>
        <p:spPr>
          <a:xfrm>
            <a:off x="247561" y="1616916"/>
            <a:ext cx="5397690" cy="1556188"/>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nSpc>
                <a:spcPct val="107000"/>
              </a:lnSpc>
              <a:spcAft>
                <a:spcPts val="0"/>
              </a:spcAft>
            </a:pPr>
            <a:r>
              <a:rPr lang="en-GB" sz="1100" dirty="0">
                <a:solidFill>
                  <a:schemeClr val="tx1"/>
                </a:solidFill>
                <a:effectLst/>
              </a:rPr>
              <a:t>Interim SARC @ CRI to address immediate accreditation &amp; accommodation issues </a:t>
            </a:r>
          </a:p>
          <a:p>
            <a:pPr>
              <a:lnSpc>
                <a:spcPct val="107000"/>
              </a:lnSpc>
              <a:spcAft>
                <a:spcPts val="0"/>
              </a:spcAft>
            </a:pPr>
            <a:r>
              <a:rPr lang="en-GB" sz="1100" dirty="0">
                <a:solidFill>
                  <a:schemeClr val="tx1"/>
                </a:solidFill>
                <a:effectLst/>
              </a:rPr>
              <a:t>£681k 2021-22 (plus £30k equipment)</a:t>
            </a:r>
          </a:p>
          <a:p>
            <a:pPr>
              <a:lnSpc>
                <a:spcPct val="107000"/>
              </a:lnSpc>
              <a:spcAft>
                <a:spcPts val="0"/>
              </a:spcAft>
            </a:pPr>
            <a:r>
              <a:rPr lang="en-GB" sz="1100" dirty="0">
                <a:solidFill>
                  <a:schemeClr val="tx1"/>
                </a:solidFill>
                <a:effectLst/>
              </a:rPr>
              <a:t>£340k 2022-23</a:t>
            </a:r>
          </a:p>
          <a:p>
            <a:pPr>
              <a:lnSpc>
                <a:spcPct val="107000"/>
              </a:lnSpc>
              <a:spcAft>
                <a:spcPts val="0"/>
              </a:spcAft>
            </a:pPr>
            <a:endParaRPr lang="en-GB" sz="1100"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1100" dirty="0" err="1">
                <a:solidFill>
                  <a:schemeClr val="tx1"/>
                </a:solidFill>
                <a:effectLst/>
              </a:rPr>
              <a:t>Maelfa</a:t>
            </a:r>
            <a:r>
              <a:rPr lang="en-GB" sz="1100" dirty="0">
                <a:solidFill>
                  <a:schemeClr val="tx1"/>
                </a:solidFill>
                <a:effectLst/>
              </a:rPr>
              <a:t> Wellbeing Hub</a:t>
            </a:r>
          </a:p>
          <a:p>
            <a:pPr>
              <a:lnSpc>
                <a:spcPct val="107000"/>
              </a:lnSpc>
              <a:spcAft>
                <a:spcPts val="0"/>
              </a:spcAft>
            </a:pPr>
            <a:r>
              <a:rPr lang="en-GB" sz="1100" dirty="0">
                <a:solidFill>
                  <a:schemeClr val="tx1"/>
                </a:solidFill>
                <a:effectLst/>
              </a:rPr>
              <a:t>Development to support locality based services closer to home, support Cluster plans and essential to replace inadequate GP and Heath Centre facilities in line with RPB and UHB strategic priorities.</a:t>
            </a:r>
            <a:endParaRPr lang="en-GB" sz="1100" dirty="0">
              <a:solidFill>
                <a:schemeClr val="tx1"/>
              </a:solidFill>
              <a:effectLst/>
              <a:ea typeface="Calibri" panose="020F0502020204030204" pitchFamily="34" charset="0"/>
              <a:cs typeface="Times New Roman" panose="02020603050405020304" pitchFamily="18" charset="0"/>
            </a:endParaRPr>
          </a:p>
          <a:p>
            <a:pPr>
              <a:lnSpc>
                <a:spcPct val="107000"/>
              </a:lnSpc>
              <a:spcAft>
                <a:spcPts val="0"/>
              </a:spcAft>
            </a:pPr>
            <a:endParaRPr lang="en-GB"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8" name="Rectangle 17">
            <a:extLst>
              <a:ext uri="{FF2B5EF4-FFF2-40B4-BE49-F238E27FC236}">
                <a16:creationId xmlns:a16="http://schemas.microsoft.com/office/drawing/2014/main" id="{8B010CC3-478F-45A9-8295-50B98727247E}"/>
              </a:ext>
            </a:extLst>
          </p:cNvPr>
          <p:cNvSpPr/>
          <p:nvPr/>
        </p:nvSpPr>
        <p:spPr>
          <a:xfrm>
            <a:off x="5788553" y="1616915"/>
            <a:ext cx="4704300" cy="1556189"/>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nSpc>
                <a:spcPct val="107000"/>
              </a:lnSpc>
              <a:spcAft>
                <a:spcPts val="0"/>
              </a:spcAft>
            </a:pPr>
            <a:r>
              <a:rPr lang="en-GB" sz="1100" dirty="0">
                <a:solidFill>
                  <a:schemeClr val="tx1"/>
                </a:solidFill>
                <a:effectLst/>
              </a:rPr>
              <a:t>Funding approved by WG 02/09/2021; Construction commencement Oct 2021</a:t>
            </a:r>
          </a:p>
          <a:p>
            <a:pPr>
              <a:lnSpc>
                <a:spcPct val="107000"/>
              </a:lnSpc>
              <a:spcAft>
                <a:spcPts val="0"/>
              </a:spcAft>
            </a:pPr>
            <a:r>
              <a:rPr lang="en-GB" sz="1100" dirty="0">
                <a:solidFill>
                  <a:schemeClr val="tx1"/>
                </a:solidFill>
                <a:effectLst/>
              </a:rPr>
              <a:t>Contract completion March 2022</a:t>
            </a:r>
            <a:endParaRPr lang="en-GB"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srgbClr val="16345D"/>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100" dirty="0">
              <a:solidFill>
                <a:srgbClr val="16345D"/>
              </a:solidFill>
              <a:latin typeface="Calibri" panose="020F0502020204030204"/>
            </a:endParaRPr>
          </a:p>
          <a:p>
            <a:pPr>
              <a:lnSpc>
                <a:spcPct val="107000"/>
              </a:lnSpc>
              <a:spcAft>
                <a:spcPts val="0"/>
              </a:spcAft>
            </a:pPr>
            <a:r>
              <a:rPr lang="en-GB" sz="1100" dirty="0">
                <a:solidFill>
                  <a:schemeClr val="tx1"/>
                </a:solidFill>
                <a:effectLst/>
              </a:rPr>
              <a:t>FBC approved by WG – 15/01/2021</a:t>
            </a:r>
          </a:p>
          <a:p>
            <a:pPr>
              <a:lnSpc>
                <a:spcPct val="107000"/>
              </a:lnSpc>
              <a:spcAft>
                <a:spcPts val="0"/>
              </a:spcAft>
            </a:pPr>
            <a:r>
              <a:rPr lang="en-GB" sz="1100" dirty="0">
                <a:solidFill>
                  <a:schemeClr val="tx1"/>
                </a:solidFill>
                <a:effectLst/>
              </a:rPr>
              <a:t>Construction – completion scheduled Oct-22.</a:t>
            </a:r>
            <a:endParaRPr lang="en-GB" sz="1100" dirty="0">
              <a:solidFill>
                <a:schemeClr val="tx1"/>
              </a:solidFill>
              <a:effectLs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100" dirty="0">
              <a:solidFill>
                <a:srgbClr val="16345D"/>
              </a:solidFill>
              <a:latin typeface="Calibri" panose="020F0502020204030204"/>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srgbClr val="16345D"/>
              </a:solidFill>
              <a:effectLst/>
              <a:uLnTx/>
              <a:uFillTx/>
              <a:latin typeface="Calibri" panose="020F0502020204030204"/>
              <a:ea typeface="+mn-ea"/>
              <a:cs typeface="+mn-cs"/>
            </a:endParaRPr>
          </a:p>
        </p:txBody>
      </p:sp>
      <p:pic>
        <p:nvPicPr>
          <p:cNvPr id="20" name="Picture 19">
            <a:extLst>
              <a:ext uri="{FF2B5EF4-FFF2-40B4-BE49-F238E27FC236}">
                <a16:creationId xmlns:a16="http://schemas.microsoft.com/office/drawing/2014/main" id="{4DFEE27F-D688-4EAA-8408-7C7D04504264}"/>
              </a:ext>
            </a:extLst>
          </p:cNvPr>
          <p:cNvPicPr>
            <a:picLocks noChangeAspect="1"/>
          </p:cNvPicPr>
          <p:nvPr/>
        </p:nvPicPr>
        <p:blipFill rotWithShape="1">
          <a:blip r:embed="rId3">
            <a:duotone>
              <a:schemeClr val="accent2">
                <a:shade val="45000"/>
                <a:satMod val="135000"/>
              </a:schemeClr>
              <a:prstClr val="white"/>
            </a:duotone>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l="48646"/>
          <a:stretch/>
        </p:blipFill>
        <p:spPr>
          <a:xfrm>
            <a:off x="10636155" y="1238975"/>
            <a:ext cx="1432807" cy="2029664"/>
          </a:xfrm>
          <a:prstGeom prst="rect">
            <a:avLst/>
          </a:prstGeom>
        </p:spPr>
      </p:pic>
    </p:spTree>
    <p:extLst>
      <p:ext uri="{BB962C8B-B14F-4D97-AF65-F5344CB8AC3E}">
        <p14:creationId xmlns:p14="http://schemas.microsoft.com/office/powerpoint/2010/main" val="19656118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BCB40D3F-4A26-403D-9BF1-F5CBC0728793}"/>
              </a:ext>
            </a:extLst>
          </p:cNvPr>
          <p:cNvSpPr/>
          <p:nvPr/>
        </p:nvSpPr>
        <p:spPr>
          <a:xfrm>
            <a:off x="3429000" y="1431075"/>
            <a:ext cx="8515438" cy="4937975"/>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Rectangle 1">
            <a:extLst>
              <a:ext uri="{FF2B5EF4-FFF2-40B4-BE49-F238E27FC236}">
                <a16:creationId xmlns:a16="http://schemas.microsoft.com/office/drawing/2014/main" id="{53D8F5F3-BB9F-4F3B-B9CF-B020A4632698}"/>
              </a:ext>
            </a:extLst>
          </p:cNvPr>
          <p:cNvSpPr/>
          <p:nvPr/>
        </p:nvSpPr>
        <p:spPr>
          <a:xfrm>
            <a:off x="1174460" y="64670"/>
            <a:ext cx="10894502" cy="539337"/>
          </a:xfrm>
          <a:prstGeom prst="rect">
            <a:avLst/>
          </a:prstGeom>
          <a:solidFill>
            <a:srgbClr val="16345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prstClr val="white"/>
                </a:solidFill>
                <a:effectLst/>
                <a:uLnTx/>
                <a:uFillTx/>
                <a:latin typeface="Calibri" panose="020F0502020204030204"/>
                <a:ea typeface="+mn-ea"/>
                <a:cs typeface="+mn-cs"/>
              </a:rPr>
              <a:t>PRIORITY </a:t>
            </a:r>
            <a:r>
              <a:rPr lang="en-GB" sz="2400" b="1" dirty="0">
                <a:solidFill>
                  <a:prstClr val="white"/>
                </a:solidFill>
                <a:latin typeface="Calibri" panose="020F0502020204030204"/>
              </a:rPr>
              <a:t>6</a:t>
            </a:r>
            <a:r>
              <a:rPr kumimoji="0" lang="en-GB" sz="2400" b="1" i="0" u="none" strike="noStrike" kern="1200" cap="none" spc="0" normalizeH="0" baseline="0" noProof="0" dirty="0">
                <a:ln>
                  <a:noFill/>
                </a:ln>
                <a:solidFill>
                  <a:prstClr val="white"/>
                </a:solidFill>
                <a:effectLst/>
                <a:uLnTx/>
                <a:uFillTx/>
                <a:latin typeface="Calibri" panose="020F0502020204030204"/>
                <a:ea typeface="+mn-ea"/>
                <a:cs typeface="+mn-cs"/>
              </a:rPr>
              <a:t>: A SHIFT TO PREVENTION</a:t>
            </a:r>
          </a:p>
        </p:txBody>
      </p:sp>
      <p:pic>
        <p:nvPicPr>
          <p:cNvPr id="3" name="Picture 2">
            <a:extLst>
              <a:ext uri="{FF2B5EF4-FFF2-40B4-BE49-F238E27FC236}">
                <a16:creationId xmlns:a16="http://schemas.microsoft.com/office/drawing/2014/main" id="{71967FC1-5B96-433E-AEAB-1A41D4E56BD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4671"/>
            <a:ext cx="1048624" cy="575142"/>
          </a:xfrm>
          <a:prstGeom prst="rect">
            <a:avLst/>
          </a:prstGeom>
        </p:spPr>
      </p:pic>
      <p:sp>
        <p:nvSpPr>
          <p:cNvPr id="10" name="Rectangle 9">
            <a:extLst>
              <a:ext uri="{FF2B5EF4-FFF2-40B4-BE49-F238E27FC236}">
                <a16:creationId xmlns:a16="http://schemas.microsoft.com/office/drawing/2014/main" id="{8CC5DC91-C535-4856-A7BA-213F42FFE4F3}"/>
              </a:ext>
            </a:extLst>
          </p:cNvPr>
          <p:cNvSpPr/>
          <p:nvPr/>
        </p:nvSpPr>
        <p:spPr>
          <a:xfrm>
            <a:off x="372411" y="3458082"/>
            <a:ext cx="2866997" cy="2910968"/>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just"/>
            <a:r>
              <a:rPr lang="en-GB" sz="1200" dirty="0">
                <a:solidFill>
                  <a:srgbClr val="000000"/>
                </a:solidFill>
                <a:ea typeface="Calibri" panose="020F0502020204030204" pitchFamily="34" charset="0"/>
                <a:cs typeface="Times New Roman" panose="02020603050405020304" pitchFamily="18" charset="0"/>
              </a:rPr>
              <a:t>If we are to move from a system currently focusing on, and dealing with, the huge backlog of existing conditions created by the pandemic to a system based on wellness and the future we describe in </a:t>
            </a:r>
            <a:r>
              <a:rPr lang="en-GB" sz="1200" i="1" dirty="0">
                <a:solidFill>
                  <a:srgbClr val="000000"/>
                </a:solidFill>
                <a:ea typeface="Calibri" panose="020F0502020204030204" pitchFamily="34" charset="0"/>
                <a:cs typeface="Times New Roman" panose="02020603050405020304" pitchFamily="18" charset="0"/>
              </a:rPr>
              <a:t>Shaping of Future wellbeing,</a:t>
            </a:r>
            <a:r>
              <a:rPr lang="en-GB" sz="1200" dirty="0">
                <a:solidFill>
                  <a:srgbClr val="000000"/>
                </a:solidFill>
                <a:ea typeface="Calibri" panose="020F0502020204030204" pitchFamily="34" charset="0"/>
                <a:cs typeface="Times New Roman" panose="02020603050405020304" pitchFamily="18" charset="0"/>
              </a:rPr>
              <a:t> then the need for bold public health actions are now clearer than ever. They will be a vital enabler in ensuring we successfully bridge the gap between today and tomorrow. </a:t>
            </a:r>
            <a:r>
              <a:rPr lang="en-GB" sz="1200" dirty="0">
                <a:solidFill>
                  <a:schemeClr val="tx1"/>
                </a:solidFill>
                <a:ea typeface="Calibri" panose="020F0502020204030204" pitchFamily="34" charset="0"/>
                <a:cs typeface="Calibri" panose="020F0502020204030204" pitchFamily="34" charset="0"/>
              </a:rPr>
              <a:t>The image describes the SOFPH programme and five composite system level projects that were described within the IMTP </a:t>
            </a:r>
            <a:endParaRPr lang="en-GB" sz="1200" dirty="0">
              <a:solidFill>
                <a:schemeClr val="tx1"/>
              </a:solidFill>
            </a:endParaRPr>
          </a:p>
          <a:p>
            <a:pPr lvl="0"/>
            <a:endParaRPr lang="en-GB" sz="1100" dirty="0">
              <a:solidFill>
                <a:prstClr val="black"/>
              </a:solidFill>
              <a:latin typeface="Calibri" panose="020F0502020204030204" pitchFamily="34" charset="0"/>
              <a:cs typeface="Arial" panose="020B0604020202020204" pitchFamily="34" charset="0"/>
            </a:endParaRPr>
          </a:p>
        </p:txBody>
      </p:sp>
      <p:sp>
        <p:nvSpPr>
          <p:cNvPr id="11" name="Rectangle 10">
            <a:extLst>
              <a:ext uri="{FF2B5EF4-FFF2-40B4-BE49-F238E27FC236}">
                <a16:creationId xmlns:a16="http://schemas.microsoft.com/office/drawing/2014/main" id="{551AF7DF-11E0-4789-9ADA-54F765C18A4B}"/>
              </a:ext>
            </a:extLst>
          </p:cNvPr>
          <p:cNvSpPr/>
          <p:nvPr/>
        </p:nvSpPr>
        <p:spPr>
          <a:xfrm>
            <a:off x="247562" y="744586"/>
            <a:ext cx="11696876"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OUR PLAN</a:t>
            </a:r>
          </a:p>
        </p:txBody>
      </p:sp>
      <p:pic>
        <p:nvPicPr>
          <p:cNvPr id="12" name="Picture 11">
            <a:extLst>
              <a:ext uri="{FF2B5EF4-FFF2-40B4-BE49-F238E27FC236}">
                <a16:creationId xmlns:a16="http://schemas.microsoft.com/office/drawing/2014/main" id="{F8D0FDC1-BFC1-4F36-8753-007A02ED366E}"/>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399621" y="1431075"/>
            <a:ext cx="2839788" cy="1927901"/>
          </a:xfrm>
          <a:prstGeom prst="rect">
            <a:avLst/>
          </a:prstGeom>
          <a:ln w="12700">
            <a:solidFill>
              <a:schemeClr val="accent1">
                <a:shade val="50000"/>
              </a:schemeClr>
            </a:solidFill>
          </a:ln>
        </p:spPr>
      </p:pic>
      <p:sp>
        <p:nvSpPr>
          <p:cNvPr id="18" name="Rectangle 17">
            <a:extLst>
              <a:ext uri="{FF2B5EF4-FFF2-40B4-BE49-F238E27FC236}">
                <a16:creationId xmlns:a16="http://schemas.microsoft.com/office/drawing/2014/main" id="{15F3E1F7-F67B-4BD3-9E43-5275ABC6D718}"/>
              </a:ext>
            </a:extLst>
          </p:cNvPr>
          <p:cNvSpPr/>
          <p:nvPr/>
        </p:nvSpPr>
        <p:spPr>
          <a:xfrm>
            <a:off x="5471346" y="2107963"/>
            <a:ext cx="2073509" cy="574124"/>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Vaccination and immunisation</a:t>
            </a:r>
          </a:p>
        </p:txBody>
      </p:sp>
      <p:sp>
        <p:nvSpPr>
          <p:cNvPr id="19" name="Rectangle 18">
            <a:extLst>
              <a:ext uri="{FF2B5EF4-FFF2-40B4-BE49-F238E27FC236}">
                <a16:creationId xmlns:a16="http://schemas.microsoft.com/office/drawing/2014/main" id="{1D50FE27-1C1E-4FBD-BCC6-1488821B6CA0}"/>
              </a:ext>
            </a:extLst>
          </p:cNvPr>
          <p:cNvSpPr/>
          <p:nvPr/>
        </p:nvSpPr>
        <p:spPr>
          <a:xfrm>
            <a:off x="7861381" y="3691140"/>
            <a:ext cx="2073509" cy="574124"/>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Sustainable and healthy environment</a:t>
            </a:r>
          </a:p>
        </p:txBody>
      </p:sp>
      <p:sp>
        <p:nvSpPr>
          <p:cNvPr id="20" name="Rectangle 19">
            <a:extLst>
              <a:ext uri="{FF2B5EF4-FFF2-40B4-BE49-F238E27FC236}">
                <a16:creationId xmlns:a16="http://schemas.microsoft.com/office/drawing/2014/main" id="{4039F529-3ACF-4A20-95B9-514558AD67FD}"/>
              </a:ext>
            </a:extLst>
          </p:cNvPr>
          <p:cNvSpPr/>
          <p:nvPr/>
        </p:nvSpPr>
        <p:spPr>
          <a:xfrm>
            <a:off x="7708629" y="2105969"/>
            <a:ext cx="2073509" cy="574124"/>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Systematically tackle  inequalities</a:t>
            </a:r>
          </a:p>
        </p:txBody>
      </p:sp>
      <p:sp>
        <p:nvSpPr>
          <p:cNvPr id="13" name="Rectangle 12">
            <a:extLst>
              <a:ext uri="{FF2B5EF4-FFF2-40B4-BE49-F238E27FC236}">
                <a16:creationId xmlns:a16="http://schemas.microsoft.com/office/drawing/2014/main" id="{402985A6-C7F7-46E5-897E-8E0CFDEE279D}"/>
              </a:ext>
            </a:extLst>
          </p:cNvPr>
          <p:cNvSpPr/>
          <p:nvPr/>
        </p:nvSpPr>
        <p:spPr>
          <a:xfrm>
            <a:off x="6824627" y="5034862"/>
            <a:ext cx="2073509" cy="77085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King’s Fund recommended programmes</a:t>
            </a:r>
          </a:p>
        </p:txBody>
      </p:sp>
      <p:sp>
        <p:nvSpPr>
          <p:cNvPr id="14" name="Rectangle 13">
            <a:extLst>
              <a:ext uri="{FF2B5EF4-FFF2-40B4-BE49-F238E27FC236}">
                <a16:creationId xmlns:a16="http://schemas.microsoft.com/office/drawing/2014/main" id="{CED1D8DD-663A-4064-84C3-1265118EA302}"/>
              </a:ext>
            </a:extLst>
          </p:cNvPr>
          <p:cNvSpPr/>
          <p:nvPr/>
        </p:nvSpPr>
        <p:spPr>
          <a:xfrm>
            <a:off x="5635120" y="3691140"/>
            <a:ext cx="2073509" cy="574124"/>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Healthy weight: Move More Eat Well</a:t>
            </a:r>
          </a:p>
        </p:txBody>
      </p:sp>
      <p:sp>
        <p:nvSpPr>
          <p:cNvPr id="4" name="Oval 3">
            <a:extLst>
              <a:ext uri="{FF2B5EF4-FFF2-40B4-BE49-F238E27FC236}">
                <a16:creationId xmlns:a16="http://schemas.microsoft.com/office/drawing/2014/main" id="{8C7AA27D-89E0-48BC-9990-2D30613BFD8D}"/>
              </a:ext>
            </a:extLst>
          </p:cNvPr>
          <p:cNvSpPr/>
          <p:nvPr/>
        </p:nvSpPr>
        <p:spPr>
          <a:xfrm>
            <a:off x="3620190" y="1648402"/>
            <a:ext cx="2195363" cy="1493245"/>
          </a:xfrm>
          <a:prstGeom prst="ellipse">
            <a:avLst/>
          </a:prstGeom>
          <a:solidFill>
            <a:srgbClr val="D3AD7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a:t>Review governance and service delivery models for childhood and flu vaccinations</a:t>
            </a:r>
          </a:p>
          <a:p>
            <a:pPr algn="ctr"/>
            <a:endParaRPr lang="en-GB" sz="1000" dirty="0"/>
          </a:p>
          <a:p>
            <a:pPr algn="ctr"/>
            <a:r>
              <a:rPr lang="en-GB" sz="1000" dirty="0"/>
              <a:t>COVID-10 mass vaccination programme</a:t>
            </a:r>
          </a:p>
          <a:p>
            <a:pPr algn="ctr"/>
            <a:endParaRPr lang="en-GB" sz="1050" dirty="0"/>
          </a:p>
        </p:txBody>
      </p:sp>
      <p:sp>
        <p:nvSpPr>
          <p:cNvPr id="15" name="Oval 14">
            <a:extLst>
              <a:ext uri="{FF2B5EF4-FFF2-40B4-BE49-F238E27FC236}">
                <a16:creationId xmlns:a16="http://schemas.microsoft.com/office/drawing/2014/main" id="{39B1FAB0-FDCC-41DB-B3AE-9B8F7135799A}"/>
              </a:ext>
            </a:extLst>
          </p:cNvPr>
          <p:cNvSpPr/>
          <p:nvPr/>
        </p:nvSpPr>
        <p:spPr>
          <a:xfrm>
            <a:off x="3620190" y="3231410"/>
            <a:ext cx="2195363" cy="1513911"/>
          </a:xfrm>
          <a:prstGeom prst="ellipse">
            <a:avLst/>
          </a:prstGeom>
          <a:solidFill>
            <a:srgbClr val="D3AD7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a:t>Systems leadership to deliver behaviour change in our communities; to achieve vision for population to move more and eat well</a:t>
            </a:r>
          </a:p>
          <a:p>
            <a:pPr algn="ctr"/>
            <a:endParaRPr lang="en-GB" sz="1050" dirty="0"/>
          </a:p>
        </p:txBody>
      </p:sp>
      <p:sp>
        <p:nvSpPr>
          <p:cNvPr id="16" name="Oval 15">
            <a:extLst>
              <a:ext uri="{FF2B5EF4-FFF2-40B4-BE49-F238E27FC236}">
                <a16:creationId xmlns:a16="http://schemas.microsoft.com/office/drawing/2014/main" id="{C71D4AFD-025F-4A60-8B94-FAF5DC5D2127}"/>
              </a:ext>
            </a:extLst>
          </p:cNvPr>
          <p:cNvSpPr/>
          <p:nvPr/>
        </p:nvSpPr>
        <p:spPr>
          <a:xfrm>
            <a:off x="4998318" y="4724994"/>
            <a:ext cx="2195363" cy="1513911"/>
          </a:xfrm>
          <a:prstGeom prst="ellipse">
            <a:avLst/>
          </a:prstGeom>
          <a:solidFill>
            <a:srgbClr val="D3AD7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a:t>Work with service leads based on evidence to identify actions to maximise opportunities for prevention and early intervention in primary community settings</a:t>
            </a:r>
          </a:p>
          <a:p>
            <a:pPr algn="ctr"/>
            <a:endParaRPr lang="en-GB" sz="1050" dirty="0"/>
          </a:p>
        </p:txBody>
      </p:sp>
      <p:sp>
        <p:nvSpPr>
          <p:cNvPr id="17" name="Oval 16">
            <a:extLst>
              <a:ext uri="{FF2B5EF4-FFF2-40B4-BE49-F238E27FC236}">
                <a16:creationId xmlns:a16="http://schemas.microsoft.com/office/drawing/2014/main" id="{2E6B15B9-EF66-4AC1-983C-4531310820FF}"/>
              </a:ext>
            </a:extLst>
          </p:cNvPr>
          <p:cNvSpPr/>
          <p:nvPr/>
        </p:nvSpPr>
        <p:spPr>
          <a:xfrm>
            <a:off x="9407346" y="3770345"/>
            <a:ext cx="2263538" cy="1552361"/>
          </a:xfrm>
          <a:prstGeom prst="ellipse">
            <a:avLst/>
          </a:prstGeom>
          <a:solidFill>
            <a:srgbClr val="D3AD7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a:t>Partnership working Council transport and planning teams to impact on air quality, active travel infrastructure, access to public services and green spaces; and healthy retail and growing environments</a:t>
            </a:r>
          </a:p>
          <a:p>
            <a:pPr algn="ctr"/>
            <a:endParaRPr lang="en-GB" sz="1050" dirty="0"/>
          </a:p>
        </p:txBody>
      </p:sp>
      <p:sp>
        <p:nvSpPr>
          <p:cNvPr id="21" name="Oval 20">
            <a:extLst>
              <a:ext uri="{FF2B5EF4-FFF2-40B4-BE49-F238E27FC236}">
                <a16:creationId xmlns:a16="http://schemas.microsoft.com/office/drawing/2014/main" id="{217AD8CD-5BC5-4931-BD35-0CFB01D6D35A}"/>
              </a:ext>
            </a:extLst>
          </p:cNvPr>
          <p:cNvSpPr/>
          <p:nvPr/>
        </p:nvSpPr>
        <p:spPr>
          <a:xfrm>
            <a:off x="9528841" y="1578778"/>
            <a:ext cx="2263538" cy="1862190"/>
          </a:xfrm>
          <a:prstGeom prst="ellipse">
            <a:avLst/>
          </a:prstGeom>
          <a:solidFill>
            <a:srgbClr val="D3AD7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a:t>Review of impact of COVID-19 on health inequalities, including alcohol use; development of engagement programme with ethnic minority communities; specific work on vulnerable groups including substance misuse and youth justice</a:t>
            </a:r>
          </a:p>
          <a:p>
            <a:pPr algn="ctr"/>
            <a:endParaRPr lang="en-GB" sz="1050" dirty="0"/>
          </a:p>
        </p:txBody>
      </p:sp>
    </p:spTree>
    <p:extLst>
      <p:ext uri="{BB962C8B-B14F-4D97-AF65-F5344CB8AC3E}">
        <p14:creationId xmlns:p14="http://schemas.microsoft.com/office/powerpoint/2010/main" val="8097883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3D8F5F3-BB9F-4F3B-B9CF-B020A4632698}"/>
              </a:ext>
            </a:extLst>
          </p:cNvPr>
          <p:cNvSpPr/>
          <p:nvPr/>
        </p:nvSpPr>
        <p:spPr>
          <a:xfrm>
            <a:off x="1174460" y="64670"/>
            <a:ext cx="10894502" cy="539337"/>
          </a:xfrm>
          <a:prstGeom prst="rect">
            <a:avLst/>
          </a:prstGeom>
          <a:solidFill>
            <a:srgbClr val="16345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prstClr val="white"/>
                </a:solidFill>
                <a:effectLst/>
                <a:uLnTx/>
                <a:uFillTx/>
                <a:latin typeface="Calibri" panose="020F0502020204030204"/>
                <a:ea typeface="+mn-ea"/>
                <a:cs typeface="+mn-cs"/>
              </a:rPr>
              <a:t>PRIORITY </a:t>
            </a:r>
            <a:r>
              <a:rPr lang="en-GB" sz="2400" b="1" dirty="0">
                <a:solidFill>
                  <a:prstClr val="white"/>
                </a:solidFill>
                <a:latin typeface="Calibri" panose="020F0502020204030204"/>
              </a:rPr>
              <a:t>6</a:t>
            </a:r>
            <a:r>
              <a:rPr kumimoji="0" lang="en-GB" sz="2400" b="1" i="0" u="none" strike="noStrike" kern="1200" cap="none" spc="0" normalizeH="0" baseline="0" noProof="0" dirty="0">
                <a:ln>
                  <a:noFill/>
                </a:ln>
                <a:solidFill>
                  <a:prstClr val="white"/>
                </a:solidFill>
                <a:effectLst/>
                <a:uLnTx/>
                <a:uFillTx/>
                <a:latin typeface="Calibri" panose="020F0502020204030204"/>
                <a:ea typeface="+mn-ea"/>
                <a:cs typeface="+mn-cs"/>
              </a:rPr>
              <a:t>: A SHIFT TO PREVENTION</a:t>
            </a:r>
          </a:p>
        </p:txBody>
      </p:sp>
      <p:pic>
        <p:nvPicPr>
          <p:cNvPr id="3" name="Picture 2">
            <a:extLst>
              <a:ext uri="{FF2B5EF4-FFF2-40B4-BE49-F238E27FC236}">
                <a16:creationId xmlns:a16="http://schemas.microsoft.com/office/drawing/2014/main" id="{71967FC1-5B96-433E-AEAB-1A41D4E56BD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4671"/>
            <a:ext cx="1048624" cy="575142"/>
          </a:xfrm>
          <a:prstGeom prst="rect">
            <a:avLst/>
          </a:prstGeom>
        </p:spPr>
      </p:pic>
      <p:sp>
        <p:nvSpPr>
          <p:cNvPr id="4" name="Rectangle 3">
            <a:extLst>
              <a:ext uri="{FF2B5EF4-FFF2-40B4-BE49-F238E27FC236}">
                <a16:creationId xmlns:a16="http://schemas.microsoft.com/office/drawing/2014/main" id="{A02E8A79-98DC-4D4F-971E-03A2A9F58DDB}"/>
              </a:ext>
            </a:extLst>
          </p:cNvPr>
          <p:cNvSpPr/>
          <p:nvPr/>
        </p:nvSpPr>
        <p:spPr>
          <a:xfrm>
            <a:off x="247562" y="2417445"/>
            <a:ext cx="3723937"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PRIORITY MEASURE</a:t>
            </a:r>
          </a:p>
        </p:txBody>
      </p:sp>
      <p:sp>
        <p:nvSpPr>
          <p:cNvPr id="5" name="Rectangle 4">
            <a:extLst>
              <a:ext uri="{FF2B5EF4-FFF2-40B4-BE49-F238E27FC236}">
                <a16:creationId xmlns:a16="http://schemas.microsoft.com/office/drawing/2014/main" id="{0E7003C2-C4F4-48D1-BB5D-85972CDCD573}"/>
              </a:ext>
            </a:extLst>
          </p:cNvPr>
          <p:cNvSpPr/>
          <p:nvPr/>
        </p:nvSpPr>
        <p:spPr>
          <a:xfrm>
            <a:off x="4082955" y="2417443"/>
            <a:ext cx="2013045"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TARGET</a:t>
            </a:r>
          </a:p>
        </p:txBody>
      </p:sp>
      <p:sp>
        <p:nvSpPr>
          <p:cNvPr id="6" name="Rectangle 5">
            <a:extLst>
              <a:ext uri="{FF2B5EF4-FFF2-40B4-BE49-F238E27FC236}">
                <a16:creationId xmlns:a16="http://schemas.microsoft.com/office/drawing/2014/main" id="{9C10D6C5-3513-4BCA-A9B9-B16A3D84678C}"/>
              </a:ext>
            </a:extLst>
          </p:cNvPr>
          <p:cNvSpPr/>
          <p:nvPr/>
        </p:nvSpPr>
        <p:spPr>
          <a:xfrm>
            <a:off x="6207456" y="2417443"/>
            <a:ext cx="5736981"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BASELINE</a:t>
            </a:r>
          </a:p>
        </p:txBody>
      </p:sp>
      <p:sp>
        <p:nvSpPr>
          <p:cNvPr id="7" name="Rectangle 6">
            <a:extLst>
              <a:ext uri="{FF2B5EF4-FFF2-40B4-BE49-F238E27FC236}">
                <a16:creationId xmlns:a16="http://schemas.microsoft.com/office/drawing/2014/main" id="{6F28172A-0F2C-4701-83D0-81D3389F0647}"/>
              </a:ext>
            </a:extLst>
          </p:cNvPr>
          <p:cNvSpPr/>
          <p:nvPr/>
        </p:nvSpPr>
        <p:spPr>
          <a:xfrm>
            <a:off x="247562" y="2853724"/>
            <a:ext cx="3723937" cy="3826855"/>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nSpc>
                <a:spcPct val="107000"/>
              </a:lnSpc>
              <a:spcBef>
                <a:spcPts val="300"/>
              </a:spcBef>
              <a:spcAft>
                <a:spcPts val="300"/>
              </a:spcAft>
            </a:pPr>
            <a:r>
              <a:rPr lang="en-GB" sz="11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Percentage of adults losing clinically significant weight loss (5% or 10% of their body weight) through the All Wales Weight Management Pathway</a:t>
            </a:r>
          </a:p>
          <a:p>
            <a:pPr fontAlgn="t">
              <a:lnSpc>
                <a:spcPct val="107000"/>
              </a:lnSpc>
              <a:spcBef>
                <a:spcPts val="300"/>
              </a:spcBef>
              <a:spcAft>
                <a:spcPts val="300"/>
              </a:spcAft>
            </a:pPr>
            <a:r>
              <a:rPr lang="en-GB" sz="1100" dirty="0">
                <a:solidFill>
                  <a:srgbClr val="000000"/>
                </a:solidFill>
                <a:latin typeface="Calibri" panose="020F0502020204030204" pitchFamily="34" charset="0"/>
                <a:ea typeface="Calibri" panose="020F0502020204030204" pitchFamily="34" charset="0"/>
                <a:cs typeface="Calibri" panose="020F0502020204030204" pitchFamily="34" charset="0"/>
              </a:rPr>
              <a:t>Qualitative report detailing progress against the Health Boards’ plans to deliver the NHS Wales Weight Management Pathway</a:t>
            </a:r>
            <a:endParaRPr lang="en-GB" sz="2400" dirty="0">
              <a:latin typeface="Arial" panose="020B0604020202020204" pitchFamily="34" charset="0"/>
            </a:endParaRPr>
          </a:p>
          <a:p>
            <a:pPr fontAlgn="t">
              <a:lnSpc>
                <a:spcPct val="107000"/>
              </a:lnSpc>
              <a:spcBef>
                <a:spcPts val="300"/>
              </a:spcBef>
              <a:spcAft>
                <a:spcPts val="300"/>
              </a:spcAft>
            </a:pPr>
            <a:r>
              <a:rPr lang="en-GB" sz="1100" dirty="0">
                <a:solidFill>
                  <a:srgbClr val="000000"/>
                </a:solidFill>
                <a:latin typeface="Calibri" panose="020F0502020204030204" pitchFamily="34" charset="0"/>
                <a:ea typeface="Calibri" panose="020F0502020204030204" pitchFamily="34" charset="0"/>
                <a:cs typeface="Calibri" panose="020F0502020204030204" pitchFamily="34" charset="0"/>
              </a:rPr>
              <a:t>Percentage of adults (aged 16+) reporting that they currently smoke either daily or occasionally</a:t>
            </a:r>
            <a:endParaRPr lang="en-GB" sz="2400" dirty="0">
              <a:latin typeface="Arial" panose="020B0604020202020204" pitchFamily="34" charset="0"/>
            </a:endParaRPr>
          </a:p>
          <a:p>
            <a:pPr fontAlgn="t">
              <a:lnSpc>
                <a:spcPct val="107000"/>
              </a:lnSpc>
              <a:spcBef>
                <a:spcPts val="300"/>
              </a:spcBef>
              <a:spcAft>
                <a:spcPts val="300"/>
              </a:spcAft>
            </a:pPr>
            <a:endParaRPr lang="en-GB" sz="1100" dirty="0">
              <a:solidFill>
                <a:srgbClr val="000000"/>
              </a:solidFill>
              <a:latin typeface="Calibri" panose="020F0502020204030204" pitchFamily="34" charset="0"/>
              <a:ea typeface="Calibri" panose="020F0502020204030204" pitchFamily="34" charset="0"/>
              <a:cs typeface="Calibri" panose="020F0502020204030204" pitchFamily="34" charset="0"/>
            </a:endParaRPr>
          </a:p>
          <a:p>
            <a:pPr fontAlgn="t">
              <a:lnSpc>
                <a:spcPct val="107000"/>
              </a:lnSpc>
              <a:spcBef>
                <a:spcPts val="300"/>
              </a:spcBef>
              <a:spcAft>
                <a:spcPts val="300"/>
              </a:spcAft>
            </a:pPr>
            <a:r>
              <a:rPr lang="en-GB" sz="1100" dirty="0">
                <a:solidFill>
                  <a:srgbClr val="000000"/>
                </a:solidFill>
                <a:latin typeface="Calibri" panose="020F0502020204030204" pitchFamily="34" charset="0"/>
                <a:ea typeface="Calibri" panose="020F0502020204030204" pitchFamily="34" charset="0"/>
                <a:cs typeface="Calibri" panose="020F0502020204030204" pitchFamily="34" charset="0"/>
              </a:rPr>
              <a:t>Percentage of adult smokers who make a quit attempt via smoking cessation services</a:t>
            </a:r>
            <a:endParaRPr lang="en-GB" sz="2400" dirty="0">
              <a:latin typeface="Arial" panose="020B0604020202020204" pitchFamily="34" charset="0"/>
            </a:endParaRPr>
          </a:p>
          <a:p>
            <a:pPr fontAlgn="t">
              <a:lnSpc>
                <a:spcPct val="107000"/>
              </a:lnSpc>
              <a:spcBef>
                <a:spcPts val="300"/>
              </a:spcBef>
              <a:spcAft>
                <a:spcPts val="300"/>
              </a:spcAft>
            </a:pPr>
            <a:endParaRPr lang="en-GB" sz="1100" dirty="0">
              <a:solidFill>
                <a:srgbClr val="000000"/>
              </a:solidFill>
              <a:latin typeface="Calibri" panose="020F0502020204030204" pitchFamily="34" charset="0"/>
              <a:cs typeface="Calibri" panose="020F0502020204030204" pitchFamily="34" charset="0"/>
            </a:endParaRPr>
          </a:p>
          <a:p>
            <a:pPr fontAlgn="t">
              <a:lnSpc>
                <a:spcPct val="107000"/>
              </a:lnSpc>
              <a:spcBef>
                <a:spcPts val="300"/>
              </a:spcBef>
              <a:spcAft>
                <a:spcPts val="300"/>
              </a:spcAft>
            </a:pPr>
            <a:r>
              <a:rPr lang="en-GB" sz="1100" dirty="0">
                <a:solidFill>
                  <a:srgbClr val="000000"/>
                </a:solidFill>
                <a:latin typeface="Calibri" panose="020F0502020204030204" pitchFamily="34" charset="0"/>
                <a:cs typeface="Calibri" panose="020F0502020204030204" pitchFamily="34" charset="0"/>
              </a:rPr>
              <a:t>Qualitative report detailing the progress of the delivery of inpatient smoking cessation services and the reduction of maternal smoking rates</a:t>
            </a:r>
            <a:endParaRPr lang="en-GB" sz="2400" dirty="0">
              <a:latin typeface="Arial" panose="020B0604020202020204" pitchFamily="34" charset="0"/>
            </a:endParaRPr>
          </a:p>
          <a:p>
            <a:pPr>
              <a:lnSpc>
                <a:spcPct val="107000"/>
              </a:lnSpc>
              <a:spcBef>
                <a:spcPts val="300"/>
              </a:spcBef>
              <a:spcAft>
                <a:spcPts val="300"/>
              </a:spcAft>
            </a:pPr>
            <a:endParaRPr lang="en-GB"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endParaRPr lang="en-GB" sz="1100" dirty="0">
              <a:solidFill>
                <a:schemeClr val="tx1"/>
              </a:solidFill>
              <a:latin typeface="Calibri" panose="020F0502020204030204" pitchFamily="34" charset="0"/>
              <a:cs typeface="Calibri" panose="020F0502020204030204" pitchFamily="34" charset="0"/>
            </a:endParaRPr>
          </a:p>
        </p:txBody>
      </p:sp>
      <p:sp>
        <p:nvSpPr>
          <p:cNvPr id="8" name="Rectangle 7">
            <a:extLst>
              <a:ext uri="{FF2B5EF4-FFF2-40B4-BE49-F238E27FC236}">
                <a16:creationId xmlns:a16="http://schemas.microsoft.com/office/drawing/2014/main" id="{E892A0CF-8AE4-45F2-931B-016990BF6DFE}"/>
              </a:ext>
            </a:extLst>
          </p:cNvPr>
          <p:cNvSpPr/>
          <p:nvPr/>
        </p:nvSpPr>
        <p:spPr>
          <a:xfrm>
            <a:off x="4081818" y="2853723"/>
            <a:ext cx="2013046" cy="3826855"/>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fontAlgn="t">
              <a:lnSpc>
                <a:spcPct val="107000"/>
              </a:lnSpc>
            </a:pPr>
            <a:r>
              <a:rPr lang="en-GB" sz="1100" dirty="0">
                <a:solidFill>
                  <a:srgbClr val="000000"/>
                </a:solidFill>
                <a:latin typeface="Calibri" panose="020F0502020204030204" pitchFamily="34" charset="0"/>
                <a:ea typeface="Calibri" panose="020F0502020204030204" pitchFamily="34" charset="0"/>
                <a:cs typeface="Calibri" panose="020F0502020204030204" pitchFamily="34" charset="0"/>
              </a:rPr>
              <a:t>Annual improvement</a:t>
            </a:r>
          </a:p>
          <a:p>
            <a:pPr fontAlgn="t">
              <a:lnSpc>
                <a:spcPct val="107000"/>
              </a:lnSpc>
            </a:pPr>
            <a:endParaRPr lang="en-GB" sz="1100" dirty="0">
              <a:solidFill>
                <a:srgbClr val="000000"/>
              </a:solidFill>
              <a:latin typeface="Calibri" panose="020F0502020204030204" pitchFamily="34" charset="0"/>
              <a:ea typeface="Calibri" panose="020F0502020204030204" pitchFamily="34" charset="0"/>
              <a:cs typeface="Calibri" panose="020F0502020204030204" pitchFamily="34" charset="0"/>
            </a:endParaRPr>
          </a:p>
          <a:p>
            <a:pPr fontAlgn="t">
              <a:lnSpc>
                <a:spcPct val="107000"/>
              </a:lnSpc>
            </a:pPr>
            <a:endParaRPr lang="en-GB" sz="1100" dirty="0">
              <a:solidFill>
                <a:srgbClr val="000000"/>
              </a:solidFill>
              <a:latin typeface="Calibri" panose="020F0502020204030204" pitchFamily="34" charset="0"/>
              <a:ea typeface="Calibri" panose="020F0502020204030204" pitchFamily="34" charset="0"/>
              <a:cs typeface="Calibri" panose="020F0502020204030204" pitchFamily="34" charset="0"/>
            </a:endParaRPr>
          </a:p>
          <a:p>
            <a:pPr fontAlgn="t">
              <a:lnSpc>
                <a:spcPct val="107000"/>
              </a:lnSpc>
            </a:pPr>
            <a:endParaRPr lang="en-GB" sz="1100" dirty="0">
              <a:solidFill>
                <a:srgbClr val="000000"/>
              </a:solidFill>
              <a:latin typeface="Calibri" panose="020F0502020204030204" pitchFamily="34" charset="0"/>
              <a:ea typeface="Calibri" panose="020F0502020204030204" pitchFamily="34" charset="0"/>
              <a:cs typeface="Calibri" panose="020F0502020204030204" pitchFamily="34" charset="0"/>
            </a:endParaRPr>
          </a:p>
          <a:p>
            <a:pPr fontAlgn="t">
              <a:lnSpc>
                <a:spcPct val="107000"/>
              </a:lnSpc>
            </a:pPr>
            <a:r>
              <a:rPr lang="en-GB" sz="1100" dirty="0">
                <a:solidFill>
                  <a:srgbClr val="000000"/>
                </a:solidFill>
                <a:latin typeface="Calibri" panose="020F0502020204030204" pitchFamily="34" charset="0"/>
                <a:ea typeface="Calibri" panose="020F0502020204030204" pitchFamily="34" charset="0"/>
                <a:cs typeface="Calibri" panose="020F0502020204030204" pitchFamily="34" charset="0"/>
              </a:rPr>
              <a:t>Evidence of improvement</a:t>
            </a:r>
            <a:endParaRPr lang="en-GB" sz="2400" dirty="0">
              <a:latin typeface="Arial" panose="020B0604020202020204" pitchFamily="34" charset="0"/>
            </a:endParaRPr>
          </a:p>
          <a:p>
            <a:pPr fontAlgn="t">
              <a:lnSpc>
                <a:spcPct val="107000"/>
              </a:lnSpc>
            </a:pPr>
            <a:endParaRPr lang="en-GB" sz="1100" dirty="0">
              <a:solidFill>
                <a:srgbClr val="000000"/>
              </a:solidFill>
              <a:latin typeface="Calibri" panose="020F0502020204030204" pitchFamily="34" charset="0"/>
              <a:ea typeface="Calibri" panose="020F0502020204030204" pitchFamily="34" charset="0"/>
              <a:cs typeface="Calibri" panose="020F0502020204030204" pitchFamily="34" charset="0"/>
            </a:endParaRPr>
          </a:p>
          <a:p>
            <a:pPr fontAlgn="t">
              <a:lnSpc>
                <a:spcPct val="107000"/>
              </a:lnSpc>
            </a:pPr>
            <a:endParaRPr lang="en-GB" sz="1100" dirty="0">
              <a:solidFill>
                <a:srgbClr val="000000"/>
              </a:solidFill>
              <a:latin typeface="Calibri" panose="020F0502020204030204" pitchFamily="34" charset="0"/>
              <a:ea typeface="Calibri" panose="020F0502020204030204" pitchFamily="34" charset="0"/>
              <a:cs typeface="Calibri" panose="020F0502020204030204" pitchFamily="34" charset="0"/>
            </a:endParaRPr>
          </a:p>
          <a:p>
            <a:pPr fontAlgn="t">
              <a:lnSpc>
                <a:spcPct val="107000"/>
              </a:lnSpc>
            </a:pPr>
            <a:r>
              <a:rPr lang="en-GB" sz="1100" dirty="0">
                <a:solidFill>
                  <a:srgbClr val="000000"/>
                </a:solidFill>
                <a:latin typeface="Calibri" panose="020F0502020204030204" pitchFamily="34" charset="0"/>
                <a:ea typeface="Calibri" panose="020F0502020204030204" pitchFamily="34" charset="0"/>
                <a:cs typeface="Calibri" panose="020F0502020204030204" pitchFamily="34" charset="0"/>
              </a:rPr>
              <a:t>A 5% prevalence rate by 2030</a:t>
            </a:r>
            <a:endParaRPr lang="en-GB" sz="2400" dirty="0">
              <a:latin typeface="Arial" panose="020B0604020202020204" pitchFamily="34" charset="0"/>
            </a:endParaRPr>
          </a:p>
          <a:p>
            <a:pPr fontAlgn="t">
              <a:lnSpc>
                <a:spcPct val="107000"/>
              </a:lnSpc>
            </a:pPr>
            <a:endParaRPr lang="en-GB" sz="1100" dirty="0">
              <a:solidFill>
                <a:srgbClr val="000000"/>
              </a:solidFill>
              <a:latin typeface="Calibri" panose="020F0502020204030204" pitchFamily="34" charset="0"/>
              <a:ea typeface="Calibri" panose="020F0502020204030204" pitchFamily="34" charset="0"/>
              <a:cs typeface="Calibri" panose="020F0502020204030204" pitchFamily="34" charset="0"/>
            </a:endParaRPr>
          </a:p>
          <a:p>
            <a:pPr fontAlgn="t">
              <a:lnSpc>
                <a:spcPct val="107000"/>
              </a:lnSpc>
            </a:pPr>
            <a:endParaRPr lang="en-GB" sz="1100" dirty="0">
              <a:solidFill>
                <a:srgbClr val="000000"/>
              </a:solidFill>
              <a:latin typeface="Calibri" panose="020F0502020204030204" pitchFamily="34" charset="0"/>
              <a:ea typeface="Calibri" panose="020F0502020204030204" pitchFamily="34" charset="0"/>
              <a:cs typeface="Calibri" panose="020F0502020204030204" pitchFamily="34" charset="0"/>
            </a:endParaRPr>
          </a:p>
          <a:p>
            <a:pPr fontAlgn="t">
              <a:lnSpc>
                <a:spcPct val="107000"/>
              </a:lnSpc>
            </a:pPr>
            <a:endParaRPr lang="en-GB" sz="1100" dirty="0">
              <a:solidFill>
                <a:srgbClr val="000000"/>
              </a:solidFill>
              <a:latin typeface="Calibri" panose="020F0502020204030204" pitchFamily="34" charset="0"/>
              <a:ea typeface="Calibri" panose="020F0502020204030204" pitchFamily="34" charset="0"/>
              <a:cs typeface="Calibri" panose="020F0502020204030204" pitchFamily="34" charset="0"/>
            </a:endParaRPr>
          </a:p>
          <a:p>
            <a:pPr fontAlgn="t">
              <a:lnSpc>
                <a:spcPct val="107000"/>
              </a:lnSpc>
            </a:pPr>
            <a:r>
              <a:rPr lang="en-GB" sz="1100" dirty="0">
                <a:solidFill>
                  <a:srgbClr val="000000"/>
                </a:solidFill>
                <a:latin typeface="Calibri" panose="020F0502020204030204" pitchFamily="34" charset="0"/>
                <a:ea typeface="Calibri" panose="020F0502020204030204" pitchFamily="34" charset="0"/>
                <a:cs typeface="Calibri" panose="020F0502020204030204" pitchFamily="34" charset="0"/>
              </a:rPr>
              <a:t>5% annual target</a:t>
            </a:r>
            <a:endParaRPr lang="en-GB" sz="2400" dirty="0">
              <a:latin typeface="Arial" panose="020B0604020202020204" pitchFamily="34" charset="0"/>
            </a:endParaRPr>
          </a:p>
          <a:p>
            <a:pPr fontAlgn="t">
              <a:lnSpc>
                <a:spcPct val="107000"/>
              </a:lnSpc>
            </a:pPr>
            <a:endParaRPr lang="en-GB" sz="1100" dirty="0">
              <a:solidFill>
                <a:srgbClr val="000000"/>
              </a:solidFill>
              <a:latin typeface="Calibri" panose="020F0502020204030204" pitchFamily="34" charset="0"/>
              <a:ea typeface="Calibri" panose="020F0502020204030204" pitchFamily="34" charset="0"/>
              <a:cs typeface="Calibri" panose="020F0502020204030204" pitchFamily="34" charset="0"/>
            </a:endParaRPr>
          </a:p>
          <a:p>
            <a:pPr fontAlgn="t">
              <a:lnSpc>
                <a:spcPct val="107000"/>
              </a:lnSpc>
            </a:pPr>
            <a:endParaRPr lang="en-GB" sz="1100" dirty="0">
              <a:solidFill>
                <a:srgbClr val="000000"/>
              </a:solidFill>
              <a:latin typeface="Calibri" panose="020F0502020204030204" pitchFamily="34" charset="0"/>
              <a:ea typeface="Calibri" panose="020F0502020204030204" pitchFamily="34" charset="0"/>
              <a:cs typeface="Calibri" panose="020F0502020204030204" pitchFamily="34" charset="0"/>
            </a:endParaRPr>
          </a:p>
          <a:p>
            <a:pPr fontAlgn="t">
              <a:lnSpc>
                <a:spcPct val="107000"/>
              </a:lnSpc>
            </a:pPr>
            <a:endParaRPr lang="en-GB" sz="1100" dirty="0">
              <a:solidFill>
                <a:srgbClr val="000000"/>
              </a:solidFill>
              <a:latin typeface="Calibri" panose="020F0502020204030204" pitchFamily="34" charset="0"/>
              <a:ea typeface="Calibri" panose="020F0502020204030204" pitchFamily="34" charset="0"/>
              <a:cs typeface="Calibri" panose="020F0502020204030204" pitchFamily="34" charset="0"/>
            </a:endParaRPr>
          </a:p>
          <a:p>
            <a:pPr fontAlgn="t">
              <a:lnSpc>
                <a:spcPct val="107000"/>
              </a:lnSpc>
            </a:pPr>
            <a:r>
              <a:rPr lang="en-GB" sz="1100" dirty="0">
                <a:solidFill>
                  <a:srgbClr val="000000"/>
                </a:solidFill>
                <a:latin typeface="Calibri" panose="020F0502020204030204" pitchFamily="34" charset="0"/>
                <a:ea typeface="Calibri" panose="020F0502020204030204" pitchFamily="34" charset="0"/>
                <a:cs typeface="Calibri" panose="020F0502020204030204" pitchFamily="34" charset="0"/>
              </a:rPr>
              <a:t>Evidence of Improvement</a:t>
            </a:r>
            <a:endParaRPr lang="en-GB" sz="2400" dirty="0">
              <a:latin typeface="Arial" panose="020B0604020202020204" pitchFamily="34" charset="0"/>
            </a:endParaRPr>
          </a:p>
        </p:txBody>
      </p:sp>
      <p:sp>
        <p:nvSpPr>
          <p:cNvPr id="9" name="Rectangle 8">
            <a:extLst>
              <a:ext uri="{FF2B5EF4-FFF2-40B4-BE49-F238E27FC236}">
                <a16:creationId xmlns:a16="http://schemas.microsoft.com/office/drawing/2014/main" id="{5DCBC510-32BC-4D86-9BB1-2BFCFE72B18E}"/>
              </a:ext>
            </a:extLst>
          </p:cNvPr>
          <p:cNvSpPr/>
          <p:nvPr/>
        </p:nvSpPr>
        <p:spPr>
          <a:xfrm>
            <a:off x="6205183" y="2853723"/>
            <a:ext cx="5739255" cy="3826855"/>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fontAlgn="t">
              <a:lnSpc>
                <a:spcPct val="107000"/>
              </a:lnSpc>
              <a:spcBef>
                <a:spcPts val="300"/>
              </a:spcBef>
              <a:spcAft>
                <a:spcPts val="300"/>
              </a:spcAft>
            </a:pPr>
            <a:r>
              <a:rPr lang="en-GB" sz="1100" dirty="0">
                <a:solidFill>
                  <a:srgbClr val="000000"/>
                </a:solidFill>
                <a:latin typeface="Calibri" panose="020F0502020204030204" pitchFamily="34" charset="0"/>
                <a:ea typeface="Calibri" panose="020F0502020204030204" pitchFamily="34" charset="0"/>
                <a:cs typeface="Calibri" panose="020F0502020204030204" pitchFamily="34" charset="0"/>
              </a:rPr>
              <a:t>Current systems don’t enable this data collection as paper records to date. L2 and children - data collection systems available from April 2022; however, weight is not routinely collected in virtual clinics </a:t>
            </a:r>
          </a:p>
          <a:p>
            <a:pPr fontAlgn="t">
              <a:lnSpc>
                <a:spcPct val="107000"/>
              </a:lnSpc>
              <a:spcBef>
                <a:spcPts val="300"/>
              </a:spcBef>
              <a:spcAft>
                <a:spcPts val="300"/>
              </a:spcAft>
            </a:pPr>
            <a:r>
              <a:rPr lang="en-GB" sz="1100" dirty="0">
                <a:solidFill>
                  <a:srgbClr val="000000"/>
                </a:solidFill>
                <a:latin typeface="Calibri" panose="020F0502020204030204" pitchFamily="34" charset="0"/>
                <a:ea typeface="Calibri" panose="020F0502020204030204" pitchFamily="34" charset="0"/>
                <a:cs typeface="Calibri" panose="020F0502020204030204" pitchFamily="34" charset="0"/>
              </a:rPr>
              <a:t>Report due for submission to WG at end of March 2022. Embedded slide shows service areas developed / in progress</a:t>
            </a:r>
            <a:endParaRPr lang="en-GB" sz="2400" dirty="0">
              <a:latin typeface="Arial" panose="020B0604020202020204" pitchFamily="34" charset="0"/>
            </a:endParaRPr>
          </a:p>
          <a:p>
            <a:pPr fontAlgn="t">
              <a:lnSpc>
                <a:spcPct val="107000"/>
              </a:lnSpc>
              <a:spcBef>
                <a:spcPts val="300"/>
              </a:spcBef>
              <a:spcAft>
                <a:spcPts val="300"/>
              </a:spcAft>
            </a:pPr>
            <a:endParaRPr lang="en-GB" sz="1100" dirty="0">
              <a:solidFill>
                <a:schemeClr val="tx1"/>
              </a:solidFill>
              <a:latin typeface="Calibri" panose="020F0502020204030204" pitchFamily="34" charset="0"/>
              <a:ea typeface="Calibri" panose="020F0502020204030204" pitchFamily="34" charset="0"/>
              <a:cs typeface="Calibri" panose="020F0502020204030204" pitchFamily="34" charset="0"/>
            </a:endParaRPr>
          </a:p>
          <a:p>
            <a:pPr fontAlgn="t">
              <a:spcBef>
                <a:spcPts val="300"/>
              </a:spcBef>
              <a:spcAft>
                <a:spcPts val="300"/>
              </a:spcAft>
            </a:pPr>
            <a:r>
              <a:rPr lang="en-GB" sz="1100" dirty="0">
                <a:solidFill>
                  <a:schemeClr val="tx1"/>
                </a:solidFill>
                <a:latin typeface="Calibri" panose="020F0502020204030204" pitchFamily="34" charset="0"/>
                <a:ea typeface="Calibri" panose="020F0502020204030204" pitchFamily="34" charset="0"/>
                <a:cs typeface="Calibri" panose="020F0502020204030204" pitchFamily="34" charset="0"/>
              </a:rPr>
              <a:t>Baseline: 14% Cardiff and Vale of Glamorgan</a:t>
            </a:r>
            <a:endParaRPr lang="en-GB" sz="2400" dirty="0">
              <a:solidFill>
                <a:schemeClr val="tx1"/>
              </a:solidFill>
              <a:latin typeface="Arial" panose="020B0604020202020204" pitchFamily="34" charset="0"/>
            </a:endParaRPr>
          </a:p>
          <a:p>
            <a:pPr fontAlgn="t"/>
            <a:r>
              <a:rPr lang="en-GB" sz="1100" dirty="0">
                <a:solidFill>
                  <a:srgbClr val="000000"/>
                </a:solidFill>
                <a:latin typeface="Calibri" panose="020F0502020204030204" pitchFamily="34" charset="0"/>
                <a:ea typeface="Calibri" panose="020F0502020204030204" pitchFamily="34" charset="0"/>
                <a:cs typeface="Calibri" panose="020F0502020204030204" pitchFamily="34" charset="0"/>
              </a:rPr>
              <a:t>(National Survey for Wales 2019-2020) Trajectory: Reduction in Smoking Prevalence, 5% by 2030</a:t>
            </a:r>
            <a:endParaRPr lang="en-GB" sz="2400" dirty="0">
              <a:latin typeface="Arial" panose="020B0604020202020204" pitchFamily="34" charset="0"/>
            </a:endParaRPr>
          </a:p>
          <a:p>
            <a:pPr fontAlgn="t"/>
            <a:r>
              <a:rPr lang="en-GB" sz="1100" dirty="0">
                <a:solidFill>
                  <a:srgbClr val="000000"/>
                </a:solidFill>
                <a:latin typeface="Calibri" panose="020F0502020204030204" pitchFamily="34" charset="0"/>
                <a:ea typeface="Calibri" panose="020F0502020204030204" pitchFamily="34" charset="0"/>
                <a:cs typeface="Calibri" panose="020F0502020204030204" pitchFamily="34" charset="0"/>
              </a:rPr>
              <a:t>2023 12%; 2024 11%; 2025 10%</a:t>
            </a:r>
            <a:endParaRPr lang="en-GB" sz="2400" dirty="0">
              <a:latin typeface="Arial" panose="020B0604020202020204" pitchFamily="34" charset="0"/>
            </a:endParaRPr>
          </a:p>
          <a:p>
            <a:pPr fontAlgn="t">
              <a:spcBef>
                <a:spcPts val="600"/>
              </a:spcBef>
            </a:pPr>
            <a:r>
              <a:rPr lang="en-GB" sz="1100" dirty="0">
                <a:solidFill>
                  <a:schemeClr val="tx1"/>
                </a:solidFill>
                <a:latin typeface="Calibri" panose="020F0502020204030204" pitchFamily="34" charset="0"/>
                <a:ea typeface="Calibri" panose="020F0502020204030204" pitchFamily="34" charset="0"/>
                <a:cs typeface="Calibri" panose="020F0502020204030204" pitchFamily="34" charset="0"/>
              </a:rPr>
              <a:t>Baseline: 2.2% Cardiff and Vale of Glamorgan</a:t>
            </a:r>
            <a:endParaRPr lang="en-GB" sz="2400" dirty="0">
              <a:solidFill>
                <a:schemeClr val="tx1"/>
              </a:solidFill>
              <a:latin typeface="Arial" panose="020B0604020202020204" pitchFamily="34" charset="0"/>
            </a:endParaRPr>
          </a:p>
          <a:p>
            <a:pPr fontAlgn="t"/>
            <a:r>
              <a:rPr lang="en-GB" sz="1100" dirty="0">
                <a:solidFill>
                  <a:srgbClr val="000000"/>
                </a:solidFill>
                <a:latin typeface="Calibri" panose="020F0502020204030204" pitchFamily="34" charset="0"/>
                <a:ea typeface="Calibri" panose="020F0502020204030204" pitchFamily="34" charset="0"/>
                <a:cs typeface="Calibri" panose="020F0502020204030204" pitchFamily="34" charset="0"/>
              </a:rPr>
              <a:t>(PHW/CVUHB/NWISS 2020-2021) Trajectory: Increase in the percentage of adult smokers making a quit attempt via smoking cessation services 2023 2.5% / 2024 3% / 2025 3.5%</a:t>
            </a:r>
            <a:endParaRPr lang="en-GB" sz="2400" dirty="0">
              <a:latin typeface="Arial" panose="020B0604020202020204" pitchFamily="34" charset="0"/>
            </a:endParaRPr>
          </a:p>
          <a:p>
            <a:pPr fontAlgn="t"/>
            <a:endParaRPr lang="en-GB" sz="1100" b="1" dirty="0">
              <a:solidFill>
                <a:srgbClr val="000000"/>
              </a:solidFill>
              <a:latin typeface="Calibri" panose="020F0502020204030204" pitchFamily="34" charset="0"/>
              <a:ea typeface="Calibri" panose="020F0502020204030204" pitchFamily="34" charset="0"/>
              <a:cs typeface="Calibri" panose="020F0502020204030204" pitchFamily="34" charset="0"/>
            </a:endParaRPr>
          </a:p>
          <a:p>
            <a:pPr fontAlgn="t"/>
            <a:r>
              <a:rPr lang="en-GB" sz="1100" dirty="0">
                <a:solidFill>
                  <a:schemeClr val="tx1"/>
                </a:solidFill>
                <a:latin typeface="Calibri" panose="020F0502020204030204" pitchFamily="34" charset="0"/>
                <a:ea typeface="Calibri" panose="020F0502020204030204" pitchFamily="34" charset="0"/>
                <a:cs typeface="Calibri" panose="020F0502020204030204" pitchFamily="34" charset="0"/>
              </a:rPr>
              <a:t>10</a:t>
            </a:r>
            <a:r>
              <a:rPr lang="en-GB" sz="1100" dirty="0">
                <a:solidFill>
                  <a:schemeClr val="tx1"/>
                </a:solidFill>
                <a:latin typeface="Calibri" panose="020F0502020204030204" pitchFamily="34" charset="0"/>
                <a:cs typeface="Calibri" panose="020F0502020204030204" pitchFamily="34" charset="0"/>
              </a:rPr>
              <a:t>% of </a:t>
            </a:r>
            <a:r>
              <a:rPr lang="en-GB" sz="1100" dirty="0">
                <a:solidFill>
                  <a:srgbClr val="000000"/>
                </a:solidFill>
                <a:latin typeface="Calibri" panose="020F0502020204030204" pitchFamily="34" charset="0"/>
                <a:cs typeface="Calibri" panose="020F0502020204030204" pitchFamily="34" charset="0"/>
              </a:rPr>
              <a:t>Pregnant Women smoking on booking; 25% of pregnant women on booking, accepting a referral to Smoking Cessation Services (CVUHB,  2020-2021)</a:t>
            </a:r>
          </a:p>
          <a:p>
            <a:pPr fontAlgn="t"/>
            <a:r>
              <a:rPr lang="en-GB" sz="1100" dirty="0">
                <a:solidFill>
                  <a:srgbClr val="000000"/>
                </a:solidFill>
                <a:latin typeface="Calibri" panose="020F0502020204030204" pitchFamily="34" charset="0"/>
                <a:ea typeface="Calibri" panose="020F0502020204030204" pitchFamily="34" charset="0"/>
                <a:cs typeface="Calibri" panose="020F0502020204030204" pitchFamily="34" charset="0"/>
              </a:rPr>
              <a:t>2023 9% Smoking at Booking / 2024 8% Smoking at Booking  / 2025 7% Smoking at Booking </a:t>
            </a:r>
            <a:endParaRPr lang="en-GB" sz="2400" dirty="0">
              <a:latin typeface="Arial" panose="020B0604020202020204" pitchFamily="34" charset="0"/>
            </a:endParaRPr>
          </a:p>
          <a:p>
            <a:pPr fontAlgn="t"/>
            <a:r>
              <a:rPr lang="en-GB" sz="1100" dirty="0">
                <a:solidFill>
                  <a:srgbClr val="000000"/>
                </a:solidFill>
                <a:latin typeface="Calibri" panose="020F0502020204030204" pitchFamily="34" charset="0"/>
                <a:ea typeface="Calibri" panose="020F0502020204030204" pitchFamily="34" charset="0"/>
                <a:cs typeface="Calibri" panose="020F0502020204030204" pitchFamily="34" charset="0"/>
              </a:rPr>
              <a:t>35% of Pregnant Women who smoke accepting a referral to Smoking Cessation Services 2023 / 45%, 2024 / 50% 2025</a:t>
            </a:r>
            <a:endParaRPr lang="en-GB" sz="2400" dirty="0">
              <a:latin typeface="Arial" panose="020B0604020202020204" pitchFamily="34" charset="0"/>
            </a:endParaRPr>
          </a:p>
        </p:txBody>
      </p:sp>
      <p:sp>
        <p:nvSpPr>
          <p:cNvPr id="10" name="Rectangle 9">
            <a:extLst>
              <a:ext uri="{FF2B5EF4-FFF2-40B4-BE49-F238E27FC236}">
                <a16:creationId xmlns:a16="http://schemas.microsoft.com/office/drawing/2014/main" id="{8CC5DC91-C535-4856-A7BA-213F42FFE4F3}"/>
              </a:ext>
            </a:extLst>
          </p:cNvPr>
          <p:cNvSpPr/>
          <p:nvPr/>
        </p:nvSpPr>
        <p:spPr>
          <a:xfrm>
            <a:off x="247559" y="1158255"/>
            <a:ext cx="10875365" cy="663721"/>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GB" sz="1100" dirty="0">
                <a:solidFill>
                  <a:schemeClr val="tx1"/>
                </a:solidFill>
              </a:rPr>
              <a:t>Falling within shift towards prevention priority of the UHB are also a series of measures which the Minister for Health and Social Care directed Health Boards to make certain improvements. These are highlighted below.  </a:t>
            </a:r>
          </a:p>
          <a:p>
            <a:pPr lvl="0"/>
            <a:endParaRPr lang="en-GB" sz="1100" dirty="0">
              <a:solidFill>
                <a:prstClr val="black"/>
              </a:solidFill>
              <a:latin typeface="Calibri" panose="020F0502020204030204" pitchFamily="34" charset="0"/>
              <a:cs typeface="Arial" panose="020B0604020202020204" pitchFamily="34" charset="0"/>
            </a:endParaRPr>
          </a:p>
        </p:txBody>
      </p:sp>
      <p:sp>
        <p:nvSpPr>
          <p:cNvPr id="11" name="Rectangle 10">
            <a:extLst>
              <a:ext uri="{FF2B5EF4-FFF2-40B4-BE49-F238E27FC236}">
                <a16:creationId xmlns:a16="http://schemas.microsoft.com/office/drawing/2014/main" id="{551AF7DF-11E0-4789-9ADA-54F765C18A4B}"/>
              </a:ext>
            </a:extLst>
          </p:cNvPr>
          <p:cNvSpPr/>
          <p:nvPr/>
        </p:nvSpPr>
        <p:spPr>
          <a:xfrm>
            <a:off x="247562" y="744586"/>
            <a:ext cx="11696876"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OUR PLAN</a:t>
            </a:r>
          </a:p>
        </p:txBody>
      </p:sp>
      <p:sp>
        <p:nvSpPr>
          <p:cNvPr id="12" name="Rectangle 11">
            <a:extLst>
              <a:ext uri="{FF2B5EF4-FFF2-40B4-BE49-F238E27FC236}">
                <a16:creationId xmlns:a16="http://schemas.microsoft.com/office/drawing/2014/main" id="{1CA170BF-7D40-4F36-9026-C5AC82024531}"/>
              </a:ext>
            </a:extLst>
          </p:cNvPr>
          <p:cNvSpPr/>
          <p:nvPr/>
        </p:nvSpPr>
        <p:spPr>
          <a:xfrm>
            <a:off x="247561" y="1990612"/>
            <a:ext cx="11696876"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POPULATION AND HEALTH</a:t>
            </a:r>
          </a:p>
        </p:txBody>
      </p:sp>
      <p:pic>
        <p:nvPicPr>
          <p:cNvPr id="14" name="Picture 13">
            <a:extLst>
              <a:ext uri="{FF2B5EF4-FFF2-40B4-BE49-F238E27FC236}">
                <a16:creationId xmlns:a16="http://schemas.microsoft.com/office/drawing/2014/main" id="{DD8B4FE0-B330-48A6-9BAE-3A27E70B3AAF}"/>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11204330" y="1149282"/>
            <a:ext cx="740107" cy="663721"/>
          </a:xfrm>
          <a:prstGeom prst="rect">
            <a:avLst/>
          </a:prstGeom>
          <a:ln>
            <a:solidFill>
              <a:schemeClr val="accent1">
                <a:shade val="50000"/>
              </a:schemeClr>
            </a:solidFill>
          </a:ln>
        </p:spPr>
      </p:pic>
    </p:spTree>
    <p:extLst>
      <p:ext uri="{BB962C8B-B14F-4D97-AF65-F5344CB8AC3E}">
        <p14:creationId xmlns:p14="http://schemas.microsoft.com/office/powerpoint/2010/main" val="134957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3D8F5F3-BB9F-4F3B-B9CF-B020A4632698}"/>
              </a:ext>
            </a:extLst>
          </p:cNvPr>
          <p:cNvSpPr/>
          <p:nvPr/>
        </p:nvSpPr>
        <p:spPr>
          <a:xfrm>
            <a:off x="1174460" y="64670"/>
            <a:ext cx="10894502" cy="539337"/>
          </a:xfrm>
          <a:prstGeom prst="rect">
            <a:avLst/>
          </a:prstGeom>
          <a:solidFill>
            <a:srgbClr val="16345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prstClr val="white"/>
                </a:solidFill>
                <a:effectLst/>
                <a:uLnTx/>
                <a:uFillTx/>
                <a:latin typeface="Calibri" panose="020F0502020204030204"/>
                <a:ea typeface="+mn-ea"/>
                <a:cs typeface="+mn-cs"/>
              </a:rPr>
              <a:t>PRIORITY </a:t>
            </a:r>
            <a:r>
              <a:rPr lang="en-GB" sz="2400" b="1" dirty="0">
                <a:solidFill>
                  <a:prstClr val="white"/>
                </a:solidFill>
                <a:latin typeface="Calibri" panose="020F0502020204030204"/>
              </a:rPr>
              <a:t>7</a:t>
            </a:r>
            <a:r>
              <a:rPr kumimoji="0" lang="en-GB" sz="2400" b="1" i="0" u="none" strike="noStrike" kern="1200" cap="none" spc="0" normalizeH="0" baseline="0" noProof="0" dirty="0">
                <a:ln>
                  <a:noFill/>
                </a:ln>
                <a:solidFill>
                  <a:prstClr val="white"/>
                </a:solidFill>
                <a:effectLst/>
                <a:uLnTx/>
                <a:uFillTx/>
                <a:latin typeface="Calibri" panose="020F0502020204030204"/>
                <a:ea typeface="+mn-ea"/>
                <a:cs typeface="+mn-cs"/>
              </a:rPr>
              <a:t>: COLLABORATION WITH OUR PARTNERS</a:t>
            </a:r>
          </a:p>
        </p:txBody>
      </p:sp>
      <p:pic>
        <p:nvPicPr>
          <p:cNvPr id="3" name="Picture 2">
            <a:extLst>
              <a:ext uri="{FF2B5EF4-FFF2-40B4-BE49-F238E27FC236}">
                <a16:creationId xmlns:a16="http://schemas.microsoft.com/office/drawing/2014/main" id="{71967FC1-5B96-433E-AEAB-1A41D4E56BD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4671"/>
            <a:ext cx="1048624" cy="575142"/>
          </a:xfrm>
          <a:prstGeom prst="rect">
            <a:avLst/>
          </a:prstGeom>
        </p:spPr>
      </p:pic>
      <p:sp>
        <p:nvSpPr>
          <p:cNvPr id="10" name="Rectangle 9">
            <a:extLst>
              <a:ext uri="{FF2B5EF4-FFF2-40B4-BE49-F238E27FC236}">
                <a16:creationId xmlns:a16="http://schemas.microsoft.com/office/drawing/2014/main" id="{8CC5DC91-C535-4856-A7BA-213F42FFE4F3}"/>
              </a:ext>
            </a:extLst>
          </p:cNvPr>
          <p:cNvSpPr/>
          <p:nvPr/>
        </p:nvSpPr>
        <p:spPr>
          <a:xfrm>
            <a:off x="266807" y="1225998"/>
            <a:ext cx="11677627" cy="2232964"/>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lvl="0" algn="just">
              <a:lnSpc>
                <a:spcPct val="107000"/>
              </a:lnSpc>
              <a:spcAft>
                <a:spcPts val="800"/>
              </a:spcAft>
              <a:defRPr/>
            </a:pPr>
            <a:r>
              <a:rPr lang="en-GB" sz="1100" dirty="0">
                <a:solidFill>
                  <a:prstClr val="black"/>
                </a:solidFill>
                <a:latin typeface="Calibri" panose="020F0502020204030204" pitchFamily="34" charset="0"/>
                <a:ea typeface="Calibri" panose="020F0502020204030204" pitchFamily="34" charset="0"/>
                <a:cs typeface="Times New Roman" panose="02020603050405020304" pitchFamily="18" charset="0"/>
              </a:rPr>
              <a:t>We know success is not driven by individual organisations but how we collectively work as system. An important relationship exists across Health Boards and Trusts as we work together to deliver pathways of care and this was articulated in our plan across a range of areas. </a:t>
            </a:r>
          </a:p>
          <a:p>
            <a:pPr fontAlgn="t"/>
            <a:r>
              <a:rPr lang="en-GB" sz="1100" b="1" dirty="0">
                <a:solidFill>
                  <a:srgbClr val="000000"/>
                </a:solidFill>
                <a:latin typeface="Calibri" panose="020F0502020204030204" pitchFamily="34" charset="0"/>
              </a:rPr>
              <a:t>Specialist Endocrinology (Adult)  </a:t>
            </a:r>
            <a:r>
              <a:rPr lang="en-GB" sz="1100" dirty="0">
                <a:solidFill>
                  <a:srgbClr val="000000"/>
                </a:solidFill>
                <a:latin typeface="Calibri" panose="020F0502020204030204" pitchFamily="34" charset="0"/>
              </a:rPr>
              <a:t>From </a:t>
            </a:r>
            <a:r>
              <a:rPr lang="en-GB" sz="1100" dirty="0" err="1">
                <a:solidFill>
                  <a:srgbClr val="000000"/>
                </a:solidFill>
                <a:latin typeface="Calibri" panose="020F0502020204030204" pitchFamily="34" charset="0"/>
              </a:rPr>
              <a:t>Qtr</a:t>
            </a:r>
            <a:r>
              <a:rPr lang="en-GB" sz="1100" dirty="0">
                <a:solidFill>
                  <a:srgbClr val="000000"/>
                </a:solidFill>
                <a:latin typeface="Calibri" panose="020F0502020204030204" pitchFamily="34" charset="0"/>
              </a:rPr>
              <a:t> 1 onwards work will continue in developing an integrated endocrine surgery service, which will improve resilience of service provision across South and West Wales. </a:t>
            </a:r>
            <a:endParaRPr lang="en-GB" dirty="0">
              <a:latin typeface="Arial" panose="020B0604020202020204" pitchFamily="34" charset="0"/>
            </a:endParaRPr>
          </a:p>
          <a:p>
            <a:pPr fontAlgn="t"/>
            <a:r>
              <a:rPr lang="en-GB" sz="1100" b="1" dirty="0">
                <a:solidFill>
                  <a:srgbClr val="000000"/>
                </a:solidFill>
                <a:latin typeface="Calibri" panose="020F0502020204030204" pitchFamily="34" charset="0"/>
              </a:rPr>
              <a:t>Paediatric Orthopaedics  </a:t>
            </a:r>
            <a:r>
              <a:rPr lang="en-GB" sz="1100" dirty="0">
                <a:solidFill>
                  <a:srgbClr val="000000"/>
                </a:solidFill>
                <a:latin typeface="Calibri" panose="020F0502020204030204" pitchFamily="34" charset="0"/>
              </a:rPr>
              <a:t>From </a:t>
            </a:r>
            <a:r>
              <a:rPr lang="en-GB" sz="1100" dirty="0" err="1">
                <a:solidFill>
                  <a:srgbClr val="000000"/>
                </a:solidFill>
                <a:latin typeface="Calibri" panose="020F0502020204030204" pitchFamily="34" charset="0"/>
              </a:rPr>
              <a:t>Qtr</a:t>
            </a:r>
            <a:r>
              <a:rPr lang="en-GB" sz="1100" dirty="0">
                <a:solidFill>
                  <a:srgbClr val="000000"/>
                </a:solidFill>
                <a:latin typeface="Calibri" panose="020F0502020204030204" pitchFamily="34" charset="0"/>
              </a:rPr>
              <a:t> 1 onwards CAV/SBHB will work with the commissioners (Health Boards and WHSSC) to support the implementation of the service specifications to inform service delivery and commissioning. </a:t>
            </a:r>
            <a:endParaRPr lang="en-GB" dirty="0">
              <a:latin typeface="Arial" panose="020B0604020202020204" pitchFamily="34" charset="0"/>
            </a:endParaRPr>
          </a:p>
          <a:p>
            <a:pPr fontAlgn="t"/>
            <a:r>
              <a:rPr lang="en-GB" sz="1100" b="1" dirty="0">
                <a:solidFill>
                  <a:srgbClr val="000000"/>
                </a:solidFill>
                <a:latin typeface="Calibri" panose="020F0502020204030204" pitchFamily="34" charset="0"/>
              </a:rPr>
              <a:t>Spinal Surgery: </a:t>
            </a:r>
            <a:r>
              <a:rPr lang="en-GB" sz="1100" dirty="0">
                <a:solidFill>
                  <a:srgbClr val="000000"/>
                </a:solidFill>
                <a:latin typeface="Calibri" panose="020F0502020204030204" pitchFamily="34" charset="0"/>
              </a:rPr>
              <a:t>Operational Delivery Network (ODN) launches   key deficits in the delivery and commissioning of these services. SBUHB will also act as the host of the ODN.</a:t>
            </a:r>
            <a:endParaRPr lang="en-GB" dirty="0">
              <a:latin typeface="Arial" panose="020B0604020202020204" pitchFamily="34" charset="0"/>
            </a:endParaRPr>
          </a:p>
          <a:p>
            <a:pPr fontAlgn="t"/>
            <a:r>
              <a:rPr lang="en-GB" sz="1100" b="1" dirty="0">
                <a:solidFill>
                  <a:srgbClr val="000000"/>
                </a:solidFill>
                <a:latin typeface="Calibri" panose="020F0502020204030204" pitchFamily="34" charset="0"/>
              </a:rPr>
              <a:t>Hepato-Pancreato-Biliary Surgery: </a:t>
            </a:r>
            <a:r>
              <a:rPr lang="en-GB" sz="1100" dirty="0">
                <a:solidFill>
                  <a:srgbClr val="000000"/>
                </a:solidFill>
                <a:latin typeface="Calibri" panose="020F0502020204030204" pitchFamily="34" charset="0"/>
              </a:rPr>
              <a:t>From </a:t>
            </a:r>
            <a:r>
              <a:rPr lang="en-GB" sz="1100" dirty="0" err="1">
                <a:solidFill>
                  <a:srgbClr val="000000"/>
                </a:solidFill>
                <a:latin typeface="Calibri" panose="020F0502020204030204" pitchFamily="34" charset="0"/>
              </a:rPr>
              <a:t>Qtr</a:t>
            </a:r>
            <a:r>
              <a:rPr lang="en-GB" sz="1100" dirty="0">
                <a:solidFill>
                  <a:srgbClr val="000000"/>
                </a:solidFill>
                <a:latin typeface="Calibri" panose="020F0502020204030204" pitchFamily="34" charset="0"/>
              </a:rPr>
              <a:t> 1 and over the course of 2022/23, work will be undertaken to address short and medium term actions to improve service provision across the whole patient pathway for patients, and to develop an integrated service model for South and West Wales in line with the All Wales Service Specification.</a:t>
            </a:r>
            <a:endParaRPr lang="en-GB" dirty="0">
              <a:latin typeface="Arial" panose="020B0604020202020204" pitchFamily="34" charset="0"/>
            </a:endParaRPr>
          </a:p>
          <a:p>
            <a:pPr fontAlgn="t"/>
            <a:r>
              <a:rPr lang="en-GB" sz="1100" b="1" dirty="0" err="1">
                <a:solidFill>
                  <a:srgbClr val="000000"/>
                </a:solidFill>
                <a:latin typeface="Calibri" panose="020F0502020204030204" pitchFamily="34" charset="0"/>
              </a:rPr>
              <a:t>Oesphago</a:t>
            </a:r>
            <a:r>
              <a:rPr lang="en-GB" sz="1100" b="1" dirty="0">
                <a:solidFill>
                  <a:srgbClr val="000000"/>
                </a:solidFill>
                <a:latin typeface="Calibri" panose="020F0502020204030204" pitchFamily="34" charset="0"/>
              </a:rPr>
              <a:t>-Gastric cancer surgery: </a:t>
            </a:r>
            <a:r>
              <a:rPr lang="en-GB" sz="1100" dirty="0">
                <a:solidFill>
                  <a:srgbClr val="000000"/>
                </a:solidFill>
                <a:latin typeface="Calibri" panose="020F0502020204030204" pitchFamily="34" charset="0"/>
              </a:rPr>
              <a:t>From </a:t>
            </a:r>
            <a:r>
              <a:rPr lang="en-GB" sz="1100" dirty="0" err="1">
                <a:solidFill>
                  <a:srgbClr val="000000"/>
                </a:solidFill>
                <a:latin typeface="Calibri" panose="020F0502020204030204" pitchFamily="34" charset="0"/>
              </a:rPr>
              <a:t>Qtr</a:t>
            </a:r>
            <a:r>
              <a:rPr lang="en-GB" sz="1100" dirty="0">
                <a:solidFill>
                  <a:srgbClr val="000000"/>
                </a:solidFill>
                <a:latin typeface="Calibri" panose="020F0502020204030204" pitchFamily="34" charset="0"/>
              </a:rPr>
              <a:t> 1 onwards in 2022/23 the project will finalise and implement the clinical model for SBUHB and commence work to developing the clinical model for the other service spokes in South and West Wales.</a:t>
            </a:r>
            <a:endParaRPr lang="en-GB" dirty="0">
              <a:latin typeface="Arial" panose="020B0604020202020204" pitchFamily="34" charset="0"/>
            </a:endParaRPr>
          </a:p>
          <a:p>
            <a:pPr lvl="0" algn="just">
              <a:lnSpc>
                <a:spcPct val="107000"/>
              </a:lnSpc>
              <a:spcAft>
                <a:spcPts val="800"/>
              </a:spcAft>
              <a:defRPr/>
            </a:pPr>
            <a:endParaRPr lang="en-GB" sz="1100"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lvl="0"/>
            <a:endParaRPr lang="en-GB" sz="1100" dirty="0">
              <a:solidFill>
                <a:prstClr val="black"/>
              </a:solidFill>
              <a:latin typeface="Calibri" panose="020F0502020204030204" pitchFamily="34" charset="0"/>
              <a:cs typeface="Arial" panose="020B0604020202020204" pitchFamily="34" charset="0"/>
            </a:endParaRPr>
          </a:p>
        </p:txBody>
      </p:sp>
      <p:sp>
        <p:nvSpPr>
          <p:cNvPr id="11" name="Rectangle 10">
            <a:extLst>
              <a:ext uri="{FF2B5EF4-FFF2-40B4-BE49-F238E27FC236}">
                <a16:creationId xmlns:a16="http://schemas.microsoft.com/office/drawing/2014/main" id="{551AF7DF-11E0-4789-9ADA-54F765C18A4B}"/>
              </a:ext>
            </a:extLst>
          </p:cNvPr>
          <p:cNvSpPr/>
          <p:nvPr/>
        </p:nvSpPr>
        <p:spPr>
          <a:xfrm>
            <a:off x="247562" y="744586"/>
            <a:ext cx="11696876"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OUR STRATEGY</a:t>
            </a:r>
          </a:p>
        </p:txBody>
      </p:sp>
      <p:sp>
        <p:nvSpPr>
          <p:cNvPr id="12" name="Rectangle 11">
            <a:extLst>
              <a:ext uri="{FF2B5EF4-FFF2-40B4-BE49-F238E27FC236}">
                <a16:creationId xmlns:a16="http://schemas.microsoft.com/office/drawing/2014/main" id="{1CA170BF-7D40-4F36-9026-C5AC82024531}"/>
              </a:ext>
            </a:extLst>
          </p:cNvPr>
          <p:cNvSpPr/>
          <p:nvPr/>
        </p:nvSpPr>
        <p:spPr>
          <a:xfrm>
            <a:off x="247559" y="3522825"/>
            <a:ext cx="11696876"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OUR APPROACH</a:t>
            </a:r>
          </a:p>
        </p:txBody>
      </p:sp>
      <p:pic>
        <p:nvPicPr>
          <p:cNvPr id="14" name="Picture 13">
            <a:extLst>
              <a:ext uri="{FF2B5EF4-FFF2-40B4-BE49-F238E27FC236}">
                <a16:creationId xmlns:a16="http://schemas.microsoft.com/office/drawing/2014/main" id="{DD8B4FE0-B330-48A6-9BAE-3A27E70B3AAF}"/>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9329526" y="4004237"/>
            <a:ext cx="2614909" cy="2484872"/>
          </a:xfrm>
          <a:prstGeom prst="rect">
            <a:avLst/>
          </a:prstGeom>
          <a:ln>
            <a:solidFill>
              <a:schemeClr val="accent1">
                <a:shade val="50000"/>
              </a:schemeClr>
            </a:solidFill>
          </a:ln>
        </p:spPr>
      </p:pic>
      <p:sp>
        <p:nvSpPr>
          <p:cNvPr id="15" name="Rectangle 14">
            <a:extLst>
              <a:ext uri="{FF2B5EF4-FFF2-40B4-BE49-F238E27FC236}">
                <a16:creationId xmlns:a16="http://schemas.microsoft.com/office/drawing/2014/main" id="{52E08D77-3B1C-4958-9284-113E9BD08532}"/>
              </a:ext>
            </a:extLst>
          </p:cNvPr>
          <p:cNvSpPr/>
          <p:nvPr/>
        </p:nvSpPr>
        <p:spPr>
          <a:xfrm>
            <a:off x="247559" y="4004237"/>
            <a:ext cx="8925938" cy="2484873"/>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lvl="0">
              <a:defRPr/>
            </a:pPr>
            <a:r>
              <a:rPr lang="en-GB" sz="1400" b="1" u="sng" dirty="0">
                <a:solidFill>
                  <a:prstClr val="black"/>
                </a:solidFill>
                <a:latin typeface="Calibri" panose="020F0502020204030204" pitchFamily="34" charset="0"/>
                <a:ea typeface="Times New Roman" panose="02020603050405020304" pitchFamily="18" charset="0"/>
                <a:cs typeface="Times New Roman" panose="02020603050405020304" pitchFamily="18" charset="0"/>
              </a:rPr>
              <a:t>Cancer services partnership</a:t>
            </a:r>
          </a:p>
          <a:p>
            <a:pPr lvl="0">
              <a:defRPr/>
            </a:pPr>
            <a:endParaRPr lang="en-GB" sz="1400" b="1" dirty="0">
              <a:solidFill>
                <a:prstClr val="black"/>
              </a:solidFill>
              <a:latin typeface="Calibri" panose="020F0502020204030204" pitchFamily="34" charset="0"/>
              <a:ea typeface="Times New Roman" panose="02020603050405020304" pitchFamily="18" charset="0"/>
              <a:cs typeface="Times New Roman" panose="02020603050405020304" pitchFamily="18" charset="0"/>
            </a:endParaRPr>
          </a:p>
          <a:p>
            <a:pPr lvl="0">
              <a:defRPr/>
            </a:pPr>
            <a:r>
              <a:rPr lang="en-GB" sz="1200" dirty="0">
                <a:solidFill>
                  <a:prstClr val="black"/>
                </a:solidFill>
                <a:latin typeface="Calibri" panose="020F0502020204030204" pitchFamily="34" charset="0"/>
                <a:cs typeface="Times New Roman" panose="02020603050405020304" pitchFamily="18" charset="0"/>
              </a:rPr>
              <a:t>Our plan described a collaboration between the UHB and </a:t>
            </a:r>
            <a:r>
              <a:rPr lang="en-GB" sz="1200" dirty="0">
                <a:solidFill>
                  <a:prstClr val="black"/>
                </a:solidFill>
                <a:latin typeface="Calibri" panose="020F0502020204030204" pitchFamily="34" charset="0"/>
                <a:ea typeface="Times New Roman" panose="02020603050405020304" pitchFamily="18" charset="0"/>
                <a:cs typeface="Times New Roman" panose="02020603050405020304" pitchFamily="18" charset="0"/>
              </a:rPr>
              <a:t>VNHST to progress work across acute oncology, a research and development hub, haematology/oncology and unscheduled care pathways  </a:t>
            </a:r>
          </a:p>
          <a:p>
            <a:pPr lvl="0">
              <a:defRPr/>
            </a:pPr>
            <a:endParaRPr lang="en-GB" sz="1200" dirty="0">
              <a:solidFill>
                <a:prstClr val="black"/>
              </a:solidFill>
              <a:latin typeface="Calibri" panose="020F0502020204030204" pitchFamily="34" charset="0"/>
              <a:cs typeface="Times New Roman" panose="02020603050405020304" pitchFamily="18" charset="0"/>
            </a:endParaRPr>
          </a:p>
          <a:p>
            <a:pPr lvl="0"/>
            <a:r>
              <a:rPr lang="en-GB" sz="1400" b="1" u="sng" dirty="0">
                <a:solidFill>
                  <a:srgbClr val="201F1E"/>
                </a:solidFill>
                <a:latin typeface="Calibri" panose="020F0502020204030204" pitchFamily="34" charset="0"/>
                <a:ea typeface="Times New Roman" panose="02020603050405020304" pitchFamily="18" charset="0"/>
                <a:cs typeface="Times New Roman" panose="02020603050405020304" pitchFamily="18" charset="0"/>
              </a:rPr>
              <a:t>South East Regional working</a:t>
            </a:r>
          </a:p>
          <a:p>
            <a:pPr lvl="0"/>
            <a:endParaRPr lang="en-GB" sz="1200" b="1" dirty="0">
              <a:solidFill>
                <a:srgbClr val="201F1E"/>
              </a:solidFill>
              <a:latin typeface="Calibri" panose="020F0502020204030204" pitchFamily="34" charset="0"/>
              <a:ea typeface="Times New Roman" panose="02020603050405020304" pitchFamily="18" charset="0"/>
              <a:cs typeface="Times New Roman" panose="02020603050405020304" pitchFamily="18" charset="0"/>
            </a:endParaRPr>
          </a:p>
          <a:p>
            <a:pPr lvl="0"/>
            <a:r>
              <a:rPr lang="en-GB" sz="1200" dirty="0">
                <a:solidFill>
                  <a:prstClr val="black"/>
                </a:solidFill>
                <a:latin typeface="Calibri" panose="020F0502020204030204" pitchFamily="34" charset="0"/>
                <a:cs typeface="Times New Roman" panose="02020603050405020304" pitchFamily="18" charset="0"/>
              </a:rPr>
              <a:t>Our plan also described the wider South East Wales regional work which the UHB would progress with its local partners. </a:t>
            </a:r>
            <a:endParaRPr lang="en-GB" sz="1200" b="1" dirty="0">
              <a:solidFill>
                <a:srgbClr val="201F1E"/>
              </a:solidFill>
              <a:latin typeface="Calibri" panose="020F0502020204030204" pitchFamily="34" charset="0"/>
              <a:ea typeface="Times New Roman" panose="02020603050405020304" pitchFamily="18" charset="0"/>
              <a:cs typeface="Times New Roman" panose="02020603050405020304" pitchFamily="18" charset="0"/>
            </a:endParaRPr>
          </a:p>
          <a:p>
            <a:pPr marL="285750" lvl="0" indent="-285750" fontAlgn="t">
              <a:buFont typeface="Wingdings" panose="05000000000000000000" pitchFamily="2" charset="2"/>
              <a:buChar char="ü"/>
            </a:pPr>
            <a:r>
              <a:rPr lang="en-GB" sz="1200" dirty="0">
                <a:solidFill>
                  <a:prstClr val="black"/>
                </a:solidFill>
                <a:latin typeface="Calibri" panose="020F0502020204030204" pitchFamily="34" charset="0"/>
                <a:cs typeface="Times New Roman" panose="02020603050405020304" pitchFamily="18" charset="0"/>
              </a:rPr>
              <a:t>Vascular services 			Stroke</a:t>
            </a:r>
          </a:p>
          <a:p>
            <a:pPr marL="285750" lvl="0" indent="-285750" fontAlgn="t">
              <a:buFont typeface="Wingdings" panose="05000000000000000000" pitchFamily="2" charset="2"/>
              <a:buChar char="ü"/>
            </a:pPr>
            <a:r>
              <a:rPr lang="en-GB" sz="1200" dirty="0">
                <a:solidFill>
                  <a:prstClr val="black"/>
                </a:solidFill>
                <a:latin typeface="Calibri" panose="020F0502020204030204" pitchFamily="34" charset="0"/>
                <a:cs typeface="Times New Roman" panose="02020603050405020304" pitchFamily="18" charset="0"/>
              </a:rPr>
              <a:t>Stroke and Thrombectomy		Orthopaedics	</a:t>
            </a:r>
          </a:p>
          <a:p>
            <a:pPr marL="285750" lvl="0" indent="-285750" fontAlgn="t">
              <a:buFont typeface="Wingdings" panose="05000000000000000000" pitchFamily="2" charset="2"/>
              <a:buChar char="ü"/>
            </a:pPr>
            <a:r>
              <a:rPr lang="en-GB" sz="1200" dirty="0">
                <a:solidFill>
                  <a:prstClr val="black"/>
                </a:solidFill>
                <a:latin typeface="Calibri" panose="020F0502020204030204" pitchFamily="34" charset="0"/>
                <a:cs typeface="Times New Roman" panose="02020603050405020304" pitchFamily="18" charset="0"/>
              </a:rPr>
              <a:t>Regional eye care services		Robotics</a:t>
            </a:r>
          </a:p>
          <a:p>
            <a:pPr marL="285750" lvl="0" indent="-285750" fontAlgn="t">
              <a:buFont typeface="Wingdings" panose="05000000000000000000" pitchFamily="2" charset="2"/>
              <a:buChar char="ü"/>
            </a:pPr>
            <a:r>
              <a:rPr lang="en-GB" sz="1200" dirty="0">
                <a:solidFill>
                  <a:prstClr val="black"/>
                </a:solidFill>
                <a:latin typeface="Calibri" panose="020F0502020204030204" pitchFamily="34" charset="0"/>
                <a:cs typeface="Times New Roman" panose="02020603050405020304" pitchFamily="18" charset="0"/>
              </a:rPr>
              <a:t>Sexual Assault Referral Centre		Endoscopy</a:t>
            </a:r>
            <a:endParaRPr lang="en-GB" sz="1200" dirty="0">
              <a:solidFill>
                <a:prstClr val="black"/>
              </a:solidFill>
            </a:endParaRPr>
          </a:p>
        </p:txBody>
      </p:sp>
    </p:spTree>
    <p:extLst>
      <p:ext uri="{BB962C8B-B14F-4D97-AF65-F5344CB8AC3E}">
        <p14:creationId xmlns:p14="http://schemas.microsoft.com/office/powerpoint/2010/main" val="9083729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3D8F5F3-BB9F-4F3B-B9CF-B020A4632698}"/>
              </a:ext>
            </a:extLst>
          </p:cNvPr>
          <p:cNvSpPr/>
          <p:nvPr/>
        </p:nvSpPr>
        <p:spPr>
          <a:xfrm>
            <a:off x="1174460" y="64670"/>
            <a:ext cx="10894502" cy="539337"/>
          </a:xfrm>
          <a:prstGeom prst="rect">
            <a:avLst/>
          </a:prstGeom>
          <a:solidFill>
            <a:srgbClr val="16345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prstClr val="white"/>
                </a:solidFill>
                <a:effectLst/>
                <a:uLnTx/>
                <a:uFillTx/>
                <a:latin typeface="Calibri" panose="020F0502020204030204"/>
                <a:ea typeface="+mn-ea"/>
                <a:cs typeface="+mn-cs"/>
              </a:rPr>
              <a:t>INTRODUCTION: HOW TO READ THE IMTP QUARTERLY UPDATE</a:t>
            </a:r>
          </a:p>
        </p:txBody>
      </p:sp>
      <p:pic>
        <p:nvPicPr>
          <p:cNvPr id="3" name="Picture 2">
            <a:extLst>
              <a:ext uri="{FF2B5EF4-FFF2-40B4-BE49-F238E27FC236}">
                <a16:creationId xmlns:a16="http://schemas.microsoft.com/office/drawing/2014/main" id="{71967FC1-5B96-433E-AEAB-1A41D4E56BD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4671"/>
            <a:ext cx="1048624" cy="575142"/>
          </a:xfrm>
          <a:prstGeom prst="rect">
            <a:avLst/>
          </a:prstGeom>
        </p:spPr>
      </p:pic>
      <p:sp>
        <p:nvSpPr>
          <p:cNvPr id="10" name="Rectangle 9">
            <a:extLst>
              <a:ext uri="{FF2B5EF4-FFF2-40B4-BE49-F238E27FC236}">
                <a16:creationId xmlns:a16="http://schemas.microsoft.com/office/drawing/2014/main" id="{8CC5DC91-C535-4856-A7BA-213F42FFE4F3}"/>
              </a:ext>
            </a:extLst>
          </p:cNvPr>
          <p:cNvSpPr/>
          <p:nvPr/>
        </p:nvSpPr>
        <p:spPr>
          <a:xfrm>
            <a:off x="247560" y="1330870"/>
            <a:ext cx="8481912" cy="1900009"/>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GB" sz="1100" dirty="0">
                <a:solidFill>
                  <a:schemeClr val="tx1"/>
                </a:solidFill>
              </a:rPr>
              <a:t>This background, context and baseline information booklet provides a reference point / overview  of the following which were described in the UHBs 22-23 Integrated Medium Term Plan;</a:t>
            </a:r>
          </a:p>
          <a:p>
            <a:endParaRPr lang="en-GB" sz="1100" dirty="0">
              <a:solidFill>
                <a:schemeClr val="tx1"/>
              </a:solidFill>
            </a:endParaRPr>
          </a:p>
          <a:p>
            <a:pPr marL="171450" indent="-171450">
              <a:buFont typeface="Arial" panose="020B0604020202020204" pitchFamily="34" charset="0"/>
              <a:buChar char="•"/>
            </a:pPr>
            <a:r>
              <a:rPr lang="en-GB" sz="1100" dirty="0">
                <a:solidFill>
                  <a:schemeClr val="tx1"/>
                </a:solidFill>
              </a:rPr>
              <a:t>Our operational performance ambitions </a:t>
            </a:r>
          </a:p>
          <a:p>
            <a:pPr marL="171450" indent="-171450">
              <a:buFont typeface="Arial" panose="020B0604020202020204" pitchFamily="34" charset="0"/>
              <a:buChar char="•"/>
            </a:pPr>
            <a:r>
              <a:rPr lang="en-GB" sz="1100" dirty="0">
                <a:solidFill>
                  <a:schemeClr val="tx1"/>
                </a:solidFill>
              </a:rPr>
              <a:t>The objectives / ambitions of our strategic programmes (Shaping our future clinical services, Shaping our future hospitals, Shaping our population health, @Home and Delivering Digital)</a:t>
            </a:r>
          </a:p>
          <a:p>
            <a:pPr marL="171450" indent="-171450">
              <a:buFont typeface="Arial" panose="020B0604020202020204" pitchFamily="34" charset="0"/>
              <a:buChar char="•"/>
            </a:pPr>
            <a:r>
              <a:rPr lang="en-GB" sz="1100" dirty="0">
                <a:solidFill>
                  <a:schemeClr val="tx1"/>
                </a:solidFill>
              </a:rPr>
              <a:t>Our people and culture ambitions </a:t>
            </a:r>
          </a:p>
          <a:p>
            <a:pPr marL="171450" indent="-171450">
              <a:buFont typeface="Arial" panose="020B0604020202020204" pitchFamily="34" charset="0"/>
              <a:buChar char="•"/>
            </a:pPr>
            <a:r>
              <a:rPr lang="en-GB" sz="1100" dirty="0">
                <a:solidFill>
                  <a:schemeClr val="tx1"/>
                </a:solidFill>
              </a:rPr>
              <a:t>Priority areas for the Minister of Health and Social Care  </a:t>
            </a:r>
          </a:p>
          <a:p>
            <a:endParaRPr lang="en-GB" sz="1100" dirty="0">
              <a:solidFill>
                <a:schemeClr val="tx1"/>
              </a:solidFill>
            </a:endParaRPr>
          </a:p>
          <a:p>
            <a:r>
              <a:rPr lang="en-GB" sz="1100" dirty="0">
                <a:solidFill>
                  <a:schemeClr val="tx1"/>
                </a:solidFill>
              </a:rPr>
              <a:t>Each quarter an IMTP update report will be produced that sits alongside this booklet and will provide a moment in time summary of the progress.  </a:t>
            </a:r>
          </a:p>
          <a:p>
            <a:endParaRPr lang="en-GB" sz="1100" dirty="0">
              <a:solidFill>
                <a:schemeClr val="tx1"/>
              </a:solidFill>
            </a:endParaRPr>
          </a:p>
          <a:p>
            <a:pPr lvl="0"/>
            <a:endParaRPr lang="en-GB" sz="1100" dirty="0">
              <a:solidFill>
                <a:prstClr val="black"/>
              </a:solidFill>
              <a:latin typeface="Calibri" panose="020F0502020204030204" pitchFamily="34" charset="0"/>
              <a:cs typeface="Arial" panose="020B0604020202020204" pitchFamily="34" charset="0"/>
            </a:endParaRPr>
          </a:p>
        </p:txBody>
      </p:sp>
      <p:sp>
        <p:nvSpPr>
          <p:cNvPr id="11" name="Rectangle 10">
            <a:extLst>
              <a:ext uri="{FF2B5EF4-FFF2-40B4-BE49-F238E27FC236}">
                <a16:creationId xmlns:a16="http://schemas.microsoft.com/office/drawing/2014/main" id="{551AF7DF-11E0-4789-9ADA-54F765C18A4B}"/>
              </a:ext>
            </a:extLst>
          </p:cNvPr>
          <p:cNvSpPr/>
          <p:nvPr/>
        </p:nvSpPr>
        <p:spPr>
          <a:xfrm>
            <a:off x="247562" y="744586"/>
            <a:ext cx="11696876"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OUR PLAN</a:t>
            </a:r>
          </a:p>
        </p:txBody>
      </p:sp>
      <p:pic>
        <p:nvPicPr>
          <p:cNvPr id="14" name="Picture 13">
            <a:extLst>
              <a:ext uri="{FF2B5EF4-FFF2-40B4-BE49-F238E27FC236}">
                <a16:creationId xmlns:a16="http://schemas.microsoft.com/office/drawing/2014/main" id="{DF8A0CA6-7723-4AE3-B3DA-5D42681FE731}"/>
              </a:ext>
            </a:extLst>
          </p:cNvPr>
          <p:cNvPicPr>
            <a:picLocks noChangeAspect="1"/>
          </p:cNvPicPr>
          <p:nvPr/>
        </p:nvPicPr>
        <p:blipFill rotWithShape="1">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r="33784"/>
          <a:stretch/>
        </p:blipFill>
        <p:spPr>
          <a:xfrm>
            <a:off x="8833104" y="1330871"/>
            <a:ext cx="3111332" cy="1904897"/>
          </a:xfrm>
          <a:prstGeom prst="rect">
            <a:avLst/>
          </a:prstGeom>
        </p:spPr>
      </p:pic>
      <p:sp>
        <p:nvSpPr>
          <p:cNvPr id="23" name="Rectangle 22">
            <a:extLst>
              <a:ext uri="{FF2B5EF4-FFF2-40B4-BE49-F238E27FC236}">
                <a16:creationId xmlns:a16="http://schemas.microsoft.com/office/drawing/2014/main" id="{4CEE2059-868A-48A3-9BB9-CEAA0DA4D745}"/>
              </a:ext>
            </a:extLst>
          </p:cNvPr>
          <p:cNvSpPr/>
          <p:nvPr/>
        </p:nvSpPr>
        <p:spPr>
          <a:xfrm>
            <a:off x="3608832" y="3354742"/>
            <a:ext cx="8335604" cy="2771738"/>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GB" sz="1100" dirty="0">
                <a:solidFill>
                  <a:schemeClr val="tx1"/>
                </a:solidFill>
              </a:rPr>
              <a:t>The IMTP is of course a strategic level plan.  Consequently the quarterly update report on implementation is also set at strategic level. Where additional information is required regarding the specifics of a particular project/programme further information can be found from other sources (which are signposted to).</a:t>
            </a:r>
          </a:p>
          <a:p>
            <a:endParaRPr lang="en-GB" sz="1100" dirty="0">
              <a:solidFill>
                <a:schemeClr val="tx1"/>
              </a:solidFill>
            </a:endParaRPr>
          </a:p>
          <a:p>
            <a:r>
              <a:rPr lang="en-GB" sz="1100" dirty="0">
                <a:solidFill>
                  <a:schemeClr val="tx1"/>
                </a:solidFill>
              </a:rPr>
              <a:t>Quarterly update reports should always be read in conjunction with other key papers which the UHB routinely produces for Board and its sub committee’s.  For example the Director of Finance Financial report.   </a:t>
            </a:r>
          </a:p>
          <a:p>
            <a:endParaRPr lang="en-GB" sz="1100" i="1" dirty="0">
              <a:solidFill>
                <a:schemeClr val="tx1"/>
              </a:solidFill>
            </a:endParaRPr>
          </a:p>
          <a:p>
            <a:r>
              <a:rPr lang="en-GB" sz="1100" dirty="0">
                <a:solidFill>
                  <a:schemeClr val="tx1"/>
                </a:solidFill>
              </a:rPr>
              <a:t>These update reports merely provide progress against specific actions/ambitions/targets. The impact that these actions are having is however equally important. As such it is also recommended that the update report provided is also considered in the context of the UHBs outcomes framework </a:t>
            </a:r>
            <a:r>
              <a:rPr lang="en-GB" sz="1100" i="1" dirty="0">
                <a:solidFill>
                  <a:schemeClr val="tx1"/>
                </a:solidFill>
              </a:rPr>
              <a:t>heatmap </a:t>
            </a:r>
            <a:r>
              <a:rPr lang="en-GB" sz="1100" dirty="0">
                <a:solidFill>
                  <a:schemeClr val="tx1"/>
                </a:solidFill>
              </a:rPr>
              <a:t>which is shown at the front of the update report. </a:t>
            </a:r>
          </a:p>
          <a:p>
            <a:endParaRPr lang="en-GB" sz="1100" dirty="0">
              <a:solidFill>
                <a:schemeClr val="tx1"/>
              </a:solidFill>
            </a:endParaRPr>
          </a:p>
          <a:p>
            <a:r>
              <a:rPr lang="en-GB" sz="1100" dirty="0">
                <a:solidFill>
                  <a:schemeClr val="tx1"/>
                </a:solidFill>
              </a:rPr>
              <a:t>Whilst this delivery report is shaped around the UHBs 9 priorities for 22-25 it is important to recognise that these priorities are not mutually exclusive. Actions being progressed against one priority will often also be materially progressing another priority. On this basis in two cases it is not be possible to specifically report against the priority. Both </a:t>
            </a:r>
            <a:r>
              <a:rPr lang="en-GB" sz="1100" i="1" dirty="0">
                <a:solidFill>
                  <a:schemeClr val="tx1"/>
                </a:solidFill>
              </a:rPr>
              <a:t>address the main burdens of disease in Wales </a:t>
            </a:r>
            <a:r>
              <a:rPr lang="en-GB" sz="1100" dirty="0">
                <a:solidFill>
                  <a:schemeClr val="tx1"/>
                </a:solidFill>
              </a:rPr>
              <a:t>and </a:t>
            </a:r>
            <a:r>
              <a:rPr lang="en-GB" sz="1100" i="1" dirty="0">
                <a:solidFill>
                  <a:schemeClr val="tx1"/>
                </a:solidFill>
              </a:rPr>
              <a:t>Our continued covid-19 response </a:t>
            </a:r>
            <a:r>
              <a:rPr lang="en-GB" sz="1100" dirty="0">
                <a:solidFill>
                  <a:schemeClr val="tx1"/>
                </a:solidFill>
              </a:rPr>
              <a:t>can not be reported on in isolation as they inherently sit across all of our other priorities.</a:t>
            </a:r>
          </a:p>
        </p:txBody>
      </p:sp>
      <p:pic>
        <p:nvPicPr>
          <p:cNvPr id="20" name="Picture 19">
            <a:extLst>
              <a:ext uri="{FF2B5EF4-FFF2-40B4-BE49-F238E27FC236}">
                <a16:creationId xmlns:a16="http://schemas.microsoft.com/office/drawing/2014/main" id="{83499FAE-EB9B-49FE-B71D-D42D6327C9DB}"/>
              </a:ext>
            </a:extLst>
          </p:cNvPr>
          <p:cNvPicPr>
            <a:picLocks noChangeAspect="1"/>
          </p:cNvPicPr>
          <p:nvPr/>
        </p:nvPicPr>
        <p:blipFill>
          <a:blip r:embed="rId5">
            <a:extLst>
              <a:ext uri="{28A0092B-C50C-407E-A947-70E740481C1C}">
                <a14:useLocalDpi xmlns:a14="http://schemas.microsoft.com/office/drawing/2010/main" val="0"/>
              </a:ext>
              <a:ext uri="{837473B0-CC2E-450A-ABE3-18F120FF3D39}">
                <a1611:picAttrSrcUrl xmlns:a1611="http://schemas.microsoft.com/office/drawing/2016/11/main" r:id="rId6"/>
              </a:ext>
            </a:extLst>
          </a:blip>
          <a:stretch>
            <a:fillRect/>
          </a:stretch>
        </p:blipFill>
        <p:spPr>
          <a:xfrm>
            <a:off x="247560" y="3349852"/>
            <a:ext cx="3218688" cy="2771737"/>
          </a:xfrm>
          <a:prstGeom prst="rect">
            <a:avLst/>
          </a:prstGeom>
        </p:spPr>
      </p:pic>
    </p:spTree>
    <p:extLst>
      <p:ext uri="{BB962C8B-B14F-4D97-AF65-F5344CB8AC3E}">
        <p14:creationId xmlns:p14="http://schemas.microsoft.com/office/powerpoint/2010/main" val="3752731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3D8F5F3-BB9F-4F3B-B9CF-B020A4632698}"/>
              </a:ext>
            </a:extLst>
          </p:cNvPr>
          <p:cNvSpPr/>
          <p:nvPr/>
        </p:nvSpPr>
        <p:spPr>
          <a:xfrm>
            <a:off x="1174460" y="64670"/>
            <a:ext cx="10894502" cy="539337"/>
          </a:xfrm>
          <a:prstGeom prst="rect">
            <a:avLst/>
          </a:prstGeom>
          <a:solidFill>
            <a:srgbClr val="16345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prstClr val="white"/>
                </a:solidFill>
                <a:effectLst/>
                <a:uLnTx/>
                <a:uFillTx/>
                <a:latin typeface="Calibri" panose="020F0502020204030204"/>
                <a:ea typeface="+mn-ea"/>
                <a:cs typeface="+mn-cs"/>
              </a:rPr>
              <a:t>OUR PRIORITIES FOR 2022-2025</a:t>
            </a:r>
          </a:p>
        </p:txBody>
      </p:sp>
      <p:pic>
        <p:nvPicPr>
          <p:cNvPr id="3" name="Picture 2">
            <a:extLst>
              <a:ext uri="{FF2B5EF4-FFF2-40B4-BE49-F238E27FC236}">
                <a16:creationId xmlns:a16="http://schemas.microsoft.com/office/drawing/2014/main" id="{71967FC1-5B96-433E-AEAB-1A41D4E56BD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4671"/>
            <a:ext cx="1048624" cy="575142"/>
          </a:xfrm>
          <a:prstGeom prst="rect">
            <a:avLst/>
          </a:prstGeom>
        </p:spPr>
      </p:pic>
      <p:sp>
        <p:nvSpPr>
          <p:cNvPr id="11" name="Rectangle 10">
            <a:extLst>
              <a:ext uri="{FF2B5EF4-FFF2-40B4-BE49-F238E27FC236}">
                <a16:creationId xmlns:a16="http://schemas.microsoft.com/office/drawing/2014/main" id="{551AF7DF-11E0-4789-9ADA-54F765C18A4B}"/>
              </a:ext>
            </a:extLst>
          </p:cNvPr>
          <p:cNvSpPr/>
          <p:nvPr/>
        </p:nvSpPr>
        <p:spPr>
          <a:xfrm>
            <a:off x="247562" y="744586"/>
            <a:ext cx="11696876"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OUR PRIORITIES</a:t>
            </a:r>
          </a:p>
        </p:txBody>
      </p:sp>
      <p:sp>
        <p:nvSpPr>
          <p:cNvPr id="12" name="Rectangle 11">
            <a:extLst>
              <a:ext uri="{FF2B5EF4-FFF2-40B4-BE49-F238E27FC236}">
                <a16:creationId xmlns:a16="http://schemas.microsoft.com/office/drawing/2014/main" id="{F94F2C7F-9327-48EB-8FCC-888EA262949E}"/>
              </a:ext>
            </a:extLst>
          </p:cNvPr>
          <p:cNvSpPr/>
          <p:nvPr/>
        </p:nvSpPr>
        <p:spPr>
          <a:xfrm>
            <a:off x="309819" y="3183791"/>
            <a:ext cx="2687558"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DIGITAL</a:t>
            </a:r>
          </a:p>
        </p:txBody>
      </p:sp>
      <p:sp>
        <p:nvSpPr>
          <p:cNvPr id="13" name="Rectangle 12">
            <a:extLst>
              <a:ext uri="{FF2B5EF4-FFF2-40B4-BE49-F238E27FC236}">
                <a16:creationId xmlns:a16="http://schemas.microsoft.com/office/drawing/2014/main" id="{E5B67DB1-0E4B-4583-97F6-39EE045DB22A}"/>
              </a:ext>
            </a:extLst>
          </p:cNvPr>
          <p:cNvSpPr/>
          <p:nvPr/>
        </p:nvSpPr>
        <p:spPr>
          <a:xfrm>
            <a:off x="309819" y="3524624"/>
            <a:ext cx="2687558" cy="3125699"/>
          </a:xfrm>
          <a:prstGeom prst="rect">
            <a:avLst/>
          </a:prstGeom>
          <a:solidFill>
            <a:schemeClr val="bg1">
              <a:lumMod val="95000"/>
            </a:schemeClr>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71450" lvl="2" indent="-171450">
              <a:buFont typeface="Arial" panose="020B0604020202020204" pitchFamily="34" charset="0"/>
              <a:buChar char="•"/>
            </a:pPr>
            <a:r>
              <a:rPr lang="en-GB" sz="1100" dirty="0">
                <a:solidFill>
                  <a:schemeClr val="tx1"/>
                </a:solidFill>
              </a:rPr>
              <a:t>Electronic patient record</a:t>
            </a:r>
          </a:p>
          <a:p>
            <a:pPr marL="171450" lvl="2" indent="-171450">
              <a:buFont typeface="Arial" panose="020B0604020202020204" pitchFamily="34" charset="0"/>
              <a:buChar char="•"/>
            </a:pPr>
            <a:r>
              <a:rPr lang="en-GB" sz="1100" dirty="0">
                <a:solidFill>
                  <a:schemeClr val="tx1"/>
                </a:solidFill>
              </a:rPr>
              <a:t>A digital front door</a:t>
            </a:r>
          </a:p>
          <a:p>
            <a:pPr marL="171450" lvl="2" indent="-171450">
              <a:buFont typeface="Arial" panose="020B0604020202020204" pitchFamily="34" charset="0"/>
              <a:buChar char="•"/>
            </a:pPr>
            <a:r>
              <a:rPr lang="en-GB" sz="1100" dirty="0">
                <a:solidFill>
                  <a:schemeClr val="tx1"/>
                </a:solidFill>
              </a:rPr>
              <a:t>E-consent</a:t>
            </a:r>
          </a:p>
          <a:p>
            <a:pPr marL="171450" lvl="2" indent="-171450">
              <a:buFont typeface="Arial" panose="020B0604020202020204" pitchFamily="34" charset="0"/>
              <a:buChar char="•"/>
            </a:pPr>
            <a:r>
              <a:rPr lang="en-GB" sz="1100" dirty="0">
                <a:solidFill>
                  <a:schemeClr val="tx1"/>
                </a:solidFill>
              </a:rPr>
              <a:t>Patient facing content</a:t>
            </a:r>
          </a:p>
          <a:p>
            <a:pPr marL="171450" lvl="2" indent="-171450">
              <a:buFont typeface="Arial" panose="020B0604020202020204" pitchFamily="34" charset="0"/>
              <a:buChar char="•"/>
            </a:pPr>
            <a:r>
              <a:rPr lang="en-GB" sz="1100" dirty="0">
                <a:solidFill>
                  <a:schemeClr val="tx1"/>
                </a:solidFill>
              </a:rPr>
              <a:t>Digital communications- choose and book</a:t>
            </a:r>
          </a:p>
          <a:p>
            <a:pPr marL="171450" lvl="2" indent="-171450">
              <a:buFont typeface="Arial" panose="020B0604020202020204" pitchFamily="34" charset="0"/>
              <a:buChar char="•"/>
            </a:pPr>
            <a:r>
              <a:rPr lang="en-GB" sz="1100" dirty="0">
                <a:solidFill>
                  <a:schemeClr val="tx1"/>
                </a:solidFill>
              </a:rPr>
              <a:t>Shared health and care records</a:t>
            </a:r>
          </a:p>
          <a:p>
            <a:pPr marL="171450" lvl="2" indent="-171450">
              <a:buFont typeface="Arial" panose="020B0604020202020204" pitchFamily="34" charset="0"/>
              <a:buChar char="•"/>
            </a:pPr>
            <a:r>
              <a:rPr lang="en-GB" sz="1100" dirty="0">
                <a:solidFill>
                  <a:schemeClr val="tx1"/>
                </a:solidFill>
              </a:rPr>
              <a:t>Self directed enquiry management</a:t>
            </a:r>
          </a:p>
          <a:p>
            <a:pPr marL="171450" lvl="2" indent="-171450">
              <a:buFont typeface="Arial" panose="020B0604020202020204" pitchFamily="34" charset="0"/>
              <a:buChar char="•"/>
            </a:pPr>
            <a:r>
              <a:rPr lang="en-GB" sz="1100" dirty="0">
                <a:solidFill>
                  <a:schemeClr val="tx1"/>
                </a:solidFill>
              </a:rPr>
              <a:t>Outpatients transformation</a:t>
            </a:r>
          </a:p>
          <a:p>
            <a:pPr marL="171450" lvl="2" indent="-171450">
              <a:buFont typeface="Arial" panose="020B0604020202020204" pitchFamily="34" charset="0"/>
              <a:buChar char="•"/>
            </a:pPr>
            <a:r>
              <a:rPr lang="en-GB" sz="1100" dirty="0">
                <a:solidFill>
                  <a:schemeClr val="tx1"/>
                </a:solidFill>
              </a:rPr>
              <a:t>Digital dictation and transcription</a:t>
            </a:r>
          </a:p>
          <a:p>
            <a:pPr marL="171450" lvl="2" indent="-171450">
              <a:buFont typeface="Arial" panose="020B0604020202020204" pitchFamily="34" charset="0"/>
              <a:buChar char="•"/>
            </a:pPr>
            <a:r>
              <a:rPr lang="en-GB" sz="1100" dirty="0">
                <a:solidFill>
                  <a:schemeClr val="tx1"/>
                </a:solidFill>
              </a:rPr>
              <a:t>Clinical / speciality applications</a:t>
            </a:r>
          </a:p>
          <a:p>
            <a:pPr marL="171450" lvl="2" indent="-171450">
              <a:buFont typeface="Arial" panose="020B0604020202020204" pitchFamily="34" charset="0"/>
              <a:buChar char="•"/>
            </a:pPr>
            <a:r>
              <a:rPr lang="en-GB" sz="1100" dirty="0">
                <a:solidFill>
                  <a:schemeClr val="tx1"/>
                </a:solidFill>
              </a:rPr>
              <a:t>Interoperability</a:t>
            </a:r>
          </a:p>
          <a:p>
            <a:pPr marL="171450" lvl="2" indent="-171450">
              <a:buFont typeface="Arial" panose="020B0604020202020204" pitchFamily="34" charset="0"/>
              <a:buChar char="•"/>
            </a:pPr>
            <a:r>
              <a:rPr lang="en-GB" sz="1100" dirty="0">
                <a:solidFill>
                  <a:schemeClr val="tx1"/>
                </a:solidFill>
              </a:rPr>
              <a:t>Sac4Safety</a:t>
            </a:r>
          </a:p>
          <a:p>
            <a:pPr marL="171450" lvl="2" indent="-171450">
              <a:buFont typeface="Arial" panose="020B0604020202020204" pitchFamily="34" charset="0"/>
              <a:buChar char="•"/>
            </a:pPr>
            <a:r>
              <a:rPr lang="en-GB" sz="1100" dirty="0">
                <a:solidFill>
                  <a:schemeClr val="tx1"/>
                </a:solidFill>
              </a:rPr>
              <a:t>Use your own device</a:t>
            </a:r>
          </a:p>
          <a:p>
            <a:pPr marL="171450" lvl="2" indent="-171450">
              <a:buFont typeface="Arial" panose="020B0604020202020204" pitchFamily="34" charset="0"/>
              <a:buChar char="•"/>
            </a:pPr>
            <a:r>
              <a:rPr lang="en-GB" sz="1100" dirty="0">
                <a:solidFill>
                  <a:schemeClr val="tx1"/>
                </a:solidFill>
              </a:rPr>
              <a:t>Managed print / follow me print</a:t>
            </a:r>
          </a:p>
          <a:p>
            <a:pPr marL="171450" lvl="2" indent="-171450">
              <a:buFont typeface="Arial" panose="020B0604020202020204" pitchFamily="34" charset="0"/>
              <a:buChar char="•"/>
            </a:pPr>
            <a:r>
              <a:rPr lang="en-GB" sz="1100" dirty="0">
                <a:solidFill>
                  <a:schemeClr val="tx1"/>
                </a:solidFill>
              </a:rPr>
              <a:t>Community, MH and PCIC services</a:t>
            </a:r>
          </a:p>
          <a:p>
            <a:pPr marL="0" lvl="2"/>
            <a:endParaRPr lang="en-GB" sz="1050"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p:txBody>
      </p:sp>
      <p:grpSp>
        <p:nvGrpSpPr>
          <p:cNvPr id="26" name="Group 25">
            <a:extLst>
              <a:ext uri="{FF2B5EF4-FFF2-40B4-BE49-F238E27FC236}">
                <a16:creationId xmlns:a16="http://schemas.microsoft.com/office/drawing/2014/main" id="{6B25F9F0-02E6-4AC0-BE40-337129ED5C2A}"/>
              </a:ext>
            </a:extLst>
          </p:cNvPr>
          <p:cNvGrpSpPr/>
          <p:nvPr/>
        </p:nvGrpSpPr>
        <p:grpSpPr>
          <a:xfrm>
            <a:off x="309819" y="1255055"/>
            <a:ext cx="2687558" cy="1791844"/>
            <a:chOff x="6986679" y="1190192"/>
            <a:chExt cx="2803824" cy="1791844"/>
          </a:xfrm>
        </p:grpSpPr>
        <p:sp>
          <p:nvSpPr>
            <p:cNvPr id="15" name="Rectangle 14">
              <a:extLst>
                <a:ext uri="{FF2B5EF4-FFF2-40B4-BE49-F238E27FC236}">
                  <a16:creationId xmlns:a16="http://schemas.microsoft.com/office/drawing/2014/main" id="{58DEA967-2544-4BD3-AF2F-E7E3BCAB5E80}"/>
                </a:ext>
              </a:extLst>
            </p:cNvPr>
            <p:cNvSpPr/>
            <p:nvPr/>
          </p:nvSpPr>
          <p:spPr>
            <a:xfrm>
              <a:off x="6986679" y="1190192"/>
              <a:ext cx="2803824"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1" dirty="0">
                  <a:solidFill>
                    <a:prstClr val="white"/>
                  </a:solidFill>
                  <a:latin typeface="Calibri" panose="020F0502020204030204"/>
                </a:rPr>
                <a:t>PARTNER COLLABORATION</a:t>
              </a:r>
              <a:endPar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6" name="Rectangle 15">
              <a:extLst>
                <a:ext uri="{FF2B5EF4-FFF2-40B4-BE49-F238E27FC236}">
                  <a16:creationId xmlns:a16="http://schemas.microsoft.com/office/drawing/2014/main" id="{73642E5C-D692-4EC1-A4FB-B32839C94F6E}"/>
                </a:ext>
              </a:extLst>
            </p:cNvPr>
            <p:cNvSpPr/>
            <p:nvPr/>
          </p:nvSpPr>
          <p:spPr>
            <a:xfrm>
              <a:off x="6986679" y="1531025"/>
              <a:ext cx="2803824" cy="1451011"/>
            </a:xfrm>
            <a:prstGeom prst="rect">
              <a:avLst/>
            </a:prstGeom>
            <a:solidFill>
              <a:schemeClr val="bg1">
                <a:lumMod val="95000"/>
              </a:schemeClr>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71450" lvl="2" indent="-171450">
                <a:buFont typeface="Arial" panose="020B0604020202020204" pitchFamily="34" charset="0"/>
                <a:buChar char="•"/>
              </a:pPr>
              <a:r>
                <a:rPr lang="en-GB" sz="1100" dirty="0">
                  <a:solidFill>
                    <a:schemeClr val="tx1"/>
                  </a:solidFill>
                </a:rPr>
                <a:t>Tertiary services with Swansea Bay UHB</a:t>
              </a:r>
            </a:p>
            <a:p>
              <a:pPr marL="171450" lvl="2" indent="-171450">
                <a:buFont typeface="Arial" panose="020B0604020202020204" pitchFamily="34" charset="0"/>
                <a:buChar char="•"/>
              </a:pPr>
              <a:r>
                <a:rPr lang="en-GB" sz="1100" dirty="0">
                  <a:solidFill>
                    <a:schemeClr val="tx1"/>
                  </a:solidFill>
                </a:rPr>
                <a:t>Cancer services with </a:t>
              </a:r>
              <a:r>
                <a:rPr lang="en-GB" sz="1100" dirty="0" err="1">
                  <a:solidFill>
                    <a:schemeClr val="tx1"/>
                  </a:solidFill>
                </a:rPr>
                <a:t>Velindre</a:t>
              </a:r>
              <a:r>
                <a:rPr lang="en-GB" sz="1100" dirty="0">
                  <a:solidFill>
                    <a:schemeClr val="tx1"/>
                  </a:solidFill>
                </a:rPr>
                <a:t> NHST</a:t>
              </a:r>
            </a:p>
            <a:p>
              <a:pPr marL="171450" lvl="2" indent="-171450">
                <a:buFont typeface="Arial" panose="020B0604020202020204" pitchFamily="34" charset="0"/>
                <a:buChar char="•"/>
              </a:pPr>
              <a:r>
                <a:rPr lang="en-GB" sz="1100" dirty="0">
                  <a:solidFill>
                    <a:schemeClr val="tx1"/>
                  </a:solidFill>
                </a:rPr>
                <a:t>South East Wales vascular services</a:t>
              </a:r>
            </a:p>
            <a:p>
              <a:pPr marL="171450" lvl="2" indent="-171450">
                <a:buFont typeface="Arial" panose="020B0604020202020204" pitchFamily="34" charset="0"/>
                <a:buChar char="•"/>
              </a:pPr>
              <a:r>
                <a:rPr lang="en-GB" sz="1100" dirty="0">
                  <a:solidFill>
                    <a:schemeClr val="tx1"/>
                  </a:solidFill>
                </a:rPr>
                <a:t>South East Wales eye care </a:t>
              </a:r>
            </a:p>
            <a:p>
              <a:pPr marL="171450" lvl="2" indent="-171450">
                <a:buFont typeface="Arial" panose="020B0604020202020204" pitchFamily="34" charset="0"/>
                <a:buChar char="•"/>
              </a:pPr>
              <a:r>
                <a:rPr lang="en-GB" sz="1100" dirty="0">
                  <a:solidFill>
                    <a:schemeClr val="tx1"/>
                  </a:solidFill>
                </a:rPr>
                <a:t>South East Wales Pathology and diagnostics</a:t>
              </a:r>
            </a:p>
            <a:p>
              <a:pPr marL="171450" lvl="2" indent="-171450">
                <a:buFont typeface="Arial" panose="020B0604020202020204" pitchFamily="34" charset="0"/>
                <a:buChar char="•"/>
              </a:pPr>
              <a:r>
                <a:rPr lang="en-GB" sz="1100" dirty="0">
                  <a:solidFill>
                    <a:schemeClr val="tx1"/>
                  </a:solidFill>
                </a:rPr>
                <a:t>Stroke and Thrombectomy </a:t>
              </a:r>
            </a:p>
          </p:txBody>
        </p:sp>
      </p:grpSp>
      <p:sp>
        <p:nvSpPr>
          <p:cNvPr id="17" name="Rectangle 16">
            <a:extLst>
              <a:ext uri="{FF2B5EF4-FFF2-40B4-BE49-F238E27FC236}">
                <a16:creationId xmlns:a16="http://schemas.microsoft.com/office/drawing/2014/main" id="{ED801744-C271-47CB-A70E-0826A764A449}"/>
              </a:ext>
            </a:extLst>
          </p:cNvPr>
          <p:cNvSpPr/>
          <p:nvPr/>
        </p:nvSpPr>
        <p:spPr>
          <a:xfrm>
            <a:off x="9256880" y="4913127"/>
            <a:ext cx="2687558"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1" dirty="0">
                <a:solidFill>
                  <a:prstClr val="white"/>
                </a:solidFill>
                <a:latin typeface="Calibri" panose="020F0502020204030204"/>
              </a:rPr>
              <a:t>SYSTEM RENEWAL AND DESIGN</a:t>
            </a:r>
            <a:endPar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8" name="Rectangle 17">
            <a:extLst>
              <a:ext uri="{FF2B5EF4-FFF2-40B4-BE49-F238E27FC236}">
                <a16:creationId xmlns:a16="http://schemas.microsoft.com/office/drawing/2014/main" id="{26C96F9C-D00B-4101-AB3E-676672BF9D33}"/>
              </a:ext>
            </a:extLst>
          </p:cNvPr>
          <p:cNvSpPr/>
          <p:nvPr/>
        </p:nvSpPr>
        <p:spPr>
          <a:xfrm>
            <a:off x="9256880" y="5253960"/>
            <a:ext cx="2687558" cy="1396363"/>
          </a:xfrm>
          <a:prstGeom prst="rect">
            <a:avLst/>
          </a:prstGeom>
          <a:solidFill>
            <a:schemeClr val="bg1">
              <a:lumMod val="95000"/>
            </a:schemeClr>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lvl="1" indent="-285750">
              <a:buFont typeface="Arial" panose="020B0604020202020204" pitchFamily="34" charset="0"/>
              <a:buChar char="•"/>
            </a:pPr>
            <a:r>
              <a:rPr lang="en-GB" sz="1100" dirty="0">
                <a:solidFill>
                  <a:schemeClr val="tx1"/>
                </a:solidFill>
              </a:rPr>
              <a:t>Planned care</a:t>
            </a:r>
          </a:p>
          <a:p>
            <a:pPr marL="0" lvl="1" indent="-285750">
              <a:buFont typeface="Arial" panose="020B0604020202020204" pitchFamily="34" charset="0"/>
              <a:buChar char="•"/>
            </a:pPr>
            <a:r>
              <a:rPr lang="en-GB" sz="1100" dirty="0">
                <a:solidFill>
                  <a:schemeClr val="tx1"/>
                </a:solidFill>
              </a:rPr>
              <a:t>Unscheduled Care</a:t>
            </a:r>
          </a:p>
          <a:p>
            <a:pPr marL="0" lvl="1" indent="-285750">
              <a:buFont typeface="Arial" panose="020B0604020202020204" pitchFamily="34" charset="0"/>
              <a:buChar char="•"/>
            </a:pPr>
            <a:r>
              <a:rPr lang="en-GB" sz="1100" dirty="0">
                <a:solidFill>
                  <a:schemeClr val="tx1"/>
                </a:solidFill>
              </a:rPr>
              <a:t>Primary Care</a:t>
            </a:r>
          </a:p>
          <a:p>
            <a:pPr marL="0" lvl="1" indent="-285750">
              <a:buFont typeface="Arial" panose="020B0604020202020204" pitchFamily="34" charset="0"/>
              <a:buChar char="•"/>
            </a:pPr>
            <a:r>
              <a:rPr lang="en-GB" sz="1100" dirty="0">
                <a:solidFill>
                  <a:schemeClr val="tx1"/>
                </a:solidFill>
              </a:rPr>
              <a:t>Diagnostics</a:t>
            </a:r>
          </a:p>
          <a:p>
            <a:pPr marL="0" lvl="1" indent="-285750">
              <a:buFont typeface="Arial" panose="020B0604020202020204" pitchFamily="34" charset="0"/>
              <a:buChar char="•"/>
            </a:pPr>
            <a:r>
              <a:rPr lang="en-GB" sz="1100" dirty="0">
                <a:solidFill>
                  <a:schemeClr val="tx1"/>
                </a:solidFill>
              </a:rPr>
              <a:t>Mental Health</a:t>
            </a:r>
          </a:p>
          <a:p>
            <a:pPr marL="0" lvl="1" indent="-285750">
              <a:buFont typeface="Arial" panose="020B0604020202020204" pitchFamily="34" charset="0"/>
              <a:buChar char="•"/>
            </a:pPr>
            <a:r>
              <a:rPr lang="en-GB" sz="1100" dirty="0">
                <a:solidFill>
                  <a:schemeClr val="tx1"/>
                </a:solidFill>
              </a:rPr>
              <a:t>Shaping our Future Clinical Services</a:t>
            </a:r>
          </a:p>
        </p:txBody>
      </p:sp>
      <p:sp>
        <p:nvSpPr>
          <p:cNvPr id="19" name="Rectangle 18">
            <a:extLst>
              <a:ext uri="{FF2B5EF4-FFF2-40B4-BE49-F238E27FC236}">
                <a16:creationId xmlns:a16="http://schemas.microsoft.com/office/drawing/2014/main" id="{65DDCFD1-4F6C-4EDF-8400-5874BB1188EE}"/>
              </a:ext>
            </a:extLst>
          </p:cNvPr>
          <p:cNvSpPr/>
          <p:nvPr/>
        </p:nvSpPr>
        <p:spPr>
          <a:xfrm>
            <a:off x="3355356" y="5270264"/>
            <a:ext cx="2687558"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1" dirty="0">
                <a:solidFill>
                  <a:prstClr val="white"/>
                </a:solidFill>
                <a:latin typeface="Calibri" panose="020F0502020204030204"/>
              </a:rPr>
              <a:t>SHIFT TO PREVENTION</a:t>
            </a:r>
            <a:endPar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1" name="Rectangle 20">
            <a:extLst>
              <a:ext uri="{FF2B5EF4-FFF2-40B4-BE49-F238E27FC236}">
                <a16:creationId xmlns:a16="http://schemas.microsoft.com/office/drawing/2014/main" id="{15CDB7BD-8061-41D6-BBDE-FE1B66EADA6B}"/>
              </a:ext>
            </a:extLst>
          </p:cNvPr>
          <p:cNvSpPr/>
          <p:nvPr/>
        </p:nvSpPr>
        <p:spPr>
          <a:xfrm>
            <a:off x="3355356" y="5611097"/>
            <a:ext cx="2687558" cy="1047378"/>
          </a:xfrm>
          <a:prstGeom prst="rect">
            <a:avLst/>
          </a:prstGeom>
          <a:solidFill>
            <a:schemeClr val="bg1">
              <a:lumMod val="95000"/>
            </a:schemeClr>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71450" lvl="2" indent="-171450">
              <a:buFont typeface="Arial" panose="020B0604020202020204" pitchFamily="34" charset="0"/>
              <a:buChar char="•"/>
            </a:pPr>
            <a:r>
              <a:rPr lang="en-GB" sz="1100" dirty="0">
                <a:solidFill>
                  <a:schemeClr val="tx1"/>
                </a:solidFill>
              </a:rPr>
              <a:t>Vaccination and Immunisation </a:t>
            </a:r>
          </a:p>
          <a:p>
            <a:pPr marL="171450" lvl="2" indent="-171450">
              <a:buFont typeface="Arial" panose="020B0604020202020204" pitchFamily="34" charset="0"/>
              <a:buChar char="•"/>
            </a:pPr>
            <a:r>
              <a:rPr lang="en-GB" sz="1100" dirty="0">
                <a:solidFill>
                  <a:schemeClr val="tx1"/>
                </a:solidFill>
              </a:rPr>
              <a:t>Systematically tackle health inequalities </a:t>
            </a:r>
          </a:p>
          <a:p>
            <a:pPr marL="171450" lvl="2" indent="-171450">
              <a:buFont typeface="Arial" panose="020B0604020202020204" pitchFamily="34" charset="0"/>
              <a:buChar char="•"/>
            </a:pPr>
            <a:r>
              <a:rPr lang="en-GB" sz="1100" dirty="0">
                <a:solidFill>
                  <a:schemeClr val="tx1"/>
                </a:solidFill>
              </a:rPr>
              <a:t>Healthy weight: Move more eat well  </a:t>
            </a:r>
          </a:p>
          <a:p>
            <a:pPr marL="171450" lvl="2" indent="-171450">
              <a:buFont typeface="Arial" panose="020B0604020202020204" pitchFamily="34" charset="0"/>
              <a:buChar char="•"/>
            </a:pPr>
            <a:r>
              <a:rPr lang="en-GB" sz="1100" dirty="0">
                <a:solidFill>
                  <a:schemeClr val="tx1"/>
                </a:solidFill>
              </a:rPr>
              <a:t>Sustainable and healthy environment </a:t>
            </a:r>
          </a:p>
          <a:p>
            <a:pPr marL="171450" lvl="2" indent="-171450">
              <a:buFont typeface="Arial" panose="020B0604020202020204" pitchFamily="34" charset="0"/>
              <a:buChar char="•"/>
            </a:pPr>
            <a:r>
              <a:rPr lang="en-GB" sz="1100" dirty="0">
                <a:solidFill>
                  <a:schemeClr val="tx1"/>
                </a:solidFill>
              </a:rPr>
              <a:t>Kings Fund recommendations </a:t>
            </a:r>
          </a:p>
        </p:txBody>
      </p:sp>
      <p:grpSp>
        <p:nvGrpSpPr>
          <p:cNvPr id="9" name="Group 8">
            <a:extLst>
              <a:ext uri="{FF2B5EF4-FFF2-40B4-BE49-F238E27FC236}">
                <a16:creationId xmlns:a16="http://schemas.microsoft.com/office/drawing/2014/main" id="{76F9A013-D180-496C-B4E1-32DF2C16D7F8}"/>
              </a:ext>
            </a:extLst>
          </p:cNvPr>
          <p:cNvGrpSpPr/>
          <p:nvPr/>
        </p:nvGrpSpPr>
        <p:grpSpPr>
          <a:xfrm>
            <a:off x="6274529" y="1263207"/>
            <a:ext cx="2687558" cy="884820"/>
            <a:chOff x="247562" y="5228594"/>
            <a:chExt cx="2803824" cy="884820"/>
          </a:xfrm>
        </p:grpSpPr>
        <p:sp>
          <p:nvSpPr>
            <p:cNvPr id="22" name="Rectangle 21">
              <a:extLst>
                <a:ext uri="{FF2B5EF4-FFF2-40B4-BE49-F238E27FC236}">
                  <a16:creationId xmlns:a16="http://schemas.microsoft.com/office/drawing/2014/main" id="{4CF2EF88-3919-4CAB-B277-165D339DF908}"/>
                </a:ext>
              </a:extLst>
            </p:cNvPr>
            <p:cNvSpPr/>
            <p:nvPr/>
          </p:nvSpPr>
          <p:spPr>
            <a:xfrm>
              <a:off x="247562" y="5228594"/>
              <a:ext cx="2803824"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1" dirty="0">
                  <a:solidFill>
                    <a:prstClr val="white"/>
                  </a:solidFill>
                  <a:latin typeface="Calibri" panose="020F0502020204030204"/>
                </a:rPr>
                <a:t>COVID-19 RESPONSE</a:t>
              </a:r>
              <a:endPar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4" name="Rectangle 23">
              <a:extLst>
                <a:ext uri="{FF2B5EF4-FFF2-40B4-BE49-F238E27FC236}">
                  <a16:creationId xmlns:a16="http://schemas.microsoft.com/office/drawing/2014/main" id="{69CECCC7-0145-4CD5-8D25-D7FEA6CD3F19}"/>
                </a:ext>
              </a:extLst>
            </p:cNvPr>
            <p:cNvSpPr/>
            <p:nvPr/>
          </p:nvSpPr>
          <p:spPr>
            <a:xfrm>
              <a:off x="247562" y="5569428"/>
              <a:ext cx="2803824" cy="543986"/>
            </a:xfrm>
            <a:prstGeom prst="rect">
              <a:avLst/>
            </a:prstGeom>
            <a:solidFill>
              <a:schemeClr val="bg1">
                <a:lumMod val="95000"/>
              </a:schemeClr>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71450" lvl="2" indent="-171450">
                <a:buFont typeface="Arial" panose="020B0604020202020204" pitchFamily="34" charset="0"/>
                <a:buChar char="•"/>
              </a:pPr>
              <a:r>
                <a:rPr lang="en-GB" sz="1100" dirty="0">
                  <a:solidFill>
                    <a:schemeClr val="tx1"/>
                  </a:solidFill>
                </a:rPr>
                <a:t>Managing the five harms associated with Covid-19</a:t>
              </a:r>
            </a:p>
          </p:txBody>
        </p:sp>
      </p:grpSp>
      <p:pic>
        <p:nvPicPr>
          <p:cNvPr id="27" name="Picture 26">
            <a:extLst>
              <a:ext uri="{FF2B5EF4-FFF2-40B4-BE49-F238E27FC236}">
                <a16:creationId xmlns:a16="http://schemas.microsoft.com/office/drawing/2014/main" id="{0E2C4531-BA95-47BB-AE0A-DD9CF375B0D0}"/>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3292174" y="2875236"/>
            <a:ext cx="2687558" cy="2237022"/>
          </a:xfrm>
          <a:prstGeom prst="rect">
            <a:avLst/>
          </a:prstGeom>
          <a:ln>
            <a:solidFill>
              <a:schemeClr val="accent1">
                <a:shade val="50000"/>
              </a:schemeClr>
            </a:solidFill>
          </a:ln>
        </p:spPr>
      </p:pic>
      <p:sp>
        <p:nvSpPr>
          <p:cNvPr id="29" name="Rectangle 28">
            <a:extLst>
              <a:ext uri="{FF2B5EF4-FFF2-40B4-BE49-F238E27FC236}">
                <a16:creationId xmlns:a16="http://schemas.microsoft.com/office/drawing/2014/main" id="{C465261C-6375-453F-B096-DA448A0DAA46}"/>
              </a:ext>
            </a:extLst>
          </p:cNvPr>
          <p:cNvSpPr/>
          <p:nvPr/>
        </p:nvSpPr>
        <p:spPr>
          <a:xfrm>
            <a:off x="6274527" y="4866631"/>
            <a:ext cx="2687558"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1" dirty="0">
                <a:solidFill>
                  <a:prstClr val="white"/>
                </a:solidFill>
                <a:latin typeface="Calibri" panose="020F0502020204030204"/>
              </a:rPr>
              <a:t>WORKFORCE AND OD</a:t>
            </a:r>
            <a:endPar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0" name="Rectangle 29">
            <a:extLst>
              <a:ext uri="{FF2B5EF4-FFF2-40B4-BE49-F238E27FC236}">
                <a16:creationId xmlns:a16="http://schemas.microsoft.com/office/drawing/2014/main" id="{DE1B5A8F-1E2F-4C67-8A13-CABAA49AFDBC}"/>
              </a:ext>
            </a:extLst>
          </p:cNvPr>
          <p:cNvSpPr/>
          <p:nvPr/>
        </p:nvSpPr>
        <p:spPr>
          <a:xfrm>
            <a:off x="6274527" y="5207465"/>
            <a:ext cx="2687558" cy="1451010"/>
          </a:xfrm>
          <a:prstGeom prst="rect">
            <a:avLst/>
          </a:prstGeom>
          <a:solidFill>
            <a:schemeClr val="bg1">
              <a:lumMod val="95000"/>
            </a:schemeClr>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lvl="1" indent="-171450">
              <a:buFont typeface="Arial" panose="020B0604020202020204" pitchFamily="34" charset="0"/>
              <a:buChar char="•"/>
            </a:pPr>
            <a:r>
              <a:rPr lang="en-GB" sz="1100" dirty="0">
                <a:solidFill>
                  <a:schemeClr val="tx1"/>
                </a:solidFill>
              </a:rPr>
              <a:t>Seamless workforce models</a:t>
            </a:r>
          </a:p>
          <a:p>
            <a:pPr marL="0" lvl="1" indent="-171450">
              <a:buFont typeface="Arial" panose="020B0604020202020204" pitchFamily="34" charset="0"/>
              <a:buChar char="•"/>
            </a:pPr>
            <a:r>
              <a:rPr lang="en-GB" sz="1100" dirty="0">
                <a:solidFill>
                  <a:schemeClr val="tx1"/>
                </a:solidFill>
              </a:rPr>
              <a:t>Engaged, motivated and healthy workforce</a:t>
            </a:r>
          </a:p>
          <a:p>
            <a:pPr marL="0" lvl="1" indent="-171450">
              <a:buFont typeface="Arial" panose="020B0604020202020204" pitchFamily="34" charset="0"/>
              <a:buChar char="•"/>
            </a:pPr>
            <a:r>
              <a:rPr lang="en-GB" sz="1100" dirty="0">
                <a:solidFill>
                  <a:schemeClr val="tx1"/>
                </a:solidFill>
              </a:rPr>
              <a:t>Attract, recruit, retain</a:t>
            </a:r>
          </a:p>
          <a:p>
            <a:pPr marL="0" lvl="1" indent="-171450">
              <a:buFont typeface="Arial" panose="020B0604020202020204" pitchFamily="34" charset="0"/>
              <a:buChar char="•"/>
            </a:pPr>
            <a:r>
              <a:rPr lang="en-GB" sz="1100" dirty="0">
                <a:solidFill>
                  <a:schemeClr val="tx1"/>
                </a:solidFill>
              </a:rPr>
              <a:t>A digitally ready workforce</a:t>
            </a:r>
          </a:p>
          <a:p>
            <a:pPr marL="0" lvl="1" indent="-171450">
              <a:buFont typeface="Arial" panose="020B0604020202020204" pitchFamily="34" charset="0"/>
              <a:buChar char="•"/>
            </a:pPr>
            <a:r>
              <a:rPr lang="en-GB" sz="1100" dirty="0">
                <a:solidFill>
                  <a:schemeClr val="tx1"/>
                </a:solidFill>
              </a:rPr>
              <a:t>Excellent education and training</a:t>
            </a:r>
          </a:p>
          <a:p>
            <a:pPr marL="0" lvl="1" indent="-171450">
              <a:buFont typeface="Arial" panose="020B0604020202020204" pitchFamily="34" charset="0"/>
              <a:buChar char="•"/>
            </a:pPr>
            <a:r>
              <a:rPr lang="en-GB" sz="1100" dirty="0">
                <a:solidFill>
                  <a:schemeClr val="tx1"/>
                </a:solidFill>
              </a:rPr>
              <a:t>Leadership and succession</a:t>
            </a:r>
          </a:p>
          <a:p>
            <a:pPr marL="0" lvl="1" indent="-171450">
              <a:buFont typeface="Arial" panose="020B0604020202020204" pitchFamily="34" charset="0"/>
              <a:buChar char="•"/>
            </a:pPr>
            <a:r>
              <a:rPr lang="en-GB" sz="1100" dirty="0">
                <a:solidFill>
                  <a:schemeClr val="tx1"/>
                </a:solidFill>
              </a:rPr>
              <a:t>Workforce supply and shape</a:t>
            </a:r>
          </a:p>
        </p:txBody>
      </p:sp>
      <p:sp>
        <p:nvSpPr>
          <p:cNvPr id="31" name="Rectangle 30">
            <a:extLst>
              <a:ext uri="{FF2B5EF4-FFF2-40B4-BE49-F238E27FC236}">
                <a16:creationId xmlns:a16="http://schemas.microsoft.com/office/drawing/2014/main" id="{4CF1CF7C-0DAC-467B-8BEF-5F2EA9AFAD4B}"/>
              </a:ext>
            </a:extLst>
          </p:cNvPr>
          <p:cNvSpPr/>
          <p:nvPr/>
        </p:nvSpPr>
        <p:spPr>
          <a:xfrm>
            <a:off x="6274527" y="2256028"/>
            <a:ext cx="2687558"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050" b="1" dirty="0">
                <a:solidFill>
                  <a:prstClr val="white"/>
                </a:solidFill>
                <a:latin typeface="Calibri" panose="020F0502020204030204"/>
              </a:rPr>
              <a:t>ADDRESSING THE BURDENS OF  DISEASE</a:t>
            </a:r>
            <a:endParaRPr kumimoji="0" lang="en-GB" sz="105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2" name="Rectangle 31">
            <a:extLst>
              <a:ext uri="{FF2B5EF4-FFF2-40B4-BE49-F238E27FC236}">
                <a16:creationId xmlns:a16="http://schemas.microsoft.com/office/drawing/2014/main" id="{D22ABFCC-BB23-4D97-ACE7-4CFCE4990941}"/>
              </a:ext>
            </a:extLst>
          </p:cNvPr>
          <p:cNvSpPr/>
          <p:nvPr/>
        </p:nvSpPr>
        <p:spPr>
          <a:xfrm>
            <a:off x="6274527" y="2596862"/>
            <a:ext cx="2687558" cy="539969"/>
          </a:xfrm>
          <a:prstGeom prst="rect">
            <a:avLst/>
          </a:prstGeom>
          <a:solidFill>
            <a:schemeClr val="bg1">
              <a:lumMod val="95000"/>
            </a:schemeClr>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lvl="1" indent="-171450">
              <a:buFont typeface="Arial" panose="020B0604020202020204" pitchFamily="34" charset="0"/>
              <a:buChar char="•"/>
            </a:pPr>
            <a:r>
              <a:rPr lang="en-GB" sz="1100" dirty="0">
                <a:solidFill>
                  <a:schemeClr val="tx1"/>
                </a:solidFill>
              </a:rPr>
              <a:t>Cancer</a:t>
            </a:r>
          </a:p>
          <a:p>
            <a:pPr marL="0" lvl="1" indent="-171450">
              <a:buFont typeface="Arial" panose="020B0604020202020204" pitchFamily="34" charset="0"/>
              <a:buChar char="•"/>
            </a:pPr>
            <a:r>
              <a:rPr lang="en-GB" sz="1100" dirty="0">
                <a:solidFill>
                  <a:schemeClr val="tx1"/>
                </a:solidFill>
              </a:rPr>
              <a:t>Cardiovascular</a:t>
            </a:r>
          </a:p>
        </p:txBody>
      </p:sp>
      <p:sp>
        <p:nvSpPr>
          <p:cNvPr id="33" name="Rectangle 32">
            <a:extLst>
              <a:ext uri="{FF2B5EF4-FFF2-40B4-BE49-F238E27FC236}">
                <a16:creationId xmlns:a16="http://schemas.microsoft.com/office/drawing/2014/main" id="{EF275890-74CA-4942-9443-0F3CAC519053}"/>
              </a:ext>
            </a:extLst>
          </p:cNvPr>
          <p:cNvSpPr/>
          <p:nvPr/>
        </p:nvSpPr>
        <p:spPr>
          <a:xfrm>
            <a:off x="3292170" y="1263319"/>
            <a:ext cx="2687558"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1" dirty="0">
                <a:solidFill>
                  <a:prstClr val="white"/>
                </a:solidFill>
                <a:latin typeface="Calibri" panose="020F0502020204030204"/>
              </a:rPr>
              <a:t>PHYSICAL INFASTRUCTURE </a:t>
            </a:r>
            <a:endPar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4" name="Rectangle 33">
            <a:extLst>
              <a:ext uri="{FF2B5EF4-FFF2-40B4-BE49-F238E27FC236}">
                <a16:creationId xmlns:a16="http://schemas.microsoft.com/office/drawing/2014/main" id="{5CFB517F-48D3-4D3F-9646-7A577B178BE4}"/>
              </a:ext>
            </a:extLst>
          </p:cNvPr>
          <p:cNvSpPr/>
          <p:nvPr/>
        </p:nvSpPr>
        <p:spPr>
          <a:xfrm>
            <a:off x="3292170" y="1604153"/>
            <a:ext cx="2687558" cy="1047378"/>
          </a:xfrm>
          <a:prstGeom prst="rect">
            <a:avLst/>
          </a:prstGeom>
          <a:solidFill>
            <a:schemeClr val="bg1">
              <a:lumMod val="95000"/>
            </a:schemeClr>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71450" lvl="2" indent="-171450">
              <a:buFont typeface="Arial" panose="020B0604020202020204" pitchFamily="34" charset="0"/>
              <a:buChar char="•"/>
            </a:pPr>
            <a:r>
              <a:rPr lang="en-GB" sz="1100" dirty="0">
                <a:solidFill>
                  <a:schemeClr val="tx1"/>
                </a:solidFill>
              </a:rPr>
              <a:t>Shaping our future wellbeing in the community plan</a:t>
            </a:r>
          </a:p>
          <a:p>
            <a:pPr marL="171450" lvl="2" indent="-171450">
              <a:buFont typeface="Arial" panose="020B0604020202020204" pitchFamily="34" charset="0"/>
              <a:buChar char="•"/>
            </a:pPr>
            <a:r>
              <a:rPr lang="en-GB" sz="1100" dirty="0">
                <a:solidFill>
                  <a:schemeClr val="tx1"/>
                </a:solidFill>
              </a:rPr>
              <a:t>Acute infrastructure plan</a:t>
            </a:r>
          </a:p>
          <a:p>
            <a:pPr marL="171450" lvl="2" indent="-171450">
              <a:buFont typeface="Arial" panose="020B0604020202020204" pitchFamily="34" charset="0"/>
              <a:buChar char="•"/>
            </a:pPr>
            <a:r>
              <a:rPr lang="en-GB" sz="1100" dirty="0">
                <a:solidFill>
                  <a:schemeClr val="tx1"/>
                </a:solidFill>
              </a:rPr>
              <a:t>Shaping our Future Hospitals programme</a:t>
            </a:r>
          </a:p>
        </p:txBody>
      </p:sp>
      <p:sp>
        <p:nvSpPr>
          <p:cNvPr id="35" name="Rectangle 34">
            <a:extLst>
              <a:ext uri="{FF2B5EF4-FFF2-40B4-BE49-F238E27FC236}">
                <a16:creationId xmlns:a16="http://schemas.microsoft.com/office/drawing/2014/main" id="{C65655C1-F27A-484C-8080-D4D32533462D}"/>
              </a:ext>
            </a:extLst>
          </p:cNvPr>
          <p:cNvSpPr/>
          <p:nvPr/>
        </p:nvSpPr>
        <p:spPr>
          <a:xfrm>
            <a:off x="9256880" y="1263207"/>
            <a:ext cx="2687558"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050" b="1" dirty="0">
                <a:solidFill>
                  <a:prstClr val="white"/>
                </a:solidFill>
                <a:latin typeface="Calibri" panose="020F0502020204030204"/>
              </a:rPr>
              <a:t>INTEGRATION WITH COMMUNITY SERVCES </a:t>
            </a:r>
          </a:p>
        </p:txBody>
      </p:sp>
      <p:sp>
        <p:nvSpPr>
          <p:cNvPr id="36" name="Rectangle 35">
            <a:extLst>
              <a:ext uri="{FF2B5EF4-FFF2-40B4-BE49-F238E27FC236}">
                <a16:creationId xmlns:a16="http://schemas.microsoft.com/office/drawing/2014/main" id="{975CEBE2-58E2-4D42-9ED7-5F07A22BEC7F}"/>
              </a:ext>
            </a:extLst>
          </p:cNvPr>
          <p:cNvSpPr/>
          <p:nvPr/>
        </p:nvSpPr>
        <p:spPr>
          <a:xfrm>
            <a:off x="9256880" y="1604040"/>
            <a:ext cx="2687558" cy="1532791"/>
          </a:xfrm>
          <a:prstGeom prst="rect">
            <a:avLst/>
          </a:prstGeom>
          <a:solidFill>
            <a:schemeClr val="bg1">
              <a:lumMod val="95000"/>
            </a:schemeClr>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lvl="2"/>
            <a:r>
              <a:rPr lang="en-GB" sz="1050" dirty="0">
                <a:solidFill>
                  <a:schemeClr val="tx1"/>
                </a:solidFill>
                <a:latin typeface="Calibri" panose="020F0502020204030204" pitchFamily="34" charset="0"/>
                <a:ea typeface="Calibri" panose="020F0502020204030204" pitchFamily="34" charset="0"/>
                <a:cs typeface="Times New Roman" panose="02020603050405020304" pitchFamily="18" charset="0"/>
              </a:rPr>
              <a:t>@home programme</a:t>
            </a:r>
          </a:p>
          <a:p>
            <a:pPr marL="171450" lvl="2" indent="-171450">
              <a:buFont typeface="Arial" panose="020B0604020202020204" pitchFamily="34" charset="0"/>
              <a:buChar char="•"/>
            </a:pPr>
            <a:r>
              <a:rPr lang="en-GB" sz="1050" dirty="0">
                <a:solidFill>
                  <a:schemeClr val="tx1"/>
                </a:solidFill>
                <a:latin typeface="Calibri" panose="020F0502020204030204" pitchFamily="34" charset="0"/>
                <a:ea typeface="Calibri" panose="020F0502020204030204" pitchFamily="34" charset="0"/>
                <a:cs typeface="Times New Roman" panose="02020603050405020304" pitchFamily="18" charset="0"/>
              </a:rPr>
              <a:t>Primary care infrastructure projects</a:t>
            </a:r>
          </a:p>
          <a:p>
            <a:pPr marL="171450" lvl="2" indent="-171450">
              <a:buFont typeface="Arial" panose="020B0604020202020204" pitchFamily="34" charset="0"/>
              <a:buChar char="•"/>
            </a:pPr>
            <a:r>
              <a:rPr lang="en-GB" sz="1050" dirty="0">
                <a:solidFill>
                  <a:schemeClr val="tx1"/>
                </a:solidFill>
                <a:latin typeface="Calibri" panose="020F0502020204030204" pitchFamily="34" charset="0"/>
                <a:ea typeface="Calibri" panose="020F0502020204030204" pitchFamily="34" charset="0"/>
                <a:cs typeface="Times New Roman" panose="02020603050405020304" pitchFamily="18" charset="0"/>
              </a:rPr>
              <a:t>Intermediate care</a:t>
            </a:r>
          </a:p>
          <a:p>
            <a:pPr marL="171450" lvl="2" indent="-171450">
              <a:buFont typeface="Arial" panose="020B0604020202020204" pitchFamily="34" charset="0"/>
              <a:buChar char="•"/>
            </a:pPr>
            <a:r>
              <a:rPr lang="en-GB" sz="1050" dirty="0">
                <a:solidFill>
                  <a:schemeClr val="tx1"/>
                </a:solidFill>
                <a:latin typeface="Calibri" panose="020F0502020204030204" pitchFamily="34" charset="0"/>
                <a:ea typeface="Calibri" panose="020F0502020204030204" pitchFamily="34" charset="0"/>
                <a:cs typeface="Times New Roman" panose="02020603050405020304" pitchFamily="18" charset="0"/>
              </a:rPr>
              <a:t>The Vale Alliance</a:t>
            </a:r>
          </a:p>
          <a:p>
            <a:pPr marL="171450" lvl="2" indent="-171450">
              <a:buFont typeface="Arial" panose="020B0604020202020204" pitchFamily="34" charset="0"/>
              <a:buChar char="•"/>
            </a:pPr>
            <a:r>
              <a:rPr lang="en-GB" sz="1050" dirty="0">
                <a:solidFill>
                  <a:schemeClr val="tx1"/>
                </a:solidFill>
                <a:latin typeface="Calibri" panose="020F0502020204030204" pitchFamily="34" charset="0"/>
                <a:ea typeface="Calibri" panose="020F0502020204030204" pitchFamily="34" charset="0"/>
                <a:cs typeface="Times New Roman" panose="02020603050405020304" pitchFamily="18" charset="0"/>
              </a:rPr>
              <a:t>Accelerated MDT Cluster development</a:t>
            </a:r>
          </a:p>
          <a:p>
            <a:pPr marL="171450" lvl="2" indent="-171450">
              <a:buFont typeface="Arial" panose="020B0604020202020204" pitchFamily="34" charset="0"/>
              <a:buChar char="•"/>
            </a:pPr>
            <a:r>
              <a:rPr lang="en-GB" sz="1050" dirty="0">
                <a:solidFill>
                  <a:schemeClr val="tx1"/>
                </a:solidFill>
                <a:latin typeface="Calibri" panose="020F0502020204030204" pitchFamily="34" charset="0"/>
                <a:ea typeface="Calibri" panose="020F0502020204030204" pitchFamily="34" charset="0"/>
                <a:cs typeface="Times New Roman" panose="02020603050405020304" pitchFamily="18" charset="0"/>
              </a:rPr>
              <a:t>Single Point of Access</a:t>
            </a:r>
          </a:p>
        </p:txBody>
      </p:sp>
      <p:pic>
        <p:nvPicPr>
          <p:cNvPr id="38" name="Picture 37">
            <a:extLst>
              <a:ext uri="{FF2B5EF4-FFF2-40B4-BE49-F238E27FC236}">
                <a16:creationId xmlns:a16="http://schemas.microsoft.com/office/drawing/2014/main" id="{562627FD-B372-4064-9B66-C104BCA7B9E7}"/>
              </a:ext>
            </a:extLst>
          </p:cNvPr>
          <p:cNvPicPr>
            <a:picLocks noChangeAspect="1"/>
          </p:cNvPicPr>
          <p:nvPr/>
        </p:nvPicPr>
        <p:blipFill>
          <a:blip r:embed="rId5">
            <a:extLst>
              <a:ext uri="{28A0092B-C50C-407E-A947-70E740481C1C}">
                <a14:useLocalDpi xmlns:a14="http://schemas.microsoft.com/office/drawing/2010/main" val="0"/>
              </a:ext>
              <a:ext uri="{837473B0-CC2E-450A-ABE3-18F120FF3D39}">
                <a1611:picAttrSrcUrl xmlns:a1611="http://schemas.microsoft.com/office/drawing/2016/11/main" r:id="rId6"/>
              </a:ext>
            </a:extLst>
          </a:blip>
          <a:stretch>
            <a:fillRect/>
          </a:stretch>
        </p:blipFill>
        <p:spPr>
          <a:xfrm>
            <a:off x="6274525" y="3234887"/>
            <a:ext cx="5607655" cy="1565673"/>
          </a:xfrm>
          <a:prstGeom prst="rect">
            <a:avLst/>
          </a:prstGeom>
        </p:spPr>
      </p:pic>
    </p:spTree>
    <p:extLst>
      <p:ext uri="{BB962C8B-B14F-4D97-AF65-F5344CB8AC3E}">
        <p14:creationId xmlns:p14="http://schemas.microsoft.com/office/powerpoint/2010/main" val="37346656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3D8F5F3-BB9F-4F3B-B9CF-B020A4632698}"/>
              </a:ext>
            </a:extLst>
          </p:cNvPr>
          <p:cNvSpPr/>
          <p:nvPr/>
        </p:nvSpPr>
        <p:spPr>
          <a:xfrm>
            <a:off x="1174460" y="64670"/>
            <a:ext cx="10894502" cy="539337"/>
          </a:xfrm>
          <a:prstGeom prst="rect">
            <a:avLst/>
          </a:prstGeom>
          <a:solidFill>
            <a:srgbClr val="16345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prstClr val="white"/>
                </a:solidFill>
                <a:effectLst/>
                <a:uLnTx/>
                <a:uFillTx/>
                <a:latin typeface="Calibri" panose="020F0502020204030204"/>
                <a:ea typeface="+mn-ea"/>
                <a:cs typeface="+mn-cs"/>
              </a:rPr>
              <a:t>THE GOLDEN THREAD: QUALITY, SAFETY &amp; PATIENT EXPERIENCE </a:t>
            </a:r>
          </a:p>
        </p:txBody>
      </p:sp>
      <p:pic>
        <p:nvPicPr>
          <p:cNvPr id="3" name="Picture 2">
            <a:extLst>
              <a:ext uri="{FF2B5EF4-FFF2-40B4-BE49-F238E27FC236}">
                <a16:creationId xmlns:a16="http://schemas.microsoft.com/office/drawing/2014/main" id="{71967FC1-5B96-433E-AEAB-1A41D4E56BD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4671"/>
            <a:ext cx="1048624" cy="575142"/>
          </a:xfrm>
          <a:prstGeom prst="rect">
            <a:avLst/>
          </a:prstGeom>
        </p:spPr>
      </p:pic>
      <p:sp>
        <p:nvSpPr>
          <p:cNvPr id="4" name="Rectangle 3">
            <a:extLst>
              <a:ext uri="{FF2B5EF4-FFF2-40B4-BE49-F238E27FC236}">
                <a16:creationId xmlns:a16="http://schemas.microsoft.com/office/drawing/2014/main" id="{A02E8A79-98DC-4D4F-971E-03A2A9F58DDB}"/>
              </a:ext>
            </a:extLst>
          </p:cNvPr>
          <p:cNvSpPr/>
          <p:nvPr/>
        </p:nvSpPr>
        <p:spPr>
          <a:xfrm>
            <a:off x="247561" y="3635660"/>
            <a:ext cx="1349228"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TIMESCALE</a:t>
            </a:r>
          </a:p>
        </p:txBody>
      </p:sp>
      <p:sp>
        <p:nvSpPr>
          <p:cNvPr id="6" name="Rectangle 5">
            <a:extLst>
              <a:ext uri="{FF2B5EF4-FFF2-40B4-BE49-F238E27FC236}">
                <a16:creationId xmlns:a16="http://schemas.microsoft.com/office/drawing/2014/main" id="{9C10D6C5-3513-4BCA-A9B9-B16A3D84678C}"/>
              </a:ext>
            </a:extLst>
          </p:cNvPr>
          <p:cNvSpPr/>
          <p:nvPr/>
        </p:nvSpPr>
        <p:spPr>
          <a:xfrm>
            <a:off x="1733266" y="3648935"/>
            <a:ext cx="10223379"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AMBITION</a:t>
            </a:r>
          </a:p>
        </p:txBody>
      </p:sp>
      <p:sp>
        <p:nvSpPr>
          <p:cNvPr id="7" name="Rectangle 6">
            <a:extLst>
              <a:ext uri="{FF2B5EF4-FFF2-40B4-BE49-F238E27FC236}">
                <a16:creationId xmlns:a16="http://schemas.microsoft.com/office/drawing/2014/main" id="{6F28172A-0F2C-4701-83D0-81D3389F0647}"/>
              </a:ext>
            </a:extLst>
          </p:cNvPr>
          <p:cNvSpPr/>
          <p:nvPr/>
        </p:nvSpPr>
        <p:spPr>
          <a:xfrm>
            <a:off x="247560" y="4075621"/>
            <a:ext cx="1349229" cy="2717708"/>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fontAlgn="base"/>
            <a:r>
              <a:rPr lang="en-GB" sz="1100" b="1" dirty="0">
                <a:solidFill>
                  <a:schemeClr val="tx1"/>
                </a:solidFill>
              </a:rPr>
              <a:t>22-23 </a:t>
            </a:r>
            <a:r>
              <a:rPr lang="en-GB" sz="1100" b="1" dirty="0" err="1">
                <a:solidFill>
                  <a:schemeClr val="tx1"/>
                </a:solidFill>
              </a:rPr>
              <a:t>Qtr</a:t>
            </a:r>
            <a:r>
              <a:rPr lang="en-GB" sz="1100" b="1" dirty="0">
                <a:solidFill>
                  <a:schemeClr val="tx1"/>
                </a:solidFill>
              </a:rPr>
              <a:t> 2</a:t>
            </a:r>
          </a:p>
          <a:p>
            <a:pPr fontAlgn="base"/>
            <a:endParaRPr lang="en-GB" sz="1100" b="1" dirty="0">
              <a:solidFill>
                <a:schemeClr val="tx1"/>
              </a:solidFill>
            </a:endParaRPr>
          </a:p>
          <a:p>
            <a:pPr fontAlgn="base"/>
            <a:endParaRPr lang="en-GB" sz="1100" b="1" dirty="0">
              <a:solidFill>
                <a:schemeClr val="tx1"/>
              </a:solidFill>
            </a:endParaRPr>
          </a:p>
          <a:p>
            <a:pPr fontAlgn="base"/>
            <a:endParaRPr lang="en-GB" sz="1100" b="1" dirty="0">
              <a:solidFill>
                <a:schemeClr val="tx1"/>
              </a:solidFill>
            </a:endParaRPr>
          </a:p>
          <a:p>
            <a:pPr fontAlgn="base"/>
            <a:r>
              <a:rPr lang="en-GB" sz="1100" b="1" dirty="0">
                <a:solidFill>
                  <a:schemeClr val="tx1"/>
                </a:solidFill>
              </a:rPr>
              <a:t>22-23 </a:t>
            </a:r>
            <a:r>
              <a:rPr lang="en-GB" sz="1100" b="1" dirty="0" err="1">
                <a:solidFill>
                  <a:schemeClr val="tx1"/>
                </a:solidFill>
              </a:rPr>
              <a:t>Qtr</a:t>
            </a:r>
            <a:r>
              <a:rPr lang="en-GB" sz="1100" b="1" dirty="0">
                <a:solidFill>
                  <a:schemeClr val="tx1"/>
                </a:solidFill>
              </a:rPr>
              <a:t> 3</a:t>
            </a:r>
          </a:p>
          <a:p>
            <a:pPr fontAlgn="base"/>
            <a:endParaRPr lang="en-GB" sz="1100" b="1" dirty="0">
              <a:solidFill>
                <a:schemeClr val="tx1"/>
              </a:solidFill>
            </a:endParaRPr>
          </a:p>
          <a:p>
            <a:pPr fontAlgn="base"/>
            <a:r>
              <a:rPr lang="en-GB" sz="1100" b="1" dirty="0">
                <a:solidFill>
                  <a:schemeClr val="tx1"/>
                </a:solidFill>
              </a:rPr>
              <a:t>22-23 </a:t>
            </a:r>
            <a:r>
              <a:rPr lang="en-GB" sz="1100" b="1" dirty="0" err="1">
                <a:solidFill>
                  <a:schemeClr val="tx1"/>
                </a:solidFill>
              </a:rPr>
              <a:t>Qtr</a:t>
            </a:r>
            <a:r>
              <a:rPr lang="en-GB" sz="1100" b="1" dirty="0">
                <a:solidFill>
                  <a:schemeClr val="tx1"/>
                </a:solidFill>
              </a:rPr>
              <a:t> 4</a:t>
            </a:r>
            <a:r>
              <a:rPr lang="en-GB" sz="1100" dirty="0">
                <a:solidFill>
                  <a:schemeClr val="tx1"/>
                </a:solidFill>
              </a:rPr>
              <a:t> </a:t>
            </a:r>
          </a:p>
          <a:p>
            <a:endParaRPr lang="en-GB" sz="1100" dirty="0">
              <a:solidFill>
                <a:schemeClr val="tx1"/>
              </a:solidFill>
              <a:latin typeface="Calibri" panose="020F0502020204030204" pitchFamily="34" charset="0"/>
              <a:cs typeface="Calibri" panose="020F0502020204030204" pitchFamily="34" charset="0"/>
            </a:endParaRPr>
          </a:p>
        </p:txBody>
      </p:sp>
      <p:sp>
        <p:nvSpPr>
          <p:cNvPr id="9" name="Rectangle 8">
            <a:extLst>
              <a:ext uri="{FF2B5EF4-FFF2-40B4-BE49-F238E27FC236}">
                <a16:creationId xmlns:a16="http://schemas.microsoft.com/office/drawing/2014/main" id="{5DCBC510-32BC-4D86-9BB1-2BFCFE72B18E}"/>
              </a:ext>
            </a:extLst>
          </p:cNvPr>
          <p:cNvSpPr/>
          <p:nvPr/>
        </p:nvSpPr>
        <p:spPr>
          <a:xfrm>
            <a:off x="1733266" y="4075622"/>
            <a:ext cx="10211169" cy="2717708"/>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71450" indent="-171450" fontAlgn="base">
              <a:buFont typeface="Arial" panose="020B0604020202020204" pitchFamily="34" charset="0"/>
              <a:buChar char="•"/>
            </a:pPr>
            <a:r>
              <a:rPr lang="en-GB" sz="1100" dirty="0">
                <a:solidFill>
                  <a:schemeClr val="tx1"/>
                </a:solidFill>
              </a:rPr>
              <a:t>Development of the support framework for staff involved in inquests </a:t>
            </a:r>
          </a:p>
          <a:p>
            <a:pPr marL="171450" indent="-171450" fontAlgn="base">
              <a:buFont typeface="Arial" panose="020B0604020202020204" pitchFamily="34" charset="0"/>
              <a:buChar char="•"/>
            </a:pPr>
            <a:r>
              <a:rPr lang="en-GB" sz="1100" dirty="0">
                <a:solidFill>
                  <a:schemeClr val="tx1"/>
                </a:solidFill>
              </a:rPr>
              <a:t>Implementation of the “What matters to me” conversations </a:t>
            </a:r>
          </a:p>
          <a:p>
            <a:pPr marL="171450" indent="-171450" fontAlgn="base">
              <a:buFont typeface="Arial" panose="020B0604020202020204" pitchFamily="34" charset="0"/>
              <a:buChar char="•"/>
            </a:pPr>
            <a:r>
              <a:rPr lang="en-GB" sz="1100" dirty="0">
                <a:solidFill>
                  <a:schemeClr val="tx1"/>
                </a:solidFill>
              </a:rPr>
              <a:t>Align some aspects of the QSE Framework all Wales experience self-assessment framework with Perfect Ward and the ward accreditation process (Gold, silver, bronze) </a:t>
            </a:r>
          </a:p>
          <a:p>
            <a:pPr lvl="0"/>
            <a:endParaRPr lang="en-GB" sz="1100"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marL="171450" indent="-171450">
              <a:buFont typeface="Arial" panose="020B0604020202020204" pitchFamily="34" charset="0"/>
              <a:buChar char="•"/>
            </a:pPr>
            <a:r>
              <a:rPr lang="en-GB" sz="1100" dirty="0">
                <a:solidFill>
                  <a:schemeClr val="tx1"/>
                </a:solidFill>
                <a:latin typeface="Calibri" panose="020F0502020204030204" pitchFamily="34" charset="0"/>
              </a:rPr>
              <a:t>Agreement of a Humans Factor Framework and Implementation plan </a:t>
            </a:r>
          </a:p>
          <a:p>
            <a:pPr lvl="0"/>
            <a:endParaRPr lang="en-GB" sz="1100"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marL="171450" indent="-171450" fontAlgn="base">
              <a:buFont typeface="Arial" panose="020B0604020202020204" pitchFamily="34" charset="0"/>
              <a:buChar char="•"/>
            </a:pPr>
            <a:r>
              <a:rPr lang="en-GB" sz="1100" dirty="0">
                <a:solidFill>
                  <a:schemeClr val="tx1"/>
                </a:solidFill>
                <a:latin typeface="Calibri" panose="020F0502020204030204" pitchFamily="34" charset="0"/>
              </a:rPr>
              <a:t>Maximise the learning from near misses (to include the work currently being taken forward with Cardiff University to examine </a:t>
            </a:r>
            <a:r>
              <a:rPr lang="en-GB" sz="1100" dirty="0" err="1">
                <a:solidFill>
                  <a:schemeClr val="tx1"/>
                </a:solidFill>
                <a:latin typeface="Calibri" panose="020F0502020204030204" pitchFamily="34" charset="0"/>
              </a:rPr>
              <a:t>covid</a:t>
            </a:r>
            <a:r>
              <a:rPr lang="en-GB" sz="1100" dirty="0">
                <a:solidFill>
                  <a:schemeClr val="tx1"/>
                </a:solidFill>
                <a:latin typeface="Calibri" panose="020F0502020204030204" pitchFamily="34" charset="0"/>
              </a:rPr>
              <a:t> related incidents) </a:t>
            </a:r>
          </a:p>
          <a:p>
            <a:pPr marL="171450" indent="-171450" fontAlgn="base">
              <a:buFont typeface="Arial" panose="020B0604020202020204" pitchFamily="34" charset="0"/>
              <a:buChar char="•"/>
            </a:pPr>
            <a:r>
              <a:rPr lang="en-GB" sz="1100" dirty="0">
                <a:solidFill>
                  <a:schemeClr val="tx1"/>
                </a:solidFill>
                <a:latin typeface="Calibri" panose="020F0502020204030204" pitchFamily="34" charset="0"/>
              </a:rPr>
              <a:t> Establishment of the UHB stakeholder panel </a:t>
            </a:r>
          </a:p>
          <a:p>
            <a:pPr marL="171450" indent="-171450" fontAlgn="base">
              <a:buFont typeface="Arial" panose="020B0604020202020204" pitchFamily="34" charset="0"/>
              <a:buChar char="•"/>
            </a:pPr>
            <a:r>
              <a:rPr lang="en-GB" sz="1100" dirty="0">
                <a:solidFill>
                  <a:schemeClr val="tx1"/>
                </a:solidFill>
                <a:latin typeface="Calibri" panose="020F0502020204030204" pitchFamily="34" charset="0"/>
              </a:rPr>
              <a:t> Development of the organisational learning committee </a:t>
            </a:r>
          </a:p>
          <a:p>
            <a:pPr marL="171450" indent="-171450" fontAlgn="base">
              <a:buFont typeface="Arial" panose="020B0604020202020204" pitchFamily="34" charset="0"/>
              <a:buChar char="•"/>
            </a:pPr>
            <a:r>
              <a:rPr lang="en-GB" sz="1100" dirty="0">
                <a:solidFill>
                  <a:schemeClr val="tx1"/>
                </a:solidFill>
                <a:latin typeface="Calibri" panose="020F0502020204030204" pitchFamily="34" charset="0"/>
              </a:rPr>
              <a:t> Implement AMAT to strengthen governance in relation to National and Local audits, NICE Guidance and Patient Safety Solutions </a:t>
            </a:r>
          </a:p>
          <a:p>
            <a:pPr marL="171450" indent="-171450" fontAlgn="base">
              <a:buFont typeface="Arial" panose="020B0604020202020204" pitchFamily="34" charset="0"/>
              <a:buChar char="•"/>
            </a:pPr>
            <a:r>
              <a:rPr lang="en-GB" sz="1100" dirty="0">
                <a:solidFill>
                  <a:schemeClr val="tx1"/>
                </a:solidFill>
                <a:latin typeface="Calibri" panose="020F0502020204030204" pitchFamily="34" charset="0"/>
              </a:rPr>
              <a:t> Work with Welsh Government to implement the requirements of the Health and Social Care (quality and Engagement) (Wales) Act 2020 </a:t>
            </a:r>
          </a:p>
          <a:p>
            <a:pPr marL="171450" indent="-171450" fontAlgn="base">
              <a:buFont typeface="Arial" panose="020B0604020202020204" pitchFamily="34" charset="0"/>
              <a:buChar char="•"/>
            </a:pPr>
            <a:r>
              <a:rPr lang="en-GB" sz="1100" dirty="0">
                <a:solidFill>
                  <a:schemeClr val="tx1"/>
                </a:solidFill>
                <a:latin typeface="Calibri" panose="020F0502020204030204" pitchFamily="34" charset="0"/>
              </a:rPr>
              <a:t> Establish CAVQI as work stream to roll out of the current outputs from Health Foundation research project </a:t>
            </a:r>
          </a:p>
          <a:p>
            <a:pPr marL="171450" indent="-171450" fontAlgn="base">
              <a:buFont typeface="Arial" panose="020B0604020202020204" pitchFamily="34" charset="0"/>
              <a:buChar char="•"/>
            </a:pPr>
            <a:r>
              <a:rPr lang="en-GB" sz="1100" dirty="0">
                <a:solidFill>
                  <a:schemeClr val="tx1"/>
                </a:solidFill>
                <a:latin typeface="Calibri" panose="020F0502020204030204" pitchFamily="34" charset="0"/>
              </a:rPr>
              <a:t> Implement the CIVICCA - Once for Wales service user experience system </a:t>
            </a:r>
          </a:p>
          <a:p>
            <a:pPr marL="171450" indent="-171450" fontAlgn="base">
              <a:buFont typeface="Arial" panose="020B0604020202020204" pitchFamily="34" charset="0"/>
              <a:buChar char="•"/>
            </a:pPr>
            <a:r>
              <a:rPr lang="en-GB" sz="1100" dirty="0">
                <a:solidFill>
                  <a:schemeClr val="tx1"/>
                </a:solidFill>
                <a:latin typeface="Calibri" panose="020F0502020204030204" pitchFamily="34" charset="0"/>
              </a:rPr>
              <a:t> Complete the implementation Once for Wales Concerns Management System </a:t>
            </a:r>
          </a:p>
          <a:p>
            <a:pPr marL="171450" indent="-171450" fontAlgn="base">
              <a:buFont typeface="Arial" panose="020B0604020202020204" pitchFamily="34" charset="0"/>
              <a:buChar char="•"/>
            </a:pPr>
            <a:r>
              <a:rPr lang="en-GB" sz="1100" dirty="0">
                <a:solidFill>
                  <a:schemeClr val="tx1"/>
                </a:solidFill>
                <a:latin typeface="Calibri" panose="020F0502020204030204" pitchFamily="34" charset="0"/>
              </a:rPr>
              <a:t> Development of a QSE accreditation/ syllabus </a:t>
            </a:r>
          </a:p>
          <a:p>
            <a:pPr lvl="0"/>
            <a:endParaRPr lang="en-GB" sz="1100"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lvl="0"/>
            <a:endParaRPr lang="en-GB" sz="1100"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10" name="Rectangle 9">
            <a:extLst>
              <a:ext uri="{FF2B5EF4-FFF2-40B4-BE49-F238E27FC236}">
                <a16:creationId xmlns:a16="http://schemas.microsoft.com/office/drawing/2014/main" id="{8CC5DC91-C535-4856-A7BA-213F42FFE4F3}"/>
              </a:ext>
            </a:extLst>
          </p:cNvPr>
          <p:cNvSpPr/>
          <p:nvPr/>
        </p:nvSpPr>
        <p:spPr>
          <a:xfrm>
            <a:off x="247560" y="1171418"/>
            <a:ext cx="7988864" cy="2377000"/>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just"/>
            <a:r>
              <a:rPr lang="en-GB" sz="1100" dirty="0">
                <a:solidFill>
                  <a:srgbClr val="000000"/>
                </a:solidFill>
                <a:latin typeface="Calibri" panose="020F0502020204030204" pitchFamily="34" charset="0"/>
                <a:ea typeface="Calibri" panose="020F0502020204030204" pitchFamily="34" charset="0"/>
                <a:cs typeface="Times New Roman" panose="02020603050405020304" pitchFamily="18" charset="0"/>
              </a:rPr>
              <a:t>Our IMTP puts quality, safety and patient experience at the heart of the plan when it described the UHBs five year QSE framework.  The plan did not list QSE as a discrete priority recognising instead it was more fundamental than this. It is a golden thread which should sit across everything the UHB does. </a:t>
            </a:r>
            <a:r>
              <a:rPr lang="en-GB" sz="1100" dirty="0">
                <a:solidFill>
                  <a:schemeClr val="tx1"/>
                </a:solidFill>
              </a:rPr>
              <a:t>Eight key enablers in the revised QSE framework for the next five years were outlined: </a:t>
            </a:r>
          </a:p>
          <a:p>
            <a:pPr algn="just"/>
            <a:endParaRPr lang="en-GB" sz="1100" dirty="0">
              <a:solidFill>
                <a:schemeClr val="tx1"/>
              </a:solidFill>
            </a:endParaRPr>
          </a:p>
          <a:p>
            <a:pPr marL="2914650" lvl="6" indent="-171450" fontAlgn="base">
              <a:buFont typeface="Arial" panose="020B0604020202020204" pitchFamily="34" charset="0"/>
              <a:buChar char="•"/>
            </a:pPr>
            <a:r>
              <a:rPr lang="en-GB" sz="1100" dirty="0">
                <a:solidFill>
                  <a:schemeClr val="tx1"/>
                </a:solidFill>
              </a:rPr>
              <a:t> Safety Culture </a:t>
            </a:r>
          </a:p>
          <a:p>
            <a:pPr marL="2914650" lvl="6" indent="-171450" fontAlgn="base">
              <a:buFont typeface="Arial" panose="020B0604020202020204" pitchFamily="34" charset="0"/>
              <a:buChar char="•"/>
            </a:pPr>
            <a:r>
              <a:rPr lang="en-GB" sz="1100" dirty="0">
                <a:solidFill>
                  <a:schemeClr val="tx1"/>
                </a:solidFill>
              </a:rPr>
              <a:t>Leadership for QSE </a:t>
            </a:r>
          </a:p>
          <a:p>
            <a:pPr marL="2914650" lvl="6" indent="-171450" fontAlgn="base">
              <a:buFont typeface="Arial" panose="020B0604020202020204" pitchFamily="34" charset="0"/>
              <a:buChar char="•"/>
            </a:pPr>
            <a:r>
              <a:rPr lang="en-GB" sz="1100" dirty="0">
                <a:solidFill>
                  <a:schemeClr val="tx1"/>
                </a:solidFill>
              </a:rPr>
              <a:t>Patient Experience and Involvement </a:t>
            </a:r>
          </a:p>
          <a:p>
            <a:pPr marL="2914650" lvl="6" indent="-171450" fontAlgn="base">
              <a:buFont typeface="Arial" panose="020B0604020202020204" pitchFamily="34" charset="0"/>
              <a:buChar char="•"/>
            </a:pPr>
            <a:r>
              <a:rPr lang="en-GB" sz="1100" dirty="0">
                <a:solidFill>
                  <a:schemeClr val="tx1"/>
                </a:solidFill>
              </a:rPr>
              <a:t>Patient Safety learning and communication </a:t>
            </a:r>
          </a:p>
          <a:p>
            <a:pPr marL="2914650" lvl="6" indent="-171450" fontAlgn="base">
              <a:buFont typeface="Arial" panose="020B0604020202020204" pitchFamily="34" charset="0"/>
              <a:buChar char="•"/>
            </a:pPr>
            <a:r>
              <a:rPr lang="en-GB" sz="1100" dirty="0">
                <a:solidFill>
                  <a:schemeClr val="tx1"/>
                </a:solidFill>
              </a:rPr>
              <a:t>Staff engagement and Involvement </a:t>
            </a:r>
          </a:p>
          <a:p>
            <a:pPr marL="2914650" lvl="6" indent="-171450" fontAlgn="base">
              <a:buFont typeface="Arial" panose="020B0604020202020204" pitchFamily="34" charset="0"/>
              <a:buChar char="•"/>
            </a:pPr>
            <a:r>
              <a:rPr lang="en-GB" sz="1100" dirty="0">
                <a:solidFill>
                  <a:schemeClr val="tx1"/>
                </a:solidFill>
              </a:rPr>
              <a:t>Data and Insight </a:t>
            </a:r>
          </a:p>
          <a:p>
            <a:pPr marL="2914650" lvl="6" indent="-171450" fontAlgn="base">
              <a:buFont typeface="Arial" panose="020B0604020202020204" pitchFamily="34" charset="0"/>
              <a:buChar char="•"/>
            </a:pPr>
            <a:r>
              <a:rPr lang="en-GB" sz="1100" dirty="0">
                <a:solidFill>
                  <a:schemeClr val="tx1"/>
                </a:solidFill>
              </a:rPr>
              <a:t>Professionalism of QSE </a:t>
            </a:r>
          </a:p>
          <a:p>
            <a:pPr marL="2914650" lvl="6" indent="-171450" fontAlgn="base">
              <a:buFont typeface="Arial" panose="020B0604020202020204" pitchFamily="34" charset="0"/>
              <a:buChar char="•"/>
            </a:pPr>
            <a:r>
              <a:rPr lang="en-GB" sz="1100" dirty="0">
                <a:solidFill>
                  <a:schemeClr val="tx1"/>
                </a:solidFill>
              </a:rPr>
              <a:t>Quality Governance </a:t>
            </a:r>
            <a:endParaRPr lang="en-GB" sz="1100" dirty="0">
              <a:solidFill>
                <a:schemeClr val="tx1"/>
              </a:solidFill>
              <a:latin typeface="Calibri" panose="020F0502020204030204" pitchFamily="34" charset="0"/>
              <a:cs typeface="Arial" panose="020B0604020202020204" pitchFamily="34" charset="0"/>
            </a:endParaRPr>
          </a:p>
        </p:txBody>
      </p:sp>
      <p:sp>
        <p:nvSpPr>
          <p:cNvPr id="11" name="Rectangle 10">
            <a:extLst>
              <a:ext uri="{FF2B5EF4-FFF2-40B4-BE49-F238E27FC236}">
                <a16:creationId xmlns:a16="http://schemas.microsoft.com/office/drawing/2014/main" id="{551AF7DF-11E0-4789-9ADA-54F765C18A4B}"/>
              </a:ext>
            </a:extLst>
          </p:cNvPr>
          <p:cNvSpPr/>
          <p:nvPr/>
        </p:nvSpPr>
        <p:spPr>
          <a:xfrm>
            <a:off x="247562" y="744586"/>
            <a:ext cx="11696876"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algn="ctr"/>
            <a:r>
              <a:rPr lang="en-GB" sz="1400" b="1" dirty="0">
                <a:solidFill>
                  <a:prstClr val="white"/>
                </a:solidFill>
                <a:latin typeface="Calibri" panose="020F0502020204030204"/>
              </a:rPr>
              <a:t>A BOLD APPROACH TO QUALITY, SAFETY AND PATIENT EXPERIENCE IS REQUIRED</a:t>
            </a:r>
          </a:p>
        </p:txBody>
      </p:sp>
      <p:pic>
        <p:nvPicPr>
          <p:cNvPr id="20" name="Picture 19">
            <a:extLst>
              <a:ext uri="{FF2B5EF4-FFF2-40B4-BE49-F238E27FC236}">
                <a16:creationId xmlns:a16="http://schemas.microsoft.com/office/drawing/2014/main" id="{51F63D77-43C9-4CB0-A5D6-5769D08F36BD}"/>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8366077" y="1157999"/>
            <a:ext cx="3590567" cy="2393712"/>
          </a:xfrm>
          <a:prstGeom prst="rect">
            <a:avLst/>
          </a:prstGeom>
        </p:spPr>
      </p:pic>
    </p:spTree>
    <p:extLst>
      <p:ext uri="{BB962C8B-B14F-4D97-AF65-F5344CB8AC3E}">
        <p14:creationId xmlns:p14="http://schemas.microsoft.com/office/powerpoint/2010/main" val="26350110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3D8F5F3-BB9F-4F3B-B9CF-B020A4632698}"/>
              </a:ext>
            </a:extLst>
          </p:cNvPr>
          <p:cNvSpPr/>
          <p:nvPr/>
        </p:nvSpPr>
        <p:spPr>
          <a:xfrm>
            <a:off x="1174460" y="64670"/>
            <a:ext cx="10894502" cy="539337"/>
          </a:xfrm>
          <a:prstGeom prst="rect">
            <a:avLst/>
          </a:prstGeom>
          <a:solidFill>
            <a:srgbClr val="16345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prstClr val="white"/>
                </a:solidFill>
                <a:effectLst/>
                <a:uLnTx/>
                <a:uFillTx/>
                <a:latin typeface="Calibri" panose="020F0502020204030204"/>
                <a:ea typeface="+mn-ea"/>
                <a:cs typeface="+mn-cs"/>
              </a:rPr>
              <a:t>PRIORITY 1: RECOVERY AND REDESIGN </a:t>
            </a:r>
          </a:p>
        </p:txBody>
      </p:sp>
      <p:pic>
        <p:nvPicPr>
          <p:cNvPr id="3" name="Picture 2">
            <a:extLst>
              <a:ext uri="{FF2B5EF4-FFF2-40B4-BE49-F238E27FC236}">
                <a16:creationId xmlns:a16="http://schemas.microsoft.com/office/drawing/2014/main" id="{71967FC1-5B96-433E-AEAB-1A41D4E56BD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4671"/>
            <a:ext cx="1048624" cy="575142"/>
          </a:xfrm>
          <a:prstGeom prst="rect">
            <a:avLst/>
          </a:prstGeom>
        </p:spPr>
      </p:pic>
      <p:sp>
        <p:nvSpPr>
          <p:cNvPr id="10" name="Rectangle 9">
            <a:extLst>
              <a:ext uri="{FF2B5EF4-FFF2-40B4-BE49-F238E27FC236}">
                <a16:creationId xmlns:a16="http://schemas.microsoft.com/office/drawing/2014/main" id="{8CC5DC91-C535-4856-A7BA-213F42FFE4F3}"/>
              </a:ext>
            </a:extLst>
          </p:cNvPr>
          <p:cNvSpPr/>
          <p:nvPr/>
        </p:nvSpPr>
        <p:spPr>
          <a:xfrm>
            <a:off x="247562" y="1225999"/>
            <a:ext cx="8896441" cy="4238608"/>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lvl="0">
              <a:defRPr/>
            </a:pPr>
            <a:r>
              <a:rPr lang="en-GB" sz="1100" dirty="0">
                <a:solidFill>
                  <a:prstClr val="black"/>
                </a:solidFill>
              </a:rPr>
              <a:t>Recovery and redesign as a priority spans both the UHBs recovery and redesign and the strategic transformation portfolios.</a:t>
            </a:r>
          </a:p>
          <a:p>
            <a:pPr lvl="0">
              <a:defRPr/>
            </a:pPr>
            <a:endParaRPr lang="en-GB" sz="1100" dirty="0">
              <a:solidFill>
                <a:prstClr val="black"/>
              </a:solidFill>
            </a:endParaRPr>
          </a:p>
          <a:p>
            <a:pPr lvl="0">
              <a:defRPr/>
            </a:pPr>
            <a:r>
              <a:rPr lang="en-GB" sz="1100" dirty="0">
                <a:solidFill>
                  <a:prstClr val="black"/>
                </a:solidFill>
              </a:rPr>
              <a:t>The 22-25 IMTP set a number of delivery ambitions for the next year across five areas; Primary Care, Mental Health, Planned Care, Urgent and Emergency Care and Diagnostics).  </a:t>
            </a:r>
          </a:p>
          <a:p>
            <a:pPr lvl="0">
              <a:defRPr/>
            </a:pPr>
            <a:endParaRPr lang="en-GB" sz="1100" dirty="0">
              <a:solidFill>
                <a:prstClr val="black"/>
              </a:solidFill>
            </a:endParaRPr>
          </a:p>
          <a:p>
            <a:pPr lvl="0">
              <a:defRPr/>
            </a:pPr>
            <a:r>
              <a:rPr lang="en-GB" sz="1100" dirty="0">
                <a:solidFill>
                  <a:prstClr val="black"/>
                </a:solidFill>
              </a:rPr>
              <a:t>Shaping our Future Clinical Services (SOCs) is a transformational programme of work which in turn takes a &gt;3year view of our health system. Its objective put simply is to develop and deliver an overarching clinical services strategy, delivery plans and structure in order to transform the way our patients access our clinical services in their homes, communities and in hospital over the next ten years.</a:t>
            </a:r>
          </a:p>
          <a:p>
            <a:pPr lvl="0">
              <a:defRPr/>
            </a:pPr>
            <a:endParaRPr lang="en-GB" sz="1100" dirty="0">
              <a:solidFill>
                <a:prstClr val="black"/>
              </a:solidFill>
            </a:endParaRPr>
          </a:p>
          <a:p>
            <a:pPr lvl="0">
              <a:defRPr/>
            </a:pPr>
            <a:r>
              <a:rPr lang="en-GB" sz="1100" dirty="0">
                <a:solidFill>
                  <a:prstClr val="black"/>
                </a:solidFill>
              </a:rPr>
              <a:t>This section of the delivery report provides a ‘moment in time’ position for the UHB against the ambitions provided across these areas.</a:t>
            </a:r>
          </a:p>
          <a:p>
            <a:pPr lvl="0">
              <a:defRPr/>
            </a:pPr>
            <a:r>
              <a:rPr lang="en-GB" sz="1100" dirty="0">
                <a:solidFill>
                  <a:prstClr val="black"/>
                </a:solidFill>
              </a:rPr>
              <a:t>Further information regarding </a:t>
            </a:r>
            <a:r>
              <a:rPr lang="en-GB" sz="1100" i="1" dirty="0">
                <a:solidFill>
                  <a:prstClr val="black"/>
                </a:solidFill>
              </a:rPr>
              <a:t>how </a:t>
            </a:r>
            <a:r>
              <a:rPr lang="en-GB" sz="1100" dirty="0">
                <a:solidFill>
                  <a:prstClr val="black"/>
                </a:solidFill>
              </a:rPr>
              <a:t>progress is being made, </a:t>
            </a:r>
            <a:r>
              <a:rPr lang="en-GB" sz="1100" i="1" dirty="0">
                <a:solidFill>
                  <a:prstClr val="black"/>
                </a:solidFill>
              </a:rPr>
              <a:t>why </a:t>
            </a:r>
            <a:r>
              <a:rPr lang="en-GB" sz="1100" dirty="0">
                <a:solidFill>
                  <a:prstClr val="black"/>
                </a:solidFill>
              </a:rPr>
              <a:t>progress is on track (or off) can be found via the following documentation;</a:t>
            </a:r>
          </a:p>
          <a:p>
            <a:pPr lvl="0">
              <a:defRPr/>
            </a:pPr>
            <a:endParaRPr lang="en-GB" sz="1100" dirty="0">
              <a:solidFill>
                <a:prstClr val="black"/>
              </a:solidFill>
            </a:endParaRPr>
          </a:p>
          <a:p>
            <a:pPr marL="285750" lvl="0" indent="-285750">
              <a:buFont typeface="Arial" panose="020B0604020202020204" pitchFamily="34" charset="0"/>
              <a:buChar char="•"/>
              <a:defRPr/>
            </a:pPr>
            <a:r>
              <a:rPr lang="en-GB" sz="1100" dirty="0">
                <a:solidFill>
                  <a:prstClr val="black"/>
                </a:solidFill>
              </a:rPr>
              <a:t>The Director of Operations performance reports to Board</a:t>
            </a:r>
          </a:p>
          <a:p>
            <a:pPr marL="285750" lvl="0" indent="-285750">
              <a:buFont typeface="Arial" panose="020B0604020202020204" pitchFamily="34" charset="0"/>
              <a:buChar char="•"/>
              <a:defRPr/>
            </a:pPr>
            <a:r>
              <a:rPr lang="en-GB" sz="1100" dirty="0">
                <a:solidFill>
                  <a:prstClr val="black"/>
                </a:solidFill>
              </a:rPr>
              <a:t>The Shaping our Clinical Services programme reports given to the Strategic transformation portfolio board.</a:t>
            </a:r>
          </a:p>
          <a:p>
            <a:pPr marL="285750" lvl="0" indent="-285750">
              <a:buFont typeface="Arial" panose="020B0604020202020204" pitchFamily="34" charset="0"/>
              <a:buChar char="•"/>
              <a:defRPr/>
            </a:pPr>
            <a:r>
              <a:rPr lang="en-GB" sz="1100" dirty="0">
                <a:solidFill>
                  <a:prstClr val="black"/>
                </a:solidFill>
              </a:rPr>
              <a:t>The Operational plan and delivery group mechanisms.</a:t>
            </a:r>
            <a:r>
              <a:rPr lang="en-GB" sz="1100" i="1" dirty="0">
                <a:solidFill>
                  <a:srgbClr val="FF0000"/>
                </a:solidFill>
              </a:rPr>
              <a:t> </a:t>
            </a:r>
          </a:p>
          <a:p>
            <a:pPr lvl="0">
              <a:defRPr/>
            </a:pPr>
            <a:endParaRPr lang="en-GB" sz="1100" dirty="0">
              <a:solidFill>
                <a:prstClr val="black"/>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endParaRPr>
          </a:p>
        </p:txBody>
      </p:sp>
      <p:sp>
        <p:nvSpPr>
          <p:cNvPr id="11" name="Rectangle 10">
            <a:extLst>
              <a:ext uri="{FF2B5EF4-FFF2-40B4-BE49-F238E27FC236}">
                <a16:creationId xmlns:a16="http://schemas.microsoft.com/office/drawing/2014/main" id="{551AF7DF-11E0-4789-9ADA-54F765C18A4B}"/>
              </a:ext>
            </a:extLst>
          </p:cNvPr>
          <p:cNvSpPr/>
          <p:nvPr/>
        </p:nvSpPr>
        <p:spPr>
          <a:xfrm>
            <a:off x="247562" y="744586"/>
            <a:ext cx="11696876"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OUR PLAN</a:t>
            </a:r>
          </a:p>
        </p:txBody>
      </p:sp>
      <p:pic>
        <p:nvPicPr>
          <p:cNvPr id="17" name="Picture 16">
            <a:extLst>
              <a:ext uri="{FF2B5EF4-FFF2-40B4-BE49-F238E27FC236}">
                <a16:creationId xmlns:a16="http://schemas.microsoft.com/office/drawing/2014/main" id="{C002DEFF-79FD-4D08-86D2-FE84E88E7A17}"/>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9229170" y="1225998"/>
            <a:ext cx="2715268" cy="4238608"/>
          </a:xfrm>
          <a:prstGeom prst="rect">
            <a:avLst/>
          </a:prstGeom>
        </p:spPr>
      </p:pic>
      <p:pic>
        <p:nvPicPr>
          <p:cNvPr id="12" name="Picture 11">
            <a:extLst>
              <a:ext uri="{FF2B5EF4-FFF2-40B4-BE49-F238E27FC236}">
                <a16:creationId xmlns:a16="http://schemas.microsoft.com/office/drawing/2014/main" id="{C101766B-8BDD-412C-B4E8-C0782A04D132}"/>
              </a:ext>
            </a:extLst>
          </p:cNvPr>
          <p:cNvPicPr>
            <a:picLocks noChangeAspect="1"/>
          </p:cNvPicPr>
          <p:nvPr/>
        </p:nvPicPr>
        <p:blipFill>
          <a:blip r:embed="rId5"/>
          <a:stretch>
            <a:fillRect/>
          </a:stretch>
        </p:blipFill>
        <p:spPr>
          <a:xfrm>
            <a:off x="775202" y="4232498"/>
            <a:ext cx="2501820" cy="840219"/>
          </a:xfrm>
          <a:prstGeom prst="rect">
            <a:avLst/>
          </a:prstGeom>
        </p:spPr>
      </p:pic>
      <p:pic>
        <p:nvPicPr>
          <p:cNvPr id="13" name="Picture 2" descr="cid:image002.png@01D85FB0.77ABA4D0">
            <a:extLst>
              <a:ext uri="{FF2B5EF4-FFF2-40B4-BE49-F238E27FC236}">
                <a16:creationId xmlns:a16="http://schemas.microsoft.com/office/drawing/2014/main" id="{73B66A96-28D6-444F-A65C-423D0F95391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39000" y="4232498"/>
            <a:ext cx="2552172" cy="876300"/>
          </a:xfrm>
          <a:prstGeom prst="rect">
            <a:avLst/>
          </a:prstGeom>
          <a:solidFill>
            <a:schemeClr val="bg1"/>
          </a:solidFill>
          <a:ln>
            <a:noFill/>
          </a:ln>
        </p:spPr>
      </p:pic>
    </p:spTree>
    <p:extLst>
      <p:ext uri="{BB962C8B-B14F-4D97-AF65-F5344CB8AC3E}">
        <p14:creationId xmlns:p14="http://schemas.microsoft.com/office/powerpoint/2010/main" val="10491438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3D8F5F3-BB9F-4F3B-B9CF-B020A4632698}"/>
              </a:ext>
            </a:extLst>
          </p:cNvPr>
          <p:cNvSpPr/>
          <p:nvPr/>
        </p:nvSpPr>
        <p:spPr>
          <a:xfrm>
            <a:off x="1174460" y="64670"/>
            <a:ext cx="10894502" cy="539337"/>
          </a:xfrm>
          <a:prstGeom prst="rect">
            <a:avLst/>
          </a:prstGeom>
          <a:solidFill>
            <a:srgbClr val="16345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prstClr val="white"/>
                </a:solidFill>
                <a:effectLst/>
                <a:uLnTx/>
                <a:uFillTx/>
                <a:latin typeface="Calibri" panose="020F0502020204030204"/>
                <a:ea typeface="+mn-ea"/>
                <a:cs typeface="+mn-cs"/>
              </a:rPr>
              <a:t>PRIORITY </a:t>
            </a:r>
            <a:r>
              <a:rPr lang="en-GB" sz="2400" b="1" dirty="0">
                <a:solidFill>
                  <a:prstClr val="white"/>
                </a:solidFill>
                <a:latin typeface="Calibri" panose="020F0502020204030204"/>
              </a:rPr>
              <a:t>1</a:t>
            </a:r>
            <a:r>
              <a:rPr kumimoji="0" lang="en-GB" sz="2400" b="1" i="0" u="none" strike="noStrike" kern="1200" cap="none" spc="0" normalizeH="0" baseline="0" noProof="0" dirty="0">
                <a:ln>
                  <a:noFill/>
                </a:ln>
                <a:solidFill>
                  <a:prstClr val="white"/>
                </a:solidFill>
                <a:effectLst/>
                <a:uLnTx/>
                <a:uFillTx/>
                <a:latin typeface="Calibri" panose="020F0502020204030204"/>
                <a:ea typeface="+mn-ea"/>
                <a:cs typeface="+mn-cs"/>
              </a:rPr>
              <a:t>: RECOVERY AND DESIGN</a:t>
            </a:r>
          </a:p>
        </p:txBody>
      </p:sp>
      <p:pic>
        <p:nvPicPr>
          <p:cNvPr id="3" name="Picture 2">
            <a:extLst>
              <a:ext uri="{FF2B5EF4-FFF2-40B4-BE49-F238E27FC236}">
                <a16:creationId xmlns:a16="http://schemas.microsoft.com/office/drawing/2014/main" id="{71967FC1-5B96-433E-AEAB-1A41D4E56BD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4671"/>
            <a:ext cx="1048624" cy="575142"/>
          </a:xfrm>
          <a:prstGeom prst="rect">
            <a:avLst/>
          </a:prstGeom>
        </p:spPr>
      </p:pic>
      <p:sp>
        <p:nvSpPr>
          <p:cNvPr id="11" name="Rectangle 10">
            <a:extLst>
              <a:ext uri="{FF2B5EF4-FFF2-40B4-BE49-F238E27FC236}">
                <a16:creationId xmlns:a16="http://schemas.microsoft.com/office/drawing/2014/main" id="{551AF7DF-11E0-4789-9ADA-54F765C18A4B}"/>
              </a:ext>
            </a:extLst>
          </p:cNvPr>
          <p:cNvSpPr/>
          <p:nvPr/>
        </p:nvSpPr>
        <p:spPr>
          <a:xfrm>
            <a:off x="247563" y="744586"/>
            <a:ext cx="11696876"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lvl="0" algn="ctr">
              <a:defRPr/>
            </a:pPr>
            <a:r>
              <a:rPr lang="en-GB" sz="1400" b="1" dirty="0"/>
              <a:t>ACROSS A SERIES OF SERVICES THE UHB SET A NUMBER OF AMBITIONS</a:t>
            </a:r>
          </a:p>
        </p:txBody>
      </p:sp>
      <p:graphicFrame>
        <p:nvGraphicFramePr>
          <p:cNvPr id="8" name="Table 7">
            <a:extLst>
              <a:ext uri="{FF2B5EF4-FFF2-40B4-BE49-F238E27FC236}">
                <a16:creationId xmlns:a16="http://schemas.microsoft.com/office/drawing/2014/main" id="{59603432-DF68-4CDB-B7A6-F074B6F46686}"/>
              </a:ext>
            </a:extLst>
          </p:cNvPr>
          <p:cNvGraphicFramePr>
            <a:graphicFrameLocks noGrp="1"/>
          </p:cNvGraphicFramePr>
          <p:nvPr>
            <p:extLst>
              <p:ext uri="{D42A27DB-BD31-4B8C-83A1-F6EECF244321}">
                <p14:modId xmlns:p14="http://schemas.microsoft.com/office/powerpoint/2010/main" val="2867459204"/>
              </p:ext>
            </p:extLst>
          </p:nvPr>
        </p:nvGraphicFramePr>
        <p:xfrm>
          <a:off x="247563" y="1190192"/>
          <a:ext cx="11696875" cy="4973193"/>
        </p:xfrm>
        <a:graphic>
          <a:graphicData uri="http://schemas.openxmlformats.org/drawingml/2006/table">
            <a:tbl>
              <a:tblPr firstRow="1" bandRow="1">
                <a:tableStyleId>{5C22544A-7EE6-4342-B048-85BDC9FD1C3A}</a:tableStyleId>
              </a:tblPr>
              <a:tblGrid>
                <a:gridCol w="1533471">
                  <a:extLst>
                    <a:ext uri="{9D8B030D-6E8A-4147-A177-3AD203B41FA5}">
                      <a16:colId xmlns:a16="http://schemas.microsoft.com/office/drawing/2014/main" val="1118469601"/>
                    </a:ext>
                  </a:extLst>
                </a:gridCol>
                <a:gridCol w="2395181">
                  <a:extLst>
                    <a:ext uri="{9D8B030D-6E8A-4147-A177-3AD203B41FA5}">
                      <a16:colId xmlns:a16="http://schemas.microsoft.com/office/drawing/2014/main" val="253541828"/>
                    </a:ext>
                  </a:extLst>
                </a:gridCol>
                <a:gridCol w="2572603">
                  <a:extLst>
                    <a:ext uri="{9D8B030D-6E8A-4147-A177-3AD203B41FA5}">
                      <a16:colId xmlns:a16="http://schemas.microsoft.com/office/drawing/2014/main" val="2549786075"/>
                    </a:ext>
                  </a:extLst>
                </a:gridCol>
                <a:gridCol w="2531660">
                  <a:extLst>
                    <a:ext uri="{9D8B030D-6E8A-4147-A177-3AD203B41FA5}">
                      <a16:colId xmlns:a16="http://schemas.microsoft.com/office/drawing/2014/main" val="2790402351"/>
                    </a:ext>
                  </a:extLst>
                </a:gridCol>
                <a:gridCol w="2663960">
                  <a:extLst>
                    <a:ext uri="{9D8B030D-6E8A-4147-A177-3AD203B41FA5}">
                      <a16:colId xmlns:a16="http://schemas.microsoft.com/office/drawing/2014/main" val="1992847343"/>
                    </a:ext>
                  </a:extLst>
                </a:gridCol>
              </a:tblGrid>
              <a:tr h="370840">
                <a:tc>
                  <a:txBody>
                    <a:bodyPr/>
                    <a:lstStyle/>
                    <a:p>
                      <a:r>
                        <a:rPr lang="en-GB" sz="1400" dirty="0"/>
                        <a:t>SPECIALITY</a:t>
                      </a:r>
                    </a:p>
                  </a:txBody>
                  <a:tcPr>
                    <a:solidFill>
                      <a:srgbClr val="D3AD7E"/>
                    </a:solidFill>
                  </a:tcPr>
                </a:tc>
                <a:tc>
                  <a:txBody>
                    <a:bodyPr/>
                    <a:lstStyle/>
                    <a:p>
                      <a:r>
                        <a:rPr lang="en-GB" sz="1400" dirty="0"/>
                        <a:t>Q1 – WHERE WE SAID WE WOULD BE</a:t>
                      </a:r>
                    </a:p>
                  </a:txBody>
                  <a:tcPr>
                    <a:solidFill>
                      <a:srgbClr val="D3AD7E"/>
                    </a:solidFill>
                  </a:tcPr>
                </a:tc>
                <a:tc>
                  <a:txBody>
                    <a:bodyPr/>
                    <a:lstStyle/>
                    <a:p>
                      <a:r>
                        <a:rPr lang="en-GB" sz="1400" dirty="0"/>
                        <a:t>Q2 - WHERE WE SAID WE WOULD BE</a:t>
                      </a:r>
                    </a:p>
                  </a:txBody>
                  <a:tcPr>
                    <a:solidFill>
                      <a:srgbClr val="D3AD7E"/>
                    </a:solidFill>
                  </a:tcPr>
                </a:tc>
                <a:tc>
                  <a:txBody>
                    <a:bodyPr/>
                    <a:lstStyle/>
                    <a:p>
                      <a:r>
                        <a:rPr lang="en-GB" sz="1400" dirty="0"/>
                        <a:t>Q3 - WHERE WE SAID WE WOULD BE</a:t>
                      </a:r>
                    </a:p>
                  </a:txBody>
                  <a:tcPr>
                    <a:solidFill>
                      <a:srgbClr val="D3AD7E"/>
                    </a:solidFill>
                  </a:tcPr>
                </a:tc>
                <a:tc>
                  <a:txBody>
                    <a:bodyPr/>
                    <a:lstStyle/>
                    <a:p>
                      <a:r>
                        <a:rPr lang="en-GB" sz="1400" dirty="0"/>
                        <a:t>Q4 - WHERE WE SAID WE WOULD BE</a:t>
                      </a:r>
                    </a:p>
                  </a:txBody>
                  <a:tcPr>
                    <a:solidFill>
                      <a:srgbClr val="D3AD7E"/>
                    </a:solidFill>
                  </a:tcPr>
                </a:tc>
                <a:extLst>
                  <a:ext uri="{0D108BD9-81ED-4DB2-BD59-A6C34878D82A}">
                    <a16:rowId xmlns:a16="http://schemas.microsoft.com/office/drawing/2014/main" val="4017074249"/>
                  </a:ext>
                </a:extLst>
              </a:tr>
              <a:tr h="370840">
                <a:tc>
                  <a:txBody>
                    <a:bodyPr/>
                    <a:lstStyle/>
                    <a:p>
                      <a:r>
                        <a:rPr lang="en-GB" sz="1000" b="0" dirty="0"/>
                        <a:t>Primary Care</a:t>
                      </a:r>
                    </a:p>
                  </a:txBody>
                  <a:tcPr>
                    <a:solidFill>
                      <a:srgbClr val="F2F2F2"/>
                    </a:solidFill>
                  </a:tcPr>
                </a:tc>
                <a:tc>
                  <a:txBody>
                    <a:bodyPr/>
                    <a:lstStyle/>
                    <a:p>
                      <a:r>
                        <a:rPr lang="en-GB" sz="1000" dirty="0"/>
                        <a:t>Increased % of dental activity vs. pre-</a:t>
                      </a:r>
                      <a:r>
                        <a:rPr lang="en-GB" sz="1000" dirty="0" err="1"/>
                        <a:t>covid</a:t>
                      </a:r>
                      <a:r>
                        <a:rPr lang="en-GB" sz="1000" dirty="0"/>
                        <a:t> levels (subject to IPC guidance)</a:t>
                      </a:r>
                    </a:p>
                  </a:txBody>
                  <a:tcPr>
                    <a:solidFill>
                      <a:srgbClr val="F2F2F2"/>
                    </a:solidFill>
                  </a:tcPr>
                </a:tc>
                <a:tc>
                  <a:txBody>
                    <a:bodyPr/>
                    <a:lstStyle/>
                    <a:p>
                      <a:r>
                        <a:rPr lang="en-GB" sz="1000" dirty="0"/>
                        <a:t>Increase in Eye Care Treatment by primary care</a:t>
                      </a:r>
                    </a:p>
                    <a:p>
                      <a:r>
                        <a:rPr lang="en-GB" sz="1000" dirty="0"/>
                        <a:t>Deliver option appraisal and develop plan for next UPCC centre</a:t>
                      </a:r>
                    </a:p>
                  </a:txBody>
                  <a:tcPr>
                    <a:solidFill>
                      <a:srgbClr val="F2F2F2"/>
                    </a:solidFill>
                  </a:tcPr>
                </a:tc>
                <a:tc>
                  <a:txBody>
                    <a:bodyPr/>
                    <a:lstStyle/>
                    <a:p>
                      <a:r>
                        <a:rPr lang="en-GB" sz="1000" dirty="0"/>
                        <a:t>Reduction of emergency admissions for over 65s</a:t>
                      </a:r>
                    </a:p>
                  </a:txBody>
                  <a:tcPr>
                    <a:solidFill>
                      <a:srgbClr val="F2F2F2"/>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kern="1200" dirty="0">
                          <a:solidFill>
                            <a:schemeClr val="dk1"/>
                          </a:solidFill>
                          <a:latin typeface="+mn-lt"/>
                          <a:ea typeface="+mn-ea"/>
                          <a:cs typeface="+mn-cs"/>
                        </a:rPr>
                        <a:t>Delivery of diabetes performance measures in line with WG targets</a:t>
                      </a:r>
                    </a:p>
                  </a:txBody>
                  <a:tcPr>
                    <a:solidFill>
                      <a:srgbClr val="F2F2F2"/>
                    </a:solidFill>
                  </a:tcPr>
                </a:tc>
                <a:extLst>
                  <a:ext uri="{0D108BD9-81ED-4DB2-BD59-A6C34878D82A}">
                    <a16:rowId xmlns:a16="http://schemas.microsoft.com/office/drawing/2014/main" val="3177342891"/>
                  </a:ext>
                </a:extLst>
              </a:tr>
              <a:tr h="370840">
                <a:tc>
                  <a:txBody>
                    <a:bodyPr/>
                    <a:lstStyle/>
                    <a:p>
                      <a:pPr marL="0" algn="l" defTabSz="914400" rtl="0" eaLnBrk="1" latinLnBrk="0" hangingPunct="1"/>
                      <a:r>
                        <a:rPr lang="en-GB" sz="1000" b="0" kern="1200" dirty="0">
                          <a:solidFill>
                            <a:schemeClr val="dk1"/>
                          </a:solidFill>
                          <a:latin typeface="+mn-lt"/>
                          <a:ea typeface="+mn-ea"/>
                          <a:cs typeface="+mn-cs"/>
                        </a:rPr>
                        <a:t>Unscheduled Care</a:t>
                      </a:r>
                    </a:p>
                  </a:txBody>
                  <a:tcPr>
                    <a:solidFill>
                      <a:srgbClr val="F2F2F2"/>
                    </a:solidFill>
                  </a:tcPr>
                </a:tc>
                <a:tc>
                  <a:txBody>
                    <a:bodyPr/>
                    <a:lstStyle/>
                    <a:p>
                      <a:r>
                        <a:rPr lang="en-GB" sz="1000" dirty="0"/>
                        <a:t>Reduce ambulance lost hours by 25% above March ’22 position</a:t>
                      </a:r>
                    </a:p>
                    <a:p>
                      <a:r>
                        <a:rPr lang="en-GB" sz="1000" dirty="0"/>
                        <a:t>90% surgery patients via surgical SDEC</a:t>
                      </a:r>
                    </a:p>
                  </a:txBody>
                  <a:tcPr>
                    <a:solidFill>
                      <a:srgbClr val="F2F2F2"/>
                    </a:solidFill>
                  </a:tcPr>
                </a:tc>
                <a:tc>
                  <a:txBody>
                    <a:bodyPr/>
                    <a:lstStyle/>
                    <a:p>
                      <a:r>
                        <a:rPr lang="en-GB" sz="1000" dirty="0"/>
                        <a:t>Reduce 21-day length of stay to pre-</a:t>
                      </a:r>
                      <a:r>
                        <a:rPr lang="en-GB" sz="1000" dirty="0" err="1"/>
                        <a:t>covid</a:t>
                      </a:r>
                      <a:r>
                        <a:rPr lang="en-GB" sz="1000" dirty="0"/>
                        <a:t> levels</a:t>
                      </a:r>
                    </a:p>
                    <a:p>
                      <a:r>
                        <a:rPr lang="en-GB" sz="1000" dirty="0"/>
                        <a:t>Medical SDEC at UHW open 7 days a week</a:t>
                      </a:r>
                    </a:p>
                  </a:txBody>
                  <a:tcPr>
                    <a:solidFill>
                      <a:srgbClr val="F2F2F2"/>
                    </a:solidFill>
                  </a:tcPr>
                </a:tc>
                <a:tc>
                  <a:txBody>
                    <a:bodyPr/>
                    <a:lstStyle/>
                    <a:p>
                      <a:r>
                        <a:rPr lang="en-GB" sz="1000" dirty="0"/>
                        <a:t>Compliance with latest SNAPP targets</a:t>
                      </a:r>
                    </a:p>
                  </a:txBody>
                  <a:tcPr>
                    <a:solidFill>
                      <a:srgbClr val="F2F2F2"/>
                    </a:solidFill>
                  </a:tcPr>
                </a:tc>
                <a:tc>
                  <a:txBody>
                    <a:bodyPr/>
                    <a:lstStyle/>
                    <a:p>
                      <a:r>
                        <a:rPr lang="en-GB" sz="1000" dirty="0"/>
                        <a:t>Eliminate 12 hour ED wait</a:t>
                      </a:r>
                    </a:p>
                  </a:txBody>
                  <a:tcPr>
                    <a:solidFill>
                      <a:srgbClr val="F2F2F2"/>
                    </a:solidFill>
                  </a:tcPr>
                </a:tc>
                <a:extLst>
                  <a:ext uri="{0D108BD9-81ED-4DB2-BD59-A6C34878D82A}">
                    <a16:rowId xmlns:a16="http://schemas.microsoft.com/office/drawing/2014/main" val="1055787334"/>
                  </a:ext>
                </a:extLst>
              </a:tr>
              <a:tr h="370840">
                <a:tc>
                  <a:txBody>
                    <a:bodyPr/>
                    <a:lstStyle/>
                    <a:p>
                      <a:pPr marL="0" algn="l" defTabSz="914400" rtl="0" eaLnBrk="1" latinLnBrk="0" hangingPunct="1"/>
                      <a:r>
                        <a:rPr lang="en-GB" sz="1000" b="0" kern="1200" dirty="0">
                          <a:solidFill>
                            <a:schemeClr val="dk1"/>
                          </a:solidFill>
                          <a:latin typeface="+mn-lt"/>
                          <a:ea typeface="+mn-ea"/>
                          <a:cs typeface="+mn-cs"/>
                        </a:rPr>
                        <a:t>Planned Care</a:t>
                      </a:r>
                    </a:p>
                  </a:txBody>
                  <a:tcPr>
                    <a:solidFill>
                      <a:srgbClr val="F2F2F2"/>
                    </a:solidFill>
                  </a:tcPr>
                </a:tc>
                <a:tc>
                  <a:txBody>
                    <a:bodyPr/>
                    <a:lstStyle/>
                    <a:p>
                      <a:pPr marL="171450" indent="-171450">
                        <a:buFont typeface="Arial" panose="020B0604020202020204" pitchFamily="34" charset="0"/>
                        <a:buChar char="•"/>
                      </a:pPr>
                      <a:r>
                        <a:rPr lang="en-GB" sz="1000" dirty="0"/>
                        <a:t>100% of pre-</a:t>
                      </a:r>
                      <a:r>
                        <a:rPr lang="en-GB" sz="1000" dirty="0" err="1"/>
                        <a:t>covid</a:t>
                      </a:r>
                      <a:r>
                        <a:rPr lang="en-GB" sz="1000" dirty="0"/>
                        <a:t> levels for elective surgery</a:t>
                      </a:r>
                    </a:p>
                    <a:p>
                      <a:pPr marL="171450" indent="-171450">
                        <a:buFont typeface="Arial" panose="020B0604020202020204" pitchFamily="34" charset="0"/>
                        <a:buChar char="•"/>
                      </a:pPr>
                      <a:r>
                        <a:rPr lang="en-GB" sz="1000" dirty="0"/>
                        <a:t>100% of pre-</a:t>
                      </a:r>
                      <a:r>
                        <a:rPr lang="en-GB" sz="1000" dirty="0" err="1"/>
                        <a:t>covid</a:t>
                      </a:r>
                      <a:r>
                        <a:rPr lang="en-GB" sz="1000" dirty="0"/>
                        <a:t> activity levels for new OP</a:t>
                      </a:r>
                    </a:p>
                  </a:txBody>
                  <a:tcPr>
                    <a:solidFill>
                      <a:srgbClr val="F2F2F2"/>
                    </a:solidFill>
                  </a:tcPr>
                </a:tc>
                <a:tc>
                  <a:txBody>
                    <a:bodyPr/>
                    <a:lstStyle/>
                    <a:p>
                      <a:pPr marL="171450" indent="-171450">
                        <a:buFont typeface="Arial" panose="020B0604020202020204" pitchFamily="34" charset="0"/>
                        <a:buChar char="•"/>
                      </a:pPr>
                      <a:r>
                        <a:rPr lang="en-GB" sz="1000" dirty="0"/>
                        <a:t>110% of pre-</a:t>
                      </a:r>
                      <a:r>
                        <a:rPr lang="en-GB" sz="1000" dirty="0" err="1"/>
                        <a:t>covid</a:t>
                      </a:r>
                      <a:r>
                        <a:rPr lang="en-GB" sz="1000" dirty="0"/>
                        <a:t> activity levels for new OP</a:t>
                      </a:r>
                    </a:p>
                    <a:p>
                      <a:pPr marL="171450" indent="-171450">
                        <a:buFont typeface="Arial" panose="020B0604020202020204" pitchFamily="34" charset="0"/>
                        <a:buChar char="•"/>
                      </a:pPr>
                      <a:r>
                        <a:rPr lang="en-GB" sz="1000" dirty="0"/>
                        <a:t>Increase SOS / PIFU pathways</a:t>
                      </a:r>
                    </a:p>
                  </a:txBody>
                  <a:tcPr>
                    <a:solidFill>
                      <a:srgbClr val="F2F2F2"/>
                    </a:solidFill>
                  </a:tcPr>
                </a:tc>
                <a:tc>
                  <a:txBody>
                    <a:bodyPr/>
                    <a:lstStyle/>
                    <a:p>
                      <a:pPr marL="171450" indent="-171450">
                        <a:buFont typeface="Arial" panose="020B0604020202020204" pitchFamily="34" charset="0"/>
                        <a:buChar char="•"/>
                      </a:pPr>
                      <a:r>
                        <a:rPr lang="en-GB" sz="1000" dirty="0"/>
                        <a:t>110% of pre-</a:t>
                      </a:r>
                      <a:r>
                        <a:rPr lang="en-GB" sz="1000" dirty="0" err="1"/>
                        <a:t>covid</a:t>
                      </a:r>
                      <a:r>
                        <a:rPr lang="en-GB" sz="1000" dirty="0"/>
                        <a:t> activity levels of elective activity</a:t>
                      </a:r>
                    </a:p>
                    <a:p>
                      <a:pPr marL="171450" indent="-171450">
                        <a:buFont typeface="Arial" panose="020B0604020202020204" pitchFamily="34" charset="0"/>
                        <a:buChar char="•"/>
                      </a:pPr>
                      <a:r>
                        <a:rPr lang="en-GB" sz="1000" dirty="0"/>
                        <a:t>110% of pre-</a:t>
                      </a:r>
                      <a:r>
                        <a:rPr lang="en-GB" sz="1000" dirty="0" err="1"/>
                        <a:t>covid</a:t>
                      </a:r>
                      <a:r>
                        <a:rPr lang="en-GB" sz="1000" dirty="0"/>
                        <a:t> activity levels for new OP</a:t>
                      </a:r>
                    </a:p>
                    <a:p>
                      <a:pPr marL="171450" indent="-171450">
                        <a:buFont typeface="Arial" panose="020B0604020202020204" pitchFamily="34" charset="0"/>
                        <a:buChar char="•"/>
                      </a:pPr>
                      <a:r>
                        <a:rPr lang="en-GB" sz="1000" dirty="0"/>
                        <a:t>Achieve 33% of outpatients via virtual</a:t>
                      </a:r>
                    </a:p>
                    <a:p>
                      <a:pPr marL="171450" indent="-171450">
                        <a:buFont typeface="Arial" panose="020B0604020202020204" pitchFamily="34" charset="0"/>
                        <a:buChar char="•"/>
                      </a:pPr>
                      <a:r>
                        <a:rPr lang="en-GB" sz="1000" dirty="0"/>
                        <a:t>Reduce volume of 104 week waits for treatment</a:t>
                      </a:r>
                    </a:p>
                  </a:txBody>
                  <a:tcPr>
                    <a:solidFill>
                      <a:srgbClr val="F2F2F2"/>
                    </a:solidFill>
                  </a:tcPr>
                </a:tc>
                <a:tc>
                  <a:txBody>
                    <a:bodyPr/>
                    <a:lstStyle/>
                    <a:p>
                      <a:pPr marL="171450" indent="-171450">
                        <a:buFont typeface="Arial" panose="020B0604020202020204" pitchFamily="34" charset="0"/>
                        <a:buChar char="•"/>
                      </a:pPr>
                      <a:r>
                        <a:rPr lang="en-GB" sz="1000" dirty="0"/>
                        <a:t>Eliminate 104 week waits for outpatients</a:t>
                      </a:r>
                    </a:p>
                    <a:p>
                      <a:pPr marL="171450" indent="-171450">
                        <a:buFont typeface="Arial" panose="020B0604020202020204" pitchFamily="34" charset="0"/>
                        <a:buChar char="•"/>
                      </a:pPr>
                      <a:r>
                        <a:rPr lang="en-GB" sz="1000" dirty="0"/>
                        <a:t>Eliminate 104 week waits for treatment</a:t>
                      </a:r>
                    </a:p>
                    <a:p>
                      <a:pPr marL="171450" indent="-171450">
                        <a:buFont typeface="Arial" panose="020B0604020202020204" pitchFamily="34" charset="0"/>
                        <a:buChar char="•"/>
                      </a:pPr>
                      <a:r>
                        <a:rPr lang="en-GB" sz="1000" dirty="0"/>
                        <a:t>120% of pre-</a:t>
                      </a:r>
                      <a:r>
                        <a:rPr lang="en-GB" sz="1000" dirty="0" err="1"/>
                        <a:t>covid</a:t>
                      </a:r>
                      <a:r>
                        <a:rPr lang="en-GB" sz="1000" dirty="0"/>
                        <a:t> levels of elective activity</a:t>
                      </a:r>
                    </a:p>
                    <a:p>
                      <a:pPr marL="171450" indent="-171450">
                        <a:buFont typeface="Arial" panose="020B0604020202020204" pitchFamily="34" charset="0"/>
                        <a:buChar char="•"/>
                      </a:pPr>
                      <a:r>
                        <a:rPr lang="en-GB" sz="1000" dirty="0"/>
                        <a:t>120% of pre-</a:t>
                      </a:r>
                      <a:r>
                        <a:rPr lang="en-GB" sz="1000" dirty="0" err="1"/>
                        <a:t>covid</a:t>
                      </a:r>
                      <a:r>
                        <a:rPr lang="en-GB" sz="1000" dirty="0"/>
                        <a:t> levels for new OP</a:t>
                      </a:r>
                    </a:p>
                    <a:p>
                      <a:pPr marL="171450" indent="-171450">
                        <a:buFont typeface="Arial" panose="020B0604020202020204" pitchFamily="34" charset="0"/>
                        <a:buChar char="•"/>
                      </a:pPr>
                      <a:r>
                        <a:rPr lang="en-GB" sz="1000" dirty="0"/>
                        <a:t>Achieve &gt;65% Single Cancer Pathway target</a:t>
                      </a:r>
                    </a:p>
                    <a:p>
                      <a:pPr marL="171450" indent="-171450">
                        <a:buFont typeface="Arial" panose="020B0604020202020204" pitchFamily="34" charset="0"/>
                        <a:buChar char="•"/>
                      </a:pPr>
                      <a:r>
                        <a:rPr lang="en-GB" sz="1000" dirty="0"/>
                        <a:t>Deliver 30% reduction in delayed follow ups (&gt;100%)</a:t>
                      </a:r>
                    </a:p>
                  </a:txBody>
                  <a:tcPr>
                    <a:solidFill>
                      <a:srgbClr val="F2F2F2"/>
                    </a:solidFill>
                  </a:tcPr>
                </a:tc>
                <a:extLst>
                  <a:ext uri="{0D108BD9-81ED-4DB2-BD59-A6C34878D82A}">
                    <a16:rowId xmlns:a16="http://schemas.microsoft.com/office/drawing/2014/main" val="4194152843"/>
                  </a:ext>
                </a:extLst>
              </a:tr>
              <a:tr h="370840">
                <a:tc>
                  <a:txBody>
                    <a:bodyPr/>
                    <a:lstStyle/>
                    <a:p>
                      <a:pPr marL="0" algn="l" defTabSz="914400" rtl="0" eaLnBrk="1" latinLnBrk="0" hangingPunct="1"/>
                      <a:r>
                        <a:rPr lang="en-GB" sz="1000" b="0" kern="1200" dirty="0">
                          <a:solidFill>
                            <a:schemeClr val="dk1"/>
                          </a:solidFill>
                          <a:latin typeface="+mn-lt"/>
                          <a:ea typeface="+mn-ea"/>
                          <a:cs typeface="+mn-cs"/>
                        </a:rPr>
                        <a:t>Mental Health</a:t>
                      </a:r>
                    </a:p>
                  </a:txBody>
                  <a:tcPr>
                    <a:solidFill>
                      <a:srgbClr val="F2F2F2"/>
                    </a:solidFill>
                  </a:tcPr>
                </a:tc>
                <a:tc>
                  <a:txBody>
                    <a:bodyPr/>
                    <a:lstStyle/>
                    <a:p>
                      <a:pPr marL="171450" indent="-171450">
                        <a:buFont typeface="Arial" panose="020B0604020202020204" pitchFamily="34" charset="0"/>
                        <a:buChar char="•"/>
                      </a:pPr>
                      <a:r>
                        <a:rPr lang="en-GB" sz="1000" dirty="0"/>
                        <a:t>Deliver 80% compliance with Part 1a 28-day assessment target in CYP and Adults</a:t>
                      </a:r>
                    </a:p>
                    <a:p>
                      <a:pPr marL="171450" indent="-171450">
                        <a:buFont typeface="Arial" panose="020B0604020202020204" pitchFamily="34" charset="0"/>
                        <a:buChar char="•"/>
                      </a:pPr>
                      <a:r>
                        <a:rPr lang="en-GB" sz="1000" dirty="0"/>
                        <a:t>Improvement in Eating Disorder access times</a:t>
                      </a:r>
                    </a:p>
                  </a:txBody>
                  <a:tcPr>
                    <a:solidFill>
                      <a:srgbClr val="F2F2F2"/>
                    </a:solidFill>
                  </a:tcPr>
                </a:tc>
                <a:tc>
                  <a:txBody>
                    <a:bodyPr/>
                    <a:lstStyle/>
                    <a:p>
                      <a:pPr marL="171450" indent="-171450">
                        <a:buFont typeface="Arial" panose="020B0604020202020204" pitchFamily="34" charset="0"/>
                        <a:buChar char="•"/>
                      </a:pPr>
                      <a:r>
                        <a:rPr lang="en-GB" sz="1000" dirty="0"/>
                        <a:t>Deliver NHS 111 (press 2) programme </a:t>
                      </a:r>
                    </a:p>
                    <a:p>
                      <a:pPr marL="171450" indent="-171450">
                        <a:buFont typeface="Arial" panose="020B0604020202020204" pitchFamily="34" charset="0"/>
                        <a:buChar char="•"/>
                      </a:pPr>
                      <a:r>
                        <a:rPr lang="en-GB" sz="1000" dirty="0"/>
                        <a:t>Go live with sanctuary provision for crisis care in adults</a:t>
                      </a:r>
                    </a:p>
                    <a:p>
                      <a:pPr marL="171450" indent="-171450">
                        <a:buFont typeface="Arial" panose="020B0604020202020204" pitchFamily="34" charset="0"/>
                        <a:buChar char="•"/>
                      </a:pPr>
                      <a:r>
                        <a:rPr lang="en-GB" sz="1000" dirty="0"/>
                        <a:t>Maintain Part 1a &amp; 1b CYP and Adult targets</a:t>
                      </a:r>
                    </a:p>
                    <a:p>
                      <a:pPr marL="171450" indent="-171450">
                        <a:buFont typeface="Arial" panose="020B0604020202020204" pitchFamily="34" charset="0"/>
                        <a:buChar char="•"/>
                      </a:pPr>
                      <a:r>
                        <a:rPr lang="en-GB" sz="1000" dirty="0"/>
                        <a:t>Improvement in Eating Disorder access times</a:t>
                      </a:r>
                    </a:p>
                  </a:txBody>
                  <a:tcPr>
                    <a:solidFill>
                      <a:srgbClr val="F2F2F2"/>
                    </a:solidFill>
                  </a:tcPr>
                </a:tc>
                <a:tc>
                  <a:txBody>
                    <a:bodyPr/>
                    <a:lstStyle/>
                    <a:p>
                      <a:pPr marL="171450" indent="-171450">
                        <a:buFont typeface="Arial" panose="020B0604020202020204" pitchFamily="34" charset="0"/>
                        <a:buChar char="•"/>
                      </a:pPr>
                      <a:r>
                        <a:rPr lang="en-GB" sz="1000" dirty="0"/>
                        <a:t>Maintain Part 1a &amp; 1b CYP and Adult targets</a:t>
                      </a:r>
                    </a:p>
                    <a:p>
                      <a:pPr marL="171450" indent="-171450">
                        <a:buFont typeface="Arial" panose="020B0604020202020204" pitchFamily="34" charset="0"/>
                        <a:buChar char="•"/>
                      </a:pPr>
                      <a:r>
                        <a:rPr lang="en-GB" sz="1000" dirty="0"/>
                        <a:t>Improvement in Eating Disorder access times</a:t>
                      </a:r>
                    </a:p>
                    <a:p>
                      <a:pPr marL="171450" indent="-171450">
                        <a:buFont typeface="Arial" panose="020B0604020202020204" pitchFamily="34" charset="0"/>
                        <a:buChar char="•"/>
                      </a:pPr>
                      <a:r>
                        <a:rPr lang="en-GB" sz="1000" dirty="0"/>
                        <a:t>Deliver sustained improvement trajectory for neurodevelopment assessments</a:t>
                      </a:r>
                    </a:p>
                  </a:txBody>
                  <a:tcPr>
                    <a:solidFill>
                      <a:srgbClr val="F2F2F2"/>
                    </a:solidFill>
                  </a:tcPr>
                </a:tc>
                <a:tc>
                  <a:txBody>
                    <a:bodyPr/>
                    <a:lstStyle/>
                    <a:p>
                      <a:pPr marL="171450" indent="-171450">
                        <a:buFont typeface="Arial" panose="020B0604020202020204" pitchFamily="34" charset="0"/>
                        <a:buChar char="•"/>
                      </a:pPr>
                      <a:r>
                        <a:rPr lang="en-GB" sz="1000" dirty="0"/>
                        <a:t>Implement repatriation plan for delivery of trauma informed care services close to home</a:t>
                      </a:r>
                    </a:p>
                    <a:p>
                      <a:pPr marL="171450" indent="-171450">
                        <a:buFont typeface="Arial" panose="020B0604020202020204" pitchFamily="34" charset="0"/>
                        <a:buChar char="•"/>
                      </a:pPr>
                      <a:r>
                        <a:rPr lang="en-GB" sz="1000" dirty="0"/>
                        <a:t>Maintain Part 1a &amp; 1b CYP and Adult targets</a:t>
                      </a:r>
                    </a:p>
                    <a:p>
                      <a:pPr marL="171450" indent="-171450">
                        <a:buFont typeface="Arial" panose="020B0604020202020204" pitchFamily="34" charset="0"/>
                        <a:buChar char="•"/>
                      </a:pPr>
                      <a:r>
                        <a:rPr lang="en-GB" sz="1000" dirty="0"/>
                        <a:t>Improvement in Eating Disorder access times</a:t>
                      </a:r>
                    </a:p>
                    <a:p>
                      <a:pPr marL="171450" indent="-171450">
                        <a:buFont typeface="Arial" panose="020B0604020202020204" pitchFamily="34" charset="0"/>
                        <a:buChar char="•"/>
                      </a:pPr>
                      <a:r>
                        <a:rPr lang="en-GB" sz="1000" dirty="0"/>
                        <a:t>Deliver sustained improvement trajectory for neurodevelopment assessments</a:t>
                      </a:r>
                    </a:p>
                  </a:txBody>
                  <a:tcPr>
                    <a:solidFill>
                      <a:srgbClr val="F2F2F2"/>
                    </a:solidFill>
                  </a:tcPr>
                </a:tc>
                <a:extLst>
                  <a:ext uri="{0D108BD9-81ED-4DB2-BD59-A6C34878D82A}">
                    <a16:rowId xmlns:a16="http://schemas.microsoft.com/office/drawing/2014/main" val="2654071814"/>
                  </a:ext>
                </a:extLst>
              </a:tr>
              <a:tr h="370840">
                <a:tc>
                  <a:txBody>
                    <a:bodyPr/>
                    <a:lstStyle/>
                    <a:p>
                      <a:pPr marL="0" algn="l" defTabSz="914400" rtl="0" eaLnBrk="1" latinLnBrk="0" hangingPunct="1"/>
                      <a:r>
                        <a:rPr lang="en-GB" sz="1000" b="0" kern="1200" dirty="0">
                          <a:solidFill>
                            <a:schemeClr val="dk1"/>
                          </a:solidFill>
                          <a:latin typeface="+mn-lt"/>
                          <a:ea typeface="+mn-ea"/>
                          <a:cs typeface="+mn-cs"/>
                        </a:rPr>
                        <a:t>Diagnostics and Therapies </a:t>
                      </a:r>
                    </a:p>
                  </a:txBody>
                  <a:tcPr>
                    <a:solidFill>
                      <a:srgbClr val="F2F2F2"/>
                    </a:solidFill>
                  </a:tcPr>
                </a:tc>
                <a:tc>
                  <a:txBody>
                    <a:bodyPr/>
                    <a:lstStyle/>
                    <a:p>
                      <a:pPr marL="171450" indent="-171450">
                        <a:buFont typeface="Arial" panose="020B0604020202020204" pitchFamily="34" charset="0"/>
                        <a:buChar char="•"/>
                      </a:pPr>
                      <a:r>
                        <a:rPr lang="en-GB" sz="1000" dirty="0"/>
                        <a:t>Eliminate 8 week waits for all modalities excl. US, Echo and Endoscopy</a:t>
                      </a:r>
                    </a:p>
                  </a:txBody>
                  <a:tcPr>
                    <a:solidFill>
                      <a:srgbClr val="F2F2F2"/>
                    </a:solidFill>
                  </a:tcPr>
                </a:tc>
                <a:tc>
                  <a:txBody>
                    <a:bodyPr/>
                    <a:lstStyle/>
                    <a:p>
                      <a:pPr marL="171450" indent="-171450">
                        <a:buFont typeface="Arial" panose="020B0604020202020204" pitchFamily="34" charset="0"/>
                        <a:buChar char="•"/>
                      </a:pPr>
                      <a:r>
                        <a:rPr lang="en-GB" sz="1000" dirty="0"/>
                        <a:t>Eliminate &gt; 8 week waits for US and Echo</a:t>
                      </a:r>
                    </a:p>
                    <a:p>
                      <a:pPr marL="171450" indent="-171450">
                        <a:buFont typeface="Arial" panose="020B0604020202020204" pitchFamily="34" charset="0"/>
                        <a:buChar char="•"/>
                      </a:pPr>
                      <a:r>
                        <a:rPr lang="en-GB" sz="1000" dirty="0"/>
                        <a:t>Endoscopy activity to exceed 125% of pre-</a:t>
                      </a:r>
                      <a:r>
                        <a:rPr lang="en-GB" sz="1000" dirty="0" err="1"/>
                        <a:t>covid</a:t>
                      </a:r>
                      <a:r>
                        <a:rPr lang="en-GB" sz="1000" dirty="0"/>
                        <a:t> activity levels</a:t>
                      </a:r>
                    </a:p>
                  </a:txBody>
                  <a:tcPr>
                    <a:solidFill>
                      <a:srgbClr val="F2F2F2"/>
                    </a:solidFill>
                  </a:tcPr>
                </a:tc>
                <a:tc>
                  <a:txBody>
                    <a:bodyPr/>
                    <a:lstStyle/>
                    <a:p>
                      <a:pPr marL="171450" indent="-171450">
                        <a:buFont typeface="Arial" panose="020B0604020202020204" pitchFamily="34" charset="0"/>
                        <a:buChar char="•"/>
                      </a:pPr>
                      <a:r>
                        <a:rPr lang="en-GB" sz="1000" dirty="0"/>
                        <a:t>Endoscopy activity to exceed 130% of pre-</a:t>
                      </a:r>
                      <a:r>
                        <a:rPr lang="en-GB" sz="1000" dirty="0" err="1"/>
                        <a:t>covid</a:t>
                      </a:r>
                      <a:r>
                        <a:rPr lang="en-GB" sz="1000" dirty="0"/>
                        <a:t> activity levels</a:t>
                      </a:r>
                    </a:p>
                  </a:txBody>
                  <a:tcPr>
                    <a:solidFill>
                      <a:srgbClr val="F2F2F2"/>
                    </a:solidFill>
                  </a:tcPr>
                </a:tc>
                <a:tc>
                  <a:txBody>
                    <a:bodyPr/>
                    <a:lstStyle/>
                    <a:p>
                      <a:pPr marL="342900" lvl="0" indent="-342900">
                        <a:lnSpc>
                          <a:spcPct val="107000"/>
                        </a:lnSpc>
                        <a:buFont typeface="Symbol" panose="05050102010706020507" pitchFamily="18" charset="2"/>
                        <a:buChar char=""/>
                      </a:pPr>
                      <a:r>
                        <a:rPr lang="en-GB" sz="1000" dirty="0">
                          <a:effectLst/>
                        </a:rPr>
                        <a:t>50% reduction of &gt;8 week wait in endoscopy (aim to clear by March ’24)</a:t>
                      </a:r>
                    </a:p>
                    <a:p>
                      <a:pPr marL="342900" lvl="0" indent="-342900">
                        <a:lnSpc>
                          <a:spcPct val="107000"/>
                        </a:lnSpc>
                        <a:spcAft>
                          <a:spcPts val="800"/>
                        </a:spcAft>
                        <a:buFont typeface="Symbol" panose="05050102010706020507" pitchFamily="18" charset="2"/>
                        <a:buChar char=""/>
                      </a:pPr>
                      <a:r>
                        <a:rPr lang="en-GB" sz="1000" dirty="0">
                          <a:effectLst/>
                        </a:rPr>
                        <a:t>50% reduction of &gt;14 week wait in Therapies (aim to clear by March ’24)</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a:solidFill>
                      <a:srgbClr val="F2F2F2"/>
                    </a:solidFill>
                  </a:tcPr>
                </a:tc>
                <a:extLst>
                  <a:ext uri="{0D108BD9-81ED-4DB2-BD59-A6C34878D82A}">
                    <a16:rowId xmlns:a16="http://schemas.microsoft.com/office/drawing/2014/main" val="1052148268"/>
                  </a:ext>
                </a:extLst>
              </a:tr>
            </a:tbl>
          </a:graphicData>
        </a:graphic>
      </p:graphicFrame>
    </p:spTree>
    <p:extLst>
      <p:ext uri="{BB962C8B-B14F-4D97-AF65-F5344CB8AC3E}">
        <p14:creationId xmlns:p14="http://schemas.microsoft.com/office/powerpoint/2010/main" val="27642155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3D8F5F3-BB9F-4F3B-B9CF-B020A4632698}"/>
              </a:ext>
            </a:extLst>
          </p:cNvPr>
          <p:cNvSpPr/>
          <p:nvPr/>
        </p:nvSpPr>
        <p:spPr>
          <a:xfrm>
            <a:off x="1174460" y="64670"/>
            <a:ext cx="10894502" cy="539337"/>
          </a:xfrm>
          <a:prstGeom prst="rect">
            <a:avLst/>
          </a:prstGeom>
          <a:solidFill>
            <a:srgbClr val="16345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prstClr val="white"/>
                </a:solidFill>
                <a:effectLst/>
                <a:uLnTx/>
                <a:uFillTx/>
                <a:latin typeface="Calibri" panose="020F0502020204030204"/>
                <a:ea typeface="+mn-ea"/>
                <a:cs typeface="+mn-cs"/>
              </a:rPr>
              <a:t>PRIORITY </a:t>
            </a:r>
            <a:r>
              <a:rPr lang="en-GB" sz="2400" b="1" dirty="0">
                <a:solidFill>
                  <a:prstClr val="white"/>
                </a:solidFill>
                <a:latin typeface="Calibri" panose="020F0502020204030204"/>
              </a:rPr>
              <a:t>1</a:t>
            </a:r>
            <a:r>
              <a:rPr kumimoji="0" lang="en-GB" sz="2400" b="1" i="0" u="none" strike="noStrike" kern="1200" cap="none" spc="0" normalizeH="0" baseline="0" noProof="0" dirty="0">
                <a:ln>
                  <a:noFill/>
                </a:ln>
                <a:solidFill>
                  <a:prstClr val="white"/>
                </a:solidFill>
                <a:effectLst/>
                <a:uLnTx/>
                <a:uFillTx/>
                <a:latin typeface="Calibri" panose="020F0502020204030204"/>
                <a:ea typeface="+mn-ea"/>
                <a:cs typeface="+mn-cs"/>
              </a:rPr>
              <a:t>: RECOVERY AND DESIGN</a:t>
            </a:r>
          </a:p>
        </p:txBody>
      </p:sp>
      <p:pic>
        <p:nvPicPr>
          <p:cNvPr id="3" name="Picture 2">
            <a:extLst>
              <a:ext uri="{FF2B5EF4-FFF2-40B4-BE49-F238E27FC236}">
                <a16:creationId xmlns:a16="http://schemas.microsoft.com/office/drawing/2014/main" id="{71967FC1-5B96-433E-AEAB-1A41D4E56BD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4671"/>
            <a:ext cx="1048624" cy="575142"/>
          </a:xfrm>
          <a:prstGeom prst="rect">
            <a:avLst/>
          </a:prstGeom>
        </p:spPr>
      </p:pic>
      <p:sp>
        <p:nvSpPr>
          <p:cNvPr id="11" name="Rectangle 10">
            <a:extLst>
              <a:ext uri="{FF2B5EF4-FFF2-40B4-BE49-F238E27FC236}">
                <a16:creationId xmlns:a16="http://schemas.microsoft.com/office/drawing/2014/main" id="{551AF7DF-11E0-4789-9ADA-54F765C18A4B}"/>
              </a:ext>
            </a:extLst>
          </p:cNvPr>
          <p:cNvSpPr/>
          <p:nvPr/>
        </p:nvSpPr>
        <p:spPr>
          <a:xfrm>
            <a:off x="247562" y="744586"/>
            <a:ext cx="11696876"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1" dirty="0">
                <a:solidFill>
                  <a:prstClr val="white"/>
                </a:solidFill>
                <a:latin typeface="Calibri" panose="020F0502020204030204"/>
              </a:rPr>
              <a:t>6 GOALS OF URGENT AND EMERGENCY CARE </a:t>
            </a:r>
            <a:endPar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1CA170BF-7D40-4F36-9026-C5AC82024531}"/>
              </a:ext>
            </a:extLst>
          </p:cNvPr>
          <p:cNvSpPr/>
          <p:nvPr/>
        </p:nvSpPr>
        <p:spPr>
          <a:xfrm>
            <a:off x="247560" y="4400112"/>
            <a:ext cx="11696876"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CARE CLOSER TO HOME</a:t>
            </a:r>
          </a:p>
        </p:txBody>
      </p:sp>
      <p:graphicFrame>
        <p:nvGraphicFramePr>
          <p:cNvPr id="18" name="Table 17">
            <a:extLst>
              <a:ext uri="{FF2B5EF4-FFF2-40B4-BE49-F238E27FC236}">
                <a16:creationId xmlns:a16="http://schemas.microsoft.com/office/drawing/2014/main" id="{75386AB2-CD91-4A86-8493-E288ADB184D2}"/>
              </a:ext>
            </a:extLst>
          </p:cNvPr>
          <p:cNvGraphicFramePr>
            <a:graphicFrameLocks noGrp="1"/>
          </p:cNvGraphicFramePr>
          <p:nvPr>
            <p:extLst>
              <p:ext uri="{D42A27DB-BD31-4B8C-83A1-F6EECF244321}">
                <p14:modId xmlns:p14="http://schemas.microsoft.com/office/powerpoint/2010/main" val="4222823604"/>
              </p:ext>
            </p:extLst>
          </p:nvPr>
        </p:nvGraphicFramePr>
        <p:xfrm>
          <a:off x="247562" y="4818422"/>
          <a:ext cx="11696877" cy="1804353"/>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170600">
                  <a:extLst>
                    <a:ext uri="{9D8B030D-6E8A-4147-A177-3AD203B41FA5}">
                      <a16:colId xmlns:a16="http://schemas.microsoft.com/office/drawing/2014/main" val="2056982347"/>
                    </a:ext>
                  </a:extLst>
                </a:gridCol>
                <a:gridCol w="2627318">
                  <a:extLst>
                    <a:ext uri="{9D8B030D-6E8A-4147-A177-3AD203B41FA5}">
                      <a16:colId xmlns:a16="http://schemas.microsoft.com/office/drawing/2014/main" val="2998714191"/>
                    </a:ext>
                  </a:extLst>
                </a:gridCol>
                <a:gridCol w="3898959">
                  <a:extLst>
                    <a:ext uri="{9D8B030D-6E8A-4147-A177-3AD203B41FA5}">
                      <a16:colId xmlns:a16="http://schemas.microsoft.com/office/drawing/2014/main" val="1969192139"/>
                    </a:ext>
                  </a:extLst>
                </a:gridCol>
              </a:tblGrid>
              <a:tr h="370840">
                <a:tc>
                  <a:txBody>
                    <a:bodyPr/>
                    <a:lstStyle/>
                    <a:p>
                      <a:pPr algn="ctr"/>
                      <a:r>
                        <a:rPr lang="en-GB" sz="1400" dirty="0"/>
                        <a:t>PRIORITY MEASUREMENT</a:t>
                      </a:r>
                    </a:p>
                  </a:txBody>
                  <a:tcPr>
                    <a:solidFill>
                      <a:srgbClr val="D3AD7E"/>
                    </a:solidFill>
                  </a:tcPr>
                </a:tc>
                <a:tc>
                  <a:txBody>
                    <a:bodyPr/>
                    <a:lstStyle/>
                    <a:p>
                      <a:pPr algn="ctr"/>
                      <a:r>
                        <a:rPr lang="en-GB" sz="1400" dirty="0"/>
                        <a:t>TARGET</a:t>
                      </a:r>
                    </a:p>
                  </a:txBody>
                  <a:tcPr>
                    <a:solidFill>
                      <a:srgbClr val="D3AD7E"/>
                    </a:solidFill>
                  </a:tcPr>
                </a:tc>
                <a:tc>
                  <a:txBody>
                    <a:bodyPr/>
                    <a:lstStyle/>
                    <a:p>
                      <a:pPr algn="ctr"/>
                      <a:r>
                        <a:rPr lang="en-GB" sz="1400" dirty="0"/>
                        <a:t>BASELINE</a:t>
                      </a:r>
                    </a:p>
                  </a:txBody>
                  <a:tcPr>
                    <a:solidFill>
                      <a:srgbClr val="D3AD7E"/>
                    </a:solidFill>
                  </a:tcPr>
                </a:tc>
                <a:extLst>
                  <a:ext uri="{0D108BD9-81ED-4DB2-BD59-A6C34878D82A}">
                    <a16:rowId xmlns:a16="http://schemas.microsoft.com/office/drawing/2014/main" val="3424505575"/>
                  </a:ext>
                </a:extLst>
              </a:tr>
              <a:tr h="0">
                <a:tc>
                  <a:txBody>
                    <a:bodyPr/>
                    <a:lstStyle/>
                    <a:p>
                      <a:pPr>
                        <a:lnSpc>
                          <a:spcPct val="107000"/>
                        </a:lnSpc>
                        <a:spcBef>
                          <a:spcPts val="300"/>
                        </a:spcBef>
                        <a:spcAft>
                          <a:spcPts val="300"/>
                        </a:spcAft>
                      </a:pPr>
                      <a:r>
                        <a:rPr lang="en-GB" sz="1100" dirty="0">
                          <a:effectLst/>
                          <a:latin typeface="Calibri" panose="020F0502020204030204" pitchFamily="34" charset="0"/>
                          <a:ea typeface="Calibri" panose="020F0502020204030204" pitchFamily="34" charset="0"/>
                          <a:cs typeface="Calibri" panose="020F0502020204030204" pitchFamily="34" charset="0"/>
                        </a:rPr>
                        <a:t>Percentage of patients (aged 12 years and over) with diabetes who received all eight NICE recommended care processes</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a:solidFill>
                      <a:schemeClr val="bg1">
                        <a:lumMod val="95000"/>
                      </a:schemeClr>
                    </a:solidFill>
                  </a:tcPr>
                </a:tc>
                <a:tc>
                  <a:txBody>
                    <a:bodyPr/>
                    <a:lstStyle/>
                    <a:p>
                      <a:pPr>
                        <a:lnSpc>
                          <a:spcPct val="107000"/>
                        </a:lnSpc>
                        <a:spcBef>
                          <a:spcPts val="300"/>
                        </a:spcBef>
                        <a:spcAft>
                          <a:spcPts val="300"/>
                        </a:spcAft>
                      </a:pPr>
                      <a:r>
                        <a:rPr lang="en-GB" sz="1100" dirty="0">
                          <a:effectLst/>
                          <a:latin typeface="Calibri" panose="020F0502020204030204" pitchFamily="34" charset="0"/>
                          <a:ea typeface="Calibri" panose="020F0502020204030204" pitchFamily="34" charset="0"/>
                          <a:cs typeface="Calibri" panose="020F0502020204030204" pitchFamily="34" charset="0"/>
                        </a:rPr>
                        <a:t>4 quarter improvement trend, towards an annual increase of 10% from baseline data</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a:solidFill>
                      <a:schemeClr val="bg1">
                        <a:lumMod val="95000"/>
                      </a:schemeClr>
                    </a:solidFill>
                  </a:tcPr>
                </a:tc>
                <a:tc>
                  <a:txBody>
                    <a:bodyPr/>
                    <a:lstStyle/>
                    <a:p>
                      <a:pPr>
                        <a:lnSpc>
                          <a:spcPct val="107000"/>
                        </a:lnSpc>
                        <a:spcAft>
                          <a:spcPts val="0"/>
                        </a:spcAft>
                      </a:pPr>
                      <a:r>
                        <a:rPr lang="en-GB" sz="11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2018-2019 – 41.58% </a:t>
                      </a:r>
                      <a:endParaRPr lang="en-GB"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1100" dirty="0">
                          <a:effectLst/>
                          <a:latin typeface="Calibri" panose="020F0502020204030204" pitchFamily="34" charset="0"/>
                          <a:ea typeface="Calibri" panose="020F0502020204030204" pitchFamily="34" charset="0"/>
                          <a:cs typeface="Calibri" panose="020F0502020204030204" pitchFamily="34" charset="0"/>
                        </a:rPr>
                        <a:t> (All Wales 43.02%)</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a:solidFill>
                      <a:schemeClr val="bg1">
                        <a:lumMod val="95000"/>
                      </a:schemeClr>
                    </a:solidFill>
                  </a:tcPr>
                </a:tc>
                <a:extLst>
                  <a:ext uri="{0D108BD9-81ED-4DB2-BD59-A6C34878D82A}">
                    <a16:rowId xmlns:a16="http://schemas.microsoft.com/office/drawing/2014/main" val="2278553940"/>
                  </a:ext>
                </a:extLst>
              </a:tr>
              <a:tr h="370840">
                <a:tc>
                  <a:txBody>
                    <a:bodyPr/>
                    <a:lstStyle/>
                    <a:p>
                      <a:pPr>
                        <a:lnSpc>
                          <a:spcPct val="107000"/>
                        </a:lnSpc>
                        <a:spcBef>
                          <a:spcPts val="300"/>
                        </a:spcBef>
                        <a:spcAft>
                          <a:spcPts val="300"/>
                        </a:spcAft>
                      </a:pPr>
                      <a:r>
                        <a:rPr lang="en-GB" sz="1100" dirty="0">
                          <a:effectLst/>
                          <a:latin typeface="Calibri" panose="020F0502020204030204" pitchFamily="34" charset="0"/>
                          <a:ea typeface="Calibri" panose="020F0502020204030204" pitchFamily="34" charset="0"/>
                          <a:cs typeface="Calibri" panose="020F0502020204030204" pitchFamily="34" charset="0"/>
                        </a:rPr>
                        <a:t>Percentage of patients (aged 12 years and over) with diabetes achieving all three treatment targets in the preceding 15 months:</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marL="171450" lvl="0" indent="-171450">
                        <a:lnSpc>
                          <a:spcPct val="100000"/>
                        </a:lnSpc>
                        <a:spcBef>
                          <a:spcPts val="0"/>
                        </a:spcBef>
                        <a:spcAft>
                          <a:spcPts val="0"/>
                        </a:spcAft>
                        <a:buFont typeface="Arial" panose="020B0604020202020204" pitchFamily="34" charset="0"/>
                        <a:buChar char="•"/>
                      </a:pPr>
                      <a:r>
                        <a:rPr lang="en-GB" sz="1100" dirty="0">
                          <a:effectLst/>
                          <a:latin typeface="Calibri" panose="020F0502020204030204" pitchFamily="34" charset="0"/>
                          <a:ea typeface="Calibri" panose="020F0502020204030204" pitchFamily="34" charset="0"/>
                          <a:cs typeface="Calibri" panose="020F0502020204030204" pitchFamily="34" charset="0"/>
                        </a:rPr>
                        <a:t>Blood pressure reading is 140/80 mmHg or less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marL="171450" lvl="0" indent="-171450">
                        <a:lnSpc>
                          <a:spcPct val="100000"/>
                        </a:lnSpc>
                        <a:spcBef>
                          <a:spcPts val="0"/>
                        </a:spcBef>
                        <a:spcAft>
                          <a:spcPts val="0"/>
                        </a:spcAft>
                        <a:buFont typeface="Arial" panose="020B0604020202020204" pitchFamily="34" charset="0"/>
                        <a:buChar char="•"/>
                      </a:pPr>
                      <a:r>
                        <a:rPr lang="en-GB" sz="1100" dirty="0">
                          <a:effectLst/>
                          <a:latin typeface="Calibri" panose="020F0502020204030204" pitchFamily="34" charset="0"/>
                          <a:ea typeface="Calibri" panose="020F0502020204030204" pitchFamily="34" charset="0"/>
                          <a:cs typeface="Calibri" panose="020F0502020204030204" pitchFamily="34" charset="0"/>
                        </a:rPr>
                        <a:t>Cholesterol values is less than 5 mmol/l (&lt;5)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marL="171450" lvl="0" indent="-171450">
                        <a:lnSpc>
                          <a:spcPct val="100000"/>
                        </a:lnSpc>
                        <a:spcBef>
                          <a:spcPts val="0"/>
                        </a:spcBef>
                        <a:spcAft>
                          <a:spcPts val="0"/>
                        </a:spcAft>
                        <a:buFont typeface="Arial" panose="020B0604020202020204" pitchFamily="34" charset="0"/>
                        <a:buChar char="•"/>
                      </a:pPr>
                      <a:r>
                        <a:rPr lang="en-GB" sz="1100" dirty="0">
                          <a:effectLst/>
                          <a:latin typeface="Calibri" panose="020F0502020204030204" pitchFamily="34" charset="0"/>
                          <a:ea typeface="Calibri" panose="020F0502020204030204" pitchFamily="34" charset="0"/>
                          <a:cs typeface="Calibri" panose="020F0502020204030204" pitchFamily="34" charset="0"/>
                        </a:rPr>
                        <a:t>HbA1c equal or less than 58 mmol/mol or less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a:solidFill>
                      <a:schemeClr val="bg1">
                        <a:lumMod val="95000"/>
                      </a:schemeClr>
                    </a:solidFill>
                  </a:tcPr>
                </a:tc>
                <a:tc>
                  <a:txBody>
                    <a:bodyPr/>
                    <a:lstStyle/>
                    <a:p>
                      <a:pPr>
                        <a:lnSpc>
                          <a:spcPct val="107000"/>
                        </a:lnSpc>
                        <a:spcBef>
                          <a:spcPts val="300"/>
                        </a:spcBef>
                        <a:spcAft>
                          <a:spcPts val="300"/>
                        </a:spcAft>
                      </a:pPr>
                      <a:r>
                        <a:rPr lang="en-GB" sz="1100" dirty="0">
                          <a:effectLst/>
                          <a:latin typeface="Calibri" panose="020F0502020204030204" pitchFamily="34" charset="0"/>
                          <a:ea typeface="Calibri" panose="020F0502020204030204" pitchFamily="34" charset="0"/>
                          <a:cs typeface="Calibri" panose="020F0502020204030204" pitchFamily="34" charset="0"/>
                        </a:rPr>
                        <a:t>1% annual increase from baseline data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a:solidFill>
                      <a:schemeClr val="bg1">
                        <a:lumMod val="95000"/>
                      </a:schemeClr>
                    </a:solidFill>
                  </a:tcPr>
                </a:tc>
                <a:tc>
                  <a:txBody>
                    <a:bodyPr/>
                    <a:lstStyle/>
                    <a:p>
                      <a:pPr>
                        <a:lnSpc>
                          <a:spcPct val="107000"/>
                        </a:lnSpc>
                        <a:spcAft>
                          <a:spcPts val="0"/>
                        </a:spcAft>
                      </a:pPr>
                      <a:r>
                        <a:rPr lang="en-GB" sz="11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2018-2019 – 30.28% </a:t>
                      </a:r>
                      <a:endParaRPr lang="en-GB"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1100" dirty="0">
                          <a:effectLst/>
                          <a:latin typeface="Calibri" panose="020F0502020204030204" pitchFamily="34" charset="0"/>
                          <a:ea typeface="Calibri" panose="020F0502020204030204" pitchFamily="34" charset="0"/>
                          <a:cs typeface="Calibri" panose="020F0502020204030204" pitchFamily="34" charset="0"/>
                        </a:rPr>
                        <a:t> (All Wales 33.35%)</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a:solidFill>
                      <a:schemeClr val="bg1">
                        <a:lumMod val="95000"/>
                      </a:schemeClr>
                    </a:solidFill>
                  </a:tcPr>
                </a:tc>
                <a:extLst>
                  <a:ext uri="{0D108BD9-81ED-4DB2-BD59-A6C34878D82A}">
                    <a16:rowId xmlns:a16="http://schemas.microsoft.com/office/drawing/2014/main" val="3769374952"/>
                  </a:ext>
                </a:extLst>
              </a:tr>
            </a:tbl>
          </a:graphicData>
        </a:graphic>
      </p:graphicFrame>
      <p:graphicFrame>
        <p:nvGraphicFramePr>
          <p:cNvPr id="19" name="Table 18">
            <a:extLst>
              <a:ext uri="{FF2B5EF4-FFF2-40B4-BE49-F238E27FC236}">
                <a16:creationId xmlns:a16="http://schemas.microsoft.com/office/drawing/2014/main" id="{7362E1A1-EA0A-4D9C-9D3F-300E4165F1FF}"/>
              </a:ext>
            </a:extLst>
          </p:cNvPr>
          <p:cNvGraphicFramePr>
            <a:graphicFrameLocks noGrp="1"/>
          </p:cNvGraphicFramePr>
          <p:nvPr>
            <p:extLst>
              <p:ext uri="{D42A27DB-BD31-4B8C-83A1-F6EECF244321}">
                <p14:modId xmlns:p14="http://schemas.microsoft.com/office/powerpoint/2010/main" val="2629161689"/>
              </p:ext>
            </p:extLst>
          </p:nvPr>
        </p:nvGraphicFramePr>
        <p:xfrm>
          <a:off x="247560" y="1153850"/>
          <a:ext cx="11696877" cy="2850833"/>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98959">
                  <a:extLst>
                    <a:ext uri="{9D8B030D-6E8A-4147-A177-3AD203B41FA5}">
                      <a16:colId xmlns:a16="http://schemas.microsoft.com/office/drawing/2014/main" val="2056982347"/>
                    </a:ext>
                  </a:extLst>
                </a:gridCol>
                <a:gridCol w="3898959">
                  <a:extLst>
                    <a:ext uri="{9D8B030D-6E8A-4147-A177-3AD203B41FA5}">
                      <a16:colId xmlns:a16="http://schemas.microsoft.com/office/drawing/2014/main" val="2998714191"/>
                    </a:ext>
                  </a:extLst>
                </a:gridCol>
                <a:gridCol w="3898959">
                  <a:extLst>
                    <a:ext uri="{9D8B030D-6E8A-4147-A177-3AD203B41FA5}">
                      <a16:colId xmlns:a16="http://schemas.microsoft.com/office/drawing/2014/main" val="1969192139"/>
                    </a:ext>
                  </a:extLst>
                </a:gridCol>
              </a:tblGrid>
              <a:tr h="370840">
                <a:tc>
                  <a:txBody>
                    <a:bodyPr/>
                    <a:lstStyle/>
                    <a:p>
                      <a:pPr algn="ctr"/>
                      <a:r>
                        <a:rPr lang="en-GB" sz="1400" dirty="0"/>
                        <a:t>PRIORITY MEASUREMENT</a:t>
                      </a:r>
                    </a:p>
                  </a:txBody>
                  <a:tcPr>
                    <a:solidFill>
                      <a:srgbClr val="D3AD7E"/>
                    </a:solidFill>
                  </a:tcPr>
                </a:tc>
                <a:tc>
                  <a:txBody>
                    <a:bodyPr/>
                    <a:lstStyle/>
                    <a:p>
                      <a:pPr algn="ctr"/>
                      <a:r>
                        <a:rPr lang="en-GB" sz="1400" dirty="0"/>
                        <a:t>TARGET</a:t>
                      </a:r>
                    </a:p>
                  </a:txBody>
                  <a:tcPr>
                    <a:solidFill>
                      <a:srgbClr val="D3AD7E"/>
                    </a:solidFill>
                  </a:tcPr>
                </a:tc>
                <a:tc>
                  <a:txBody>
                    <a:bodyPr/>
                    <a:lstStyle/>
                    <a:p>
                      <a:pPr algn="ctr"/>
                      <a:r>
                        <a:rPr lang="en-GB" sz="1400" dirty="0"/>
                        <a:t>BASELINE</a:t>
                      </a:r>
                    </a:p>
                  </a:txBody>
                  <a:tcPr>
                    <a:solidFill>
                      <a:srgbClr val="D3AD7E"/>
                    </a:solidFill>
                  </a:tcPr>
                </a:tc>
                <a:extLst>
                  <a:ext uri="{0D108BD9-81ED-4DB2-BD59-A6C34878D82A}">
                    <a16:rowId xmlns:a16="http://schemas.microsoft.com/office/drawing/2014/main" val="3424505575"/>
                  </a:ext>
                </a:extLst>
              </a:tr>
              <a:tr h="369839">
                <a:tc>
                  <a:txBody>
                    <a:bodyPr/>
                    <a:lstStyle/>
                    <a:p>
                      <a:pPr>
                        <a:lnSpc>
                          <a:spcPct val="107000"/>
                        </a:lnSpc>
                        <a:spcBef>
                          <a:spcPts val="300"/>
                        </a:spcBef>
                        <a:spcAft>
                          <a:spcPts val="300"/>
                        </a:spcAft>
                      </a:pPr>
                      <a:r>
                        <a:rPr lang="en-GB" sz="1100" dirty="0">
                          <a:effectLst/>
                          <a:latin typeface="+mn-lt"/>
                          <a:ea typeface="Calibri" panose="020F0502020204030204" pitchFamily="34" charset="0"/>
                          <a:cs typeface="Calibri" panose="020F0502020204030204" pitchFamily="34" charset="0"/>
                        </a:rPr>
                        <a:t>Number of Urgent Primary Care Centres (UPCC) established in each Health Board footprint (i.e. both UPPC models) </a:t>
                      </a:r>
                      <a:endParaRPr lang="en-GB" sz="1100" dirty="0">
                        <a:effectLst/>
                        <a:latin typeface="+mn-lt"/>
                        <a:ea typeface="Calibri" panose="020F0502020204030204" pitchFamily="34" charset="0"/>
                        <a:cs typeface="Times New Roman" panose="02020603050405020304" pitchFamily="18" charset="0"/>
                      </a:endParaRPr>
                    </a:p>
                  </a:txBody>
                  <a:tcPr>
                    <a:solidFill>
                      <a:schemeClr val="bg1">
                        <a:lumMod val="95000"/>
                      </a:schemeClr>
                    </a:solidFill>
                  </a:tcPr>
                </a:tc>
                <a:tc>
                  <a:txBody>
                    <a:bodyPr/>
                    <a:lstStyle/>
                    <a:p>
                      <a:pPr>
                        <a:lnSpc>
                          <a:spcPct val="107000"/>
                        </a:lnSpc>
                        <a:spcBef>
                          <a:spcPts val="300"/>
                        </a:spcBef>
                        <a:spcAft>
                          <a:spcPts val="300"/>
                        </a:spcAft>
                      </a:pPr>
                      <a:r>
                        <a:rPr lang="en-GB" sz="1100" dirty="0">
                          <a:effectLst/>
                          <a:latin typeface="+mn-lt"/>
                          <a:ea typeface="Calibri" panose="020F0502020204030204" pitchFamily="34" charset="0"/>
                          <a:cs typeface="Calibri" panose="020F0502020204030204" pitchFamily="34" charset="0"/>
                        </a:rPr>
                        <a:t>Increase by April 2023</a:t>
                      </a:r>
                      <a:endParaRPr lang="en-GB" sz="1100" dirty="0">
                        <a:effectLst/>
                        <a:latin typeface="+mn-lt"/>
                        <a:ea typeface="Calibri" panose="020F0502020204030204" pitchFamily="34" charset="0"/>
                        <a:cs typeface="Times New Roman" panose="02020603050405020304" pitchFamily="18" charset="0"/>
                      </a:endParaRPr>
                    </a:p>
                  </a:txBody>
                  <a:tcPr>
                    <a:solidFill>
                      <a:schemeClr val="bg1">
                        <a:lumMod val="95000"/>
                      </a:schemeClr>
                    </a:solidFill>
                  </a:tcPr>
                </a:tc>
                <a:tc>
                  <a:txBody>
                    <a:bodyPr/>
                    <a:lstStyle/>
                    <a:p>
                      <a:pPr>
                        <a:lnSpc>
                          <a:spcPct val="107000"/>
                        </a:lnSpc>
                        <a:spcBef>
                          <a:spcPts val="300"/>
                        </a:spcBef>
                        <a:spcAft>
                          <a:spcPts val="300"/>
                        </a:spcAft>
                      </a:pPr>
                      <a:r>
                        <a:rPr lang="en-GB" sz="1100" dirty="0">
                          <a:effectLst/>
                          <a:latin typeface="+mn-lt"/>
                          <a:ea typeface="Calibri" panose="020F0502020204030204" pitchFamily="34" charset="0"/>
                          <a:cs typeface="Calibri" panose="020F0502020204030204" pitchFamily="34" charset="0"/>
                        </a:rPr>
                        <a:t>1 x UPCC in Vale</a:t>
                      </a:r>
                      <a:endParaRPr lang="en-GB" sz="1100" dirty="0">
                        <a:effectLst/>
                        <a:latin typeface="+mn-lt"/>
                        <a:ea typeface="Calibri" panose="020F0502020204030204" pitchFamily="34" charset="0"/>
                        <a:cs typeface="Times New Roman" panose="02020603050405020304" pitchFamily="18" charset="0"/>
                      </a:endParaRPr>
                    </a:p>
                  </a:txBody>
                  <a:tcPr>
                    <a:solidFill>
                      <a:schemeClr val="bg1">
                        <a:lumMod val="95000"/>
                      </a:schemeClr>
                    </a:solidFill>
                  </a:tcPr>
                </a:tc>
                <a:extLst>
                  <a:ext uri="{0D108BD9-81ED-4DB2-BD59-A6C34878D82A}">
                    <a16:rowId xmlns:a16="http://schemas.microsoft.com/office/drawing/2014/main" val="2278553940"/>
                  </a:ext>
                </a:extLst>
              </a:tr>
              <a:tr h="370840">
                <a:tc>
                  <a:txBody>
                    <a:bodyPr/>
                    <a:lstStyle/>
                    <a:p>
                      <a:pPr>
                        <a:lnSpc>
                          <a:spcPct val="107000"/>
                        </a:lnSpc>
                        <a:spcBef>
                          <a:spcPts val="300"/>
                        </a:spcBef>
                        <a:spcAft>
                          <a:spcPts val="300"/>
                        </a:spcAft>
                      </a:pPr>
                      <a:r>
                        <a:rPr lang="en-GB" sz="1100" kern="1200" dirty="0">
                          <a:solidFill>
                            <a:schemeClr val="dk1"/>
                          </a:solidFill>
                          <a:effectLst/>
                          <a:latin typeface="+mn-lt"/>
                          <a:ea typeface="Calibri" panose="020F0502020204030204" pitchFamily="34" charset="0"/>
                          <a:cs typeface="Calibri" panose="020F0502020204030204" pitchFamily="34" charset="0"/>
                        </a:rPr>
                        <a:t>Percentage of total conveyances taken to a service other than a Type One Emergency Department</a:t>
                      </a:r>
                    </a:p>
                  </a:txBody>
                  <a:tcPr marL="39924" marR="39924" marT="0" marB="0">
                    <a:solidFill>
                      <a:schemeClr val="bg1">
                        <a:lumMod val="95000"/>
                      </a:schemeClr>
                    </a:solidFill>
                  </a:tcPr>
                </a:tc>
                <a:tc>
                  <a:txBody>
                    <a:bodyPr/>
                    <a:lstStyle/>
                    <a:p>
                      <a:pPr>
                        <a:lnSpc>
                          <a:spcPct val="107000"/>
                        </a:lnSpc>
                        <a:spcBef>
                          <a:spcPts val="300"/>
                        </a:spcBef>
                        <a:spcAft>
                          <a:spcPts val="300"/>
                        </a:spcAft>
                      </a:pPr>
                      <a:r>
                        <a:rPr lang="en-GB" sz="1100" kern="1200" dirty="0">
                          <a:solidFill>
                            <a:schemeClr val="dk1"/>
                          </a:solidFill>
                          <a:effectLst/>
                          <a:latin typeface="+mn-lt"/>
                          <a:ea typeface="Calibri" panose="020F0502020204030204" pitchFamily="34" charset="0"/>
                          <a:cs typeface="Calibri" panose="020F0502020204030204" pitchFamily="34" charset="0"/>
                        </a:rPr>
                        <a:t>4 quarter improvement trend</a:t>
                      </a:r>
                    </a:p>
                  </a:txBody>
                  <a:tcPr marL="68580" marR="68580" marT="0" marB="0">
                    <a:solidFill>
                      <a:schemeClr val="bg1">
                        <a:lumMod val="95000"/>
                      </a:schemeClr>
                    </a:solidFill>
                  </a:tcPr>
                </a:tc>
                <a:tc>
                  <a:txBody>
                    <a:bodyPr/>
                    <a:lstStyle/>
                    <a:p>
                      <a:pPr algn="l">
                        <a:lnSpc>
                          <a:spcPct val="107000"/>
                        </a:lnSpc>
                        <a:spcBef>
                          <a:spcPts val="300"/>
                        </a:spcBef>
                        <a:spcAft>
                          <a:spcPts val="300"/>
                        </a:spcAft>
                      </a:pPr>
                      <a:r>
                        <a:rPr lang="en-GB" sz="1100" dirty="0">
                          <a:solidFill>
                            <a:schemeClr val="tx1"/>
                          </a:solidFill>
                          <a:effectLst/>
                          <a:latin typeface="+mn-lt"/>
                          <a:ea typeface="Calibri" panose="020F0502020204030204" pitchFamily="34" charset="0"/>
                          <a:cs typeface="Calibri" panose="020F0502020204030204" pitchFamily="34" charset="0"/>
                        </a:rPr>
                        <a:t>Waiting for WAST who are in discussions with NCCU regarding performance reporting for this measure</a:t>
                      </a:r>
                      <a:endParaRPr lang="en-GB" sz="1100"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solidFill>
                      <a:schemeClr val="bg1">
                        <a:lumMod val="95000"/>
                      </a:schemeClr>
                    </a:solidFill>
                  </a:tcPr>
                </a:tc>
                <a:extLst>
                  <a:ext uri="{0D108BD9-81ED-4DB2-BD59-A6C34878D82A}">
                    <a16:rowId xmlns:a16="http://schemas.microsoft.com/office/drawing/2014/main" val="3769374952"/>
                  </a:ext>
                </a:extLst>
              </a:tr>
              <a:tr h="181826">
                <a:tc>
                  <a:txBody>
                    <a:bodyPr/>
                    <a:lstStyle/>
                    <a:p>
                      <a:pPr>
                        <a:lnSpc>
                          <a:spcPct val="107000"/>
                        </a:lnSpc>
                        <a:spcBef>
                          <a:spcPts val="300"/>
                        </a:spcBef>
                        <a:spcAft>
                          <a:spcPts val="300"/>
                        </a:spcAft>
                      </a:pPr>
                      <a:r>
                        <a:rPr lang="en-GB" sz="1100" kern="1200" dirty="0">
                          <a:solidFill>
                            <a:schemeClr val="dk1"/>
                          </a:solidFill>
                          <a:effectLst/>
                          <a:latin typeface="+mn-lt"/>
                          <a:ea typeface="Calibri" panose="020F0502020204030204" pitchFamily="34" charset="0"/>
                          <a:cs typeface="Calibri" panose="020F0502020204030204" pitchFamily="34" charset="0"/>
                        </a:rPr>
                        <a:t>Qualitative report detailing progress against the Health Boards’ plans to deliver a Same Day Emergency Day Care Service (12 hours a day, 7 days a week) across all acute sites</a:t>
                      </a:r>
                    </a:p>
                  </a:txBody>
                  <a:tcPr marL="39924" marR="39924" marT="0" marB="0">
                    <a:solidFill>
                      <a:schemeClr val="bg1">
                        <a:lumMod val="95000"/>
                      </a:schemeClr>
                    </a:solidFill>
                  </a:tcPr>
                </a:tc>
                <a:tc>
                  <a:txBody>
                    <a:bodyPr/>
                    <a:lstStyle/>
                    <a:p>
                      <a:pPr>
                        <a:lnSpc>
                          <a:spcPct val="107000"/>
                        </a:lnSpc>
                        <a:spcBef>
                          <a:spcPts val="300"/>
                        </a:spcBef>
                        <a:spcAft>
                          <a:spcPts val="300"/>
                        </a:spcAft>
                      </a:pPr>
                      <a:r>
                        <a:rPr lang="en-US" sz="1100" kern="1200" dirty="0">
                          <a:solidFill>
                            <a:schemeClr val="dk1"/>
                          </a:solidFill>
                          <a:effectLst/>
                          <a:latin typeface="+mn-lt"/>
                          <a:ea typeface="Calibri" panose="020F0502020204030204" pitchFamily="34" charset="0"/>
                          <a:cs typeface="Calibri" panose="020F0502020204030204" pitchFamily="34" charset="0"/>
                        </a:rPr>
                        <a:t>7 day a week, 12 hours a day Same Day Emergency Care across 100% of acute sites by April 2025 </a:t>
                      </a:r>
                      <a:endParaRPr lang="en-GB" sz="1100" kern="1200" dirty="0">
                        <a:solidFill>
                          <a:schemeClr val="dk1"/>
                        </a:solidFill>
                        <a:effectLst/>
                        <a:latin typeface="+mn-lt"/>
                        <a:ea typeface="Calibri" panose="020F0502020204030204" pitchFamily="34" charset="0"/>
                        <a:cs typeface="Calibri" panose="020F0502020204030204" pitchFamily="34" charset="0"/>
                      </a:endParaRPr>
                    </a:p>
                  </a:txBody>
                  <a:tcPr marL="68580" marR="68580" marT="0" marB="0">
                    <a:solidFill>
                      <a:schemeClr val="bg1">
                        <a:lumMod val="95000"/>
                      </a:schemeClr>
                    </a:solidFill>
                  </a:tcPr>
                </a:tc>
                <a:tc>
                  <a:txBody>
                    <a:bodyPr/>
                    <a:lstStyle/>
                    <a:p>
                      <a:pPr>
                        <a:lnSpc>
                          <a:spcPct val="107000"/>
                        </a:lnSpc>
                        <a:spcAft>
                          <a:spcPts val="0"/>
                        </a:spcAft>
                      </a:pPr>
                      <a:r>
                        <a:rPr lang="en-GB" sz="1100" dirty="0">
                          <a:effectLst/>
                          <a:latin typeface="+mn-lt"/>
                          <a:ea typeface="Calibri" panose="020F0502020204030204" pitchFamily="34" charset="0"/>
                          <a:cs typeface="Calibri" panose="020F0502020204030204" pitchFamily="34" charset="0"/>
                        </a:rPr>
                        <a:t>MEACU – 5 days per week</a:t>
                      </a:r>
                      <a:endParaRPr lang="en-GB" sz="1100" dirty="0">
                        <a:effectLst/>
                        <a:latin typeface="+mn-lt"/>
                        <a:ea typeface="Calibri" panose="020F0502020204030204" pitchFamily="34" charset="0"/>
                        <a:cs typeface="Times New Roman" panose="02020603050405020304" pitchFamily="18" charset="0"/>
                      </a:endParaRPr>
                    </a:p>
                    <a:p>
                      <a:pPr>
                        <a:lnSpc>
                          <a:spcPct val="107000"/>
                        </a:lnSpc>
                        <a:spcBef>
                          <a:spcPts val="300"/>
                        </a:spcBef>
                        <a:spcAft>
                          <a:spcPts val="300"/>
                        </a:spcAft>
                      </a:pPr>
                      <a:r>
                        <a:rPr lang="en-GB" sz="1100" dirty="0">
                          <a:effectLst/>
                          <a:latin typeface="+mn-lt"/>
                          <a:ea typeface="Calibri" panose="020F0502020204030204" pitchFamily="34" charset="0"/>
                          <a:cs typeface="Times New Roman" panose="02020603050405020304" pitchFamily="18" charset="0"/>
                        </a:rPr>
                        <a:t>Surgical SDEC – TBC</a:t>
                      </a:r>
                    </a:p>
                  </a:txBody>
                  <a:tcPr marL="68580" marR="68580" marT="0" marB="0">
                    <a:solidFill>
                      <a:schemeClr val="bg1">
                        <a:lumMod val="95000"/>
                      </a:schemeClr>
                    </a:solidFill>
                  </a:tcPr>
                </a:tc>
                <a:extLst>
                  <a:ext uri="{0D108BD9-81ED-4DB2-BD59-A6C34878D82A}">
                    <a16:rowId xmlns:a16="http://schemas.microsoft.com/office/drawing/2014/main" val="1900071836"/>
                  </a:ext>
                </a:extLst>
              </a:tr>
              <a:tr h="370840">
                <a:tc>
                  <a:txBody>
                    <a:bodyPr/>
                    <a:lstStyle/>
                    <a:p>
                      <a:pPr>
                        <a:lnSpc>
                          <a:spcPct val="107000"/>
                        </a:lnSpc>
                        <a:spcBef>
                          <a:spcPts val="300"/>
                        </a:spcBef>
                        <a:spcAft>
                          <a:spcPts val="300"/>
                        </a:spcAft>
                      </a:pPr>
                      <a:r>
                        <a:rPr lang="en-GB" sz="1100" kern="1200" dirty="0">
                          <a:solidFill>
                            <a:schemeClr val="dk1"/>
                          </a:solidFill>
                          <a:effectLst/>
                          <a:latin typeface="+mn-lt"/>
                          <a:ea typeface="Calibri" panose="020F0502020204030204" pitchFamily="34" charset="0"/>
                          <a:cs typeface="Calibri" panose="020F0502020204030204" pitchFamily="34" charset="0"/>
                        </a:rPr>
                        <a:t>Number of people admitted as an emergency who remain in an acute or community hospital over 21 days since admission</a:t>
                      </a:r>
                    </a:p>
                  </a:txBody>
                  <a:tcPr marL="39924" marR="39924" marT="0" marB="0">
                    <a:solidFill>
                      <a:schemeClr val="bg1">
                        <a:lumMod val="95000"/>
                      </a:schemeClr>
                    </a:solidFill>
                  </a:tcPr>
                </a:tc>
                <a:tc>
                  <a:txBody>
                    <a:bodyPr/>
                    <a:lstStyle/>
                    <a:p>
                      <a:pPr>
                        <a:lnSpc>
                          <a:spcPct val="107000"/>
                        </a:lnSpc>
                        <a:spcBef>
                          <a:spcPts val="300"/>
                        </a:spcBef>
                        <a:spcAft>
                          <a:spcPts val="300"/>
                        </a:spcAft>
                      </a:pPr>
                      <a:r>
                        <a:rPr lang="en-GB" sz="1100" kern="1200" dirty="0">
                          <a:solidFill>
                            <a:schemeClr val="dk1"/>
                          </a:solidFill>
                          <a:effectLst/>
                          <a:latin typeface="+mn-lt"/>
                          <a:ea typeface="Calibri" panose="020F0502020204030204" pitchFamily="34" charset="0"/>
                          <a:cs typeface="Calibri" panose="020F0502020204030204" pitchFamily="34" charset="0"/>
                        </a:rPr>
                        <a:t>4 quarter reduction trend</a:t>
                      </a:r>
                    </a:p>
                  </a:txBody>
                  <a:tcPr marL="68580" marR="68580" marT="0" marB="0">
                    <a:solidFill>
                      <a:schemeClr val="bg1">
                        <a:lumMod val="95000"/>
                      </a:schemeClr>
                    </a:solidFill>
                  </a:tcPr>
                </a:tc>
                <a:tc>
                  <a:txBody>
                    <a:bodyPr/>
                    <a:lstStyle/>
                    <a:p>
                      <a:pPr>
                        <a:lnSpc>
                          <a:spcPct val="107000"/>
                        </a:lnSpc>
                        <a:spcAft>
                          <a:spcPts val="0"/>
                        </a:spcAft>
                      </a:pPr>
                      <a:r>
                        <a:rPr lang="en-GB" sz="1100" dirty="0">
                          <a:effectLst/>
                          <a:latin typeface="+mn-lt"/>
                          <a:ea typeface="Calibri" panose="020F0502020204030204" pitchFamily="34" charset="0"/>
                          <a:cs typeface="Calibri" panose="020F0502020204030204" pitchFamily="34" charset="0"/>
                        </a:rPr>
                        <a:t>Jan 2022 – 808</a:t>
                      </a:r>
                      <a:endParaRPr lang="en-GB" sz="1100" dirty="0">
                        <a:effectLst/>
                        <a:latin typeface="+mn-lt"/>
                        <a:ea typeface="Calibri" panose="020F0502020204030204" pitchFamily="34" charset="0"/>
                        <a:cs typeface="Times New Roman" panose="02020603050405020304" pitchFamily="18" charset="0"/>
                      </a:endParaRPr>
                    </a:p>
                    <a:p>
                      <a:pPr>
                        <a:lnSpc>
                          <a:spcPct val="107000"/>
                        </a:lnSpc>
                        <a:spcBef>
                          <a:spcPts val="300"/>
                        </a:spcBef>
                        <a:spcAft>
                          <a:spcPts val="300"/>
                        </a:spcAft>
                      </a:pPr>
                      <a:r>
                        <a:rPr lang="en-GB" sz="1100" dirty="0">
                          <a:effectLst/>
                          <a:latin typeface="+mn-lt"/>
                          <a:ea typeface="Calibri" panose="020F0502020204030204" pitchFamily="34" charset="0"/>
                          <a:cs typeface="Times New Roman" panose="02020603050405020304" pitchFamily="18" charset="0"/>
                        </a:rPr>
                        <a:t>NB. LHBs and DHCW currently resolving data issues regarding this measure.</a:t>
                      </a:r>
                    </a:p>
                  </a:txBody>
                  <a:tcPr marL="68580" marR="68580" marT="0" marB="0">
                    <a:solidFill>
                      <a:schemeClr val="bg1">
                        <a:lumMod val="95000"/>
                      </a:schemeClr>
                    </a:solidFill>
                  </a:tcPr>
                </a:tc>
                <a:extLst>
                  <a:ext uri="{0D108BD9-81ED-4DB2-BD59-A6C34878D82A}">
                    <a16:rowId xmlns:a16="http://schemas.microsoft.com/office/drawing/2014/main" val="3477419060"/>
                  </a:ext>
                </a:extLst>
              </a:tr>
              <a:tr h="370840">
                <a:tc>
                  <a:txBody>
                    <a:bodyPr/>
                    <a:lstStyle/>
                    <a:p>
                      <a:pPr>
                        <a:lnSpc>
                          <a:spcPct val="107000"/>
                        </a:lnSpc>
                        <a:spcBef>
                          <a:spcPts val="300"/>
                        </a:spcBef>
                        <a:spcAft>
                          <a:spcPts val="300"/>
                        </a:spcAft>
                      </a:pPr>
                      <a:r>
                        <a:rPr lang="en-GB" sz="1100" kern="1200" dirty="0">
                          <a:solidFill>
                            <a:schemeClr val="dk1"/>
                          </a:solidFill>
                          <a:effectLst/>
                          <a:latin typeface="+mn-lt"/>
                          <a:ea typeface="Calibri" panose="020F0502020204030204" pitchFamily="34" charset="0"/>
                          <a:cs typeface="Calibri" panose="020F0502020204030204" pitchFamily="34" charset="0"/>
                        </a:rPr>
                        <a:t>Percentage of total emergency bed days accrued by people with a length of stay over 21 days</a:t>
                      </a:r>
                    </a:p>
                  </a:txBody>
                  <a:tcPr marL="39924" marR="39924" marT="0" marB="0">
                    <a:solidFill>
                      <a:schemeClr val="bg1">
                        <a:lumMod val="95000"/>
                      </a:schemeClr>
                    </a:solidFill>
                  </a:tcPr>
                </a:tc>
                <a:tc>
                  <a:txBody>
                    <a:bodyPr/>
                    <a:lstStyle/>
                    <a:p>
                      <a:pPr>
                        <a:lnSpc>
                          <a:spcPct val="107000"/>
                        </a:lnSpc>
                        <a:spcBef>
                          <a:spcPts val="300"/>
                        </a:spcBef>
                        <a:spcAft>
                          <a:spcPts val="300"/>
                        </a:spcAft>
                      </a:pPr>
                      <a:r>
                        <a:rPr lang="en-GB" sz="1100" kern="1200" dirty="0">
                          <a:solidFill>
                            <a:schemeClr val="dk1"/>
                          </a:solidFill>
                          <a:effectLst/>
                          <a:latin typeface="+mn-lt"/>
                          <a:ea typeface="Calibri" panose="020F0502020204030204" pitchFamily="34" charset="0"/>
                          <a:cs typeface="Calibri" panose="020F0502020204030204" pitchFamily="34" charset="0"/>
                        </a:rPr>
                        <a:t>4 quarter reduction trend</a:t>
                      </a:r>
                    </a:p>
                  </a:txBody>
                  <a:tcPr marL="68580" marR="68580" marT="0" marB="0">
                    <a:solidFill>
                      <a:schemeClr val="bg1">
                        <a:lumMod val="95000"/>
                      </a:schemeClr>
                    </a:solidFill>
                  </a:tcPr>
                </a:tc>
                <a:tc>
                  <a:txBody>
                    <a:bodyPr/>
                    <a:lstStyle/>
                    <a:p>
                      <a:pPr>
                        <a:lnSpc>
                          <a:spcPct val="107000"/>
                        </a:lnSpc>
                        <a:spcAft>
                          <a:spcPts val="0"/>
                        </a:spcAft>
                      </a:pPr>
                      <a:r>
                        <a:rPr lang="en-GB" sz="1100" dirty="0">
                          <a:effectLst/>
                          <a:latin typeface="+mn-lt"/>
                          <a:ea typeface="Calibri" panose="020F0502020204030204" pitchFamily="34" charset="0"/>
                          <a:cs typeface="Calibri" panose="020F0502020204030204" pitchFamily="34" charset="0"/>
                        </a:rPr>
                        <a:t>Jan 2022 – 60.2%</a:t>
                      </a:r>
                      <a:endParaRPr lang="en-GB" sz="1100" dirty="0">
                        <a:effectLst/>
                        <a:latin typeface="+mn-lt"/>
                        <a:ea typeface="Calibri" panose="020F0502020204030204" pitchFamily="34" charset="0"/>
                        <a:cs typeface="Times New Roman" panose="02020603050405020304" pitchFamily="18" charset="0"/>
                      </a:endParaRPr>
                    </a:p>
                    <a:p>
                      <a:pPr>
                        <a:lnSpc>
                          <a:spcPct val="107000"/>
                        </a:lnSpc>
                        <a:spcBef>
                          <a:spcPts val="300"/>
                        </a:spcBef>
                        <a:spcAft>
                          <a:spcPts val="300"/>
                        </a:spcAft>
                      </a:pPr>
                      <a:r>
                        <a:rPr lang="en-GB" sz="1100" dirty="0">
                          <a:effectLst/>
                          <a:latin typeface="+mn-lt"/>
                          <a:ea typeface="Calibri" panose="020F0502020204030204" pitchFamily="34" charset="0"/>
                          <a:cs typeface="Times New Roman" panose="02020603050405020304" pitchFamily="18" charset="0"/>
                        </a:rPr>
                        <a:t>NB. LHBs and DHCW currently resolving data issues regarding this measure.</a:t>
                      </a:r>
                    </a:p>
                  </a:txBody>
                  <a:tcPr marL="68580" marR="68580" marT="0" marB="0">
                    <a:solidFill>
                      <a:schemeClr val="bg1">
                        <a:lumMod val="95000"/>
                      </a:schemeClr>
                    </a:solidFill>
                  </a:tcPr>
                </a:tc>
                <a:extLst>
                  <a:ext uri="{0D108BD9-81ED-4DB2-BD59-A6C34878D82A}">
                    <a16:rowId xmlns:a16="http://schemas.microsoft.com/office/drawing/2014/main" val="293642544"/>
                  </a:ext>
                </a:extLst>
              </a:tr>
            </a:tbl>
          </a:graphicData>
        </a:graphic>
      </p:graphicFrame>
    </p:spTree>
    <p:extLst>
      <p:ext uri="{BB962C8B-B14F-4D97-AF65-F5344CB8AC3E}">
        <p14:creationId xmlns:p14="http://schemas.microsoft.com/office/powerpoint/2010/main" val="21633461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3D8F5F3-BB9F-4F3B-B9CF-B020A4632698}"/>
              </a:ext>
            </a:extLst>
          </p:cNvPr>
          <p:cNvSpPr/>
          <p:nvPr/>
        </p:nvSpPr>
        <p:spPr>
          <a:xfrm>
            <a:off x="1174460" y="64670"/>
            <a:ext cx="10894502" cy="539337"/>
          </a:xfrm>
          <a:prstGeom prst="rect">
            <a:avLst/>
          </a:prstGeom>
          <a:solidFill>
            <a:srgbClr val="16345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prstClr val="white"/>
                </a:solidFill>
                <a:effectLst/>
                <a:uLnTx/>
                <a:uFillTx/>
                <a:latin typeface="Calibri" panose="020F0502020204030204"/>
                <a:ea typeface="+mn-ea"/>
                <a:cs typeface="+mn-cs"/>
              </a:rPr>
              <a:t>PRIORITY </a:t>
            </a:r>
            <a:r>
              <a:rPr lang="en-GB" sz="2400" b="1" dirty="0">
                <a:solidFill>
                  <a:prstClr val="white"/>
                </a:solidFill>
                <a:latin typeface="Calibri" panose="020F0502020204030204"/>
              </a:rPr>
              <a:t>1</a:t>
            </a:r>
            <a:r>
              <a:rPr kumimoji="0" lang="en-GB" sz="2400" b="1" i="0" u="none" strike="noStrike" kern="1200" cap="none" spc="0" normalizeH="0" baseline="0" noProof="0" dirty="0">
                <a:ln>
                  <a:noFill/>
                </a:ln>
                <a:solidFill>
                  <a:prstClr val="white"/>
                </a:solidFill>
                <a:effectLst/>
                <a:uLnTx/>
                <a:uFillTx/>
                <a:latin typeface="Calibri" panose="020F0502020204030204"/>
                <a:ea typeface="+mn-ea"/>
                <a:cs typeface="+mn-cs"/>
              </a:rPr>
              <a:t>: RECOVERY AND DESIGN</a:t>
            </a:r>
          </a:p>
        </p:txBody>
      </p:sp>
      <p:pic>
        <p:nvPicPr>
          <p:cNvPr id="3" name="Picture 2">
            <a:extLst>
              <a:ext uri="{FF2B5EF4-FFF2-40B4-BE49-F238E27FC236}">
                <a16:creationId xmlns:a16="http://schemas.microsoft.com/office/drawing/2014/main" id="{71967FC1-5B96-433E-AEAB-1A41D4E56BD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4671"/>
            <a:ext cx="1048624" cy="575142"/>
          </a:xfrm>
          <a:prstGeom prst="rect">
            <a:avLst/>
          </a:prstGeom>
        </p:spPr>
      </p:pic>
      <p:sp>
        <p:nvSpPr>
          <p:cNvPr id="11" name="Rectangle 10">
            <a:extLst>
              <a:ext uri="{FF2B5EF4-FFF2-40B4-BE49-F238E27FC236}">
                <a16:creationId xmlns:a16="http://schemas.microsoft.com/office/drawing/2014/main" id="{551AF7DF-11E0-4789-9ADA-54F765C18A4B}"/>
              </a:ext>
            </a:extLst>
          </p:cNvPr>
          <p:cNvSpPr/>
          <p:nvPr/>
        </p:nvSpPr>
        <p:spPr>
          <a:xfrm>
            <a:off x="247562" y="744586"/>
            <a:ext cx="11696876"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1" dirty="0">
                <a:solidFill>
                  <a:prstClr val="white"/>
                </a:solidFill>
                <a:latin typeface="Calibri" panose="020F0502020204030204"/>
              </a:rPr>
              <a:t>ACCESS TO TIMELY PLANNED CARE</a:t>
            </a:r>
            <a:endPar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1CA170BF-7D40-4F36-9026-C5AC82024531}"/>
              </a:ext>
            </a:extLst>
          </p:cNvPr>
          <p:cNvSpPr/>
          <p:nvPr/>
        </p:nvSpPr>
        <p:spPr>
          <a:xfrm>
            <a:off x="247559" y="5192410"/>
            <a:ext cx="11696876"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INFECTION, PREVENTION, CONTROL</a:t>
            </a:r>
          </a:p>
        </p:txBody>
      </p:sp>
      <p:graphicFrame>
        <p:nvGraphicFramePr>
          <p:cNvPr id="18" name="Table 17">
            <a:extLst>
              <a:ext uri="{FF2B5EF4-FFF2-40B4-BE49-F238E27FC236}">
                <a16:creationId xmlns:a16="http://schemas.microsoft.com/office/drawing/2014/main" id="{75386AB2-CD91-4A86-8493-E288ADB184D2}"/>
              </a:ext>
            </a:extLst>
          </p:cNvPr>
          <p:cNvGraphicFramePr>
            <a:graphicFrameLocks noGrp="1"/>
          </p:cNvGraphicFramePr>
          <p:nvPr>
            <p:extLst>
              <p:ext uri="{D42A27DB-BD31-4B8C-83A1-F6EECF244321}">
                <p14:modId xmlns:p14="http://schemas.microsoft.com/office/powerpoint/2010/main" val="320700173"/>
              </p:ext>
            </p:extLst>
          </p:nvPr>
        </p:nvGraphicFramePr>
        <p:xfrm>
          <a:off x="247559" y="5569049"/>
          <a:ext cx="11696877" cy="122428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170600">
                  <a:extLst>
                    <a:ext uri="{9D8B030D-6E8A-4147-A177-3AD203B41FA5}">
                      <a16:colId xmlns:a16="http://schemas.microsoft.com/office/drawing/2014/main" val="2056982347"/>
                    </a:ext>
                  </a:extLst>
                </a:gridCol>
                <a:gridCol w="2627318">
                  <a:extLst>
                    <a:ext uri="{9D8B030D-6E8A-4147-A177-3AD203B41FA5}">
                      <a16:colId xmlns:a16="http://schemas.microsoft.com/office/drawing/2014/main" val="2998714191"/>
                    </a:ext>
                  </a:extLst>
                </a:gridCol>
                <a:gridCol w="3898959">
                  <a:extLst>
                    <a:ext uri="{9D8B030D-6E8A-4147-A177-3AD203B41FA5}">
                      <a16:colId xmlns:a16="http://schemas.microsoft.com/office/drawing/2014/main" val="1969192139"/>
                    </a:ext>
                  </a:extLst>
                </a:gridCol>
              </a:tblGrid>
              <a:tr h="370840">
                <a:tc>
                  <a:txBody>
                    <a:bodyPr/>
                    <a:lstStyle/>
                    <a:p>
                      <a:pPr algn="ctr"/>
                      <a:r>
                        <a:rPr lang="en-GB" sz="1400" dirty="0"/>
                        <a:t>PRIORITY MEASUREMENT</a:t>
                      </a:r>
                    </a:p>
                  </a:txBody>
                  <a:tcPr>
                    <a:solidFill>
                      <a:srgbClr val="D3AD7E"/>
                    </a:solidFill>
                  </a:tcPr>
                </a:tc>
                <a:tc>
                  <a:txBody>
                    <a:bodyPr/>
                    <a:lstStyle/>
                    <a:p>
                      <a:pPr algn="ctr"/>
                      <a:r>
                        <a:rPr lang="en-GB" sz="1400" dirty="0"/>
                        <a:t>TARGET</a:t>
                      </a:r>
                    </a:p>
                  </a:txBody>
                  <a:tcPr>
                    <a:solidFill>
                      <a:srgbClr val="D3AD7E"/>
                    </a:solidFill>
                  </a:tcPr>
                </a:tc>
                <a:tc>
                  <a:txBody>
                    <a:bodyPr/>
                    <a:lstStyle/>
                    <a:p>
                      <a:pPr algn="ctr"/>
                      <a:r>
                        <a:rPr lang="en-GB" sz="1400" dirty="0"/>
                        <a:t>BASELINE</a:t>
                      </a:r>
                    </a:p>
                  </a:txBody>
                  <a:tcPr>
                    <a:solidFill>
                      <a:srgbClr val="D3AD7E"/>
                    </a:solidFill>
                  </a:tcPr>
                </a:tc>
                <a:extLst>
                  <a:ext uri="{0D108BD9-81ED-4DB2-BD59-A6C34878D82A}">
                    <a16:rowId xmlns:a16="http://schemas.microsoft.com/office/drawing/2014/main" val="3424505575"/>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dirty="0">
                          <a:solidFill>
                            <a:schemeClr val="tx1"/>
                          </a:solidFill>
                        </a:rPr>
                        <a:t>Cumulative number of laboratory confirmed bacteraemia cases:  Klebsiella </a:t>
                      </a:r>
                      <a:r>
                        <a:rPr lang="en-GB" sz="1100" dirty="0" err="1">
                          <a:solidFill>
                            <a:schemeClr val="tx1"/>
                          </a:solidFill>
                        </a:rPr>
                        <a:t>sp</a:t>
                      </a:r>
                      <a:r>
                        <a:rPr lang="en-GB" sz="1100" dirty="0">
                          <a:solidFill>
                            <a:schemeClr val="tx1"/>
                          </a:solidFill>
                        </a:rPr>
                        <a:t> and; Aeruginosa</a:t>
                      </a:r>
                      <a:endParaRPr lang="en-GB" sz="1100" dirty="0"/>
                    </a:p>
                  </a:txBody>
                  <a:tcPr>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dirty="0">
                          <a:solidFill>
                            <a:schemeClr val="tx1"/>
                          </a:solidFill>
                          <a:ea typeface="Calibri" panose="020F0502020204030204" pitchFamily="34" charset="0"/>
                          <a:cs typeface="Times New Roman" panose="02020603050405020304" pitchFamily="18" charset="0"/>
                        </a:rPr>
                        <a:t>Health Board specific targets</a:t>
                      </a:r>
                    </a:p>
                  </a:txBody>
                  <a:tcPr>
                    <a:solidFill>
                      <a:schemeClr val="bg1">
                        <a:lumMod val="95000"/>
                      </a:schemeClr>
                    </a:solidFill>
                  </a:tcPr>
                </a:tc>
                <a:tc>
                  <a:txBody>
                    <a:bodyPr/>
                    <a:lstStyle/>
                    <a:p>
                      <a:pPr fontAlgn="t"/>
                      <a:r>
                        <a:rPr lang="en-GB" sz="1100" dirty="0">
                          <a:solidFill>
                            <a:schemeClr val="tx1"/>
                          </a:solidFill>
                          <a:cs typeface="Times New Roman" panose="02020603050405020304" pitchFamily="18" charset="0"/>
                        </a:rPr>
                        <a:t>Target &lt; 125 (2018/2019)</a:t>
                      </a:r>
                    </a:p>
                    <a:p>
                      <a:pPr fontAlgn="t"/>
                      <a:r>
                        <a:rPr lang="en-GB" sz="1100" dirty="0">
                          <a:solidFill>
                            <a:schemeClr val="tx1"/>
                          </a:solidFill>
                          <a:cs typeface="Times New Roman" panose="02020603050405020304" pitchFamily="18" charset="0"/>
                        </a:rPr>
                        <a:t>Acc. Actual 119 (Dec 2021); 33% above</a:t>
                      </a:r>
                    </a:p>
                  </a:txBody>
                  <a:tcPr>
                    <a:solidFill>
                      <a:schemeClr val="bg1">
                        <a:lumMod val="95000"/>
                      </a:schemeClr>
                    </a:solidFill>
                  </a:tcPr>
                </a:tc>
                <a:extLst>
                  <a:ext uri="{0D108BD9-81ED-4DB2-BD59-A6C34878D82A}">
                    <a16:rowId xmlns:a16="http://schemas.microsoft.com/office/drawing/2014/main" val="2278553940"/>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dirty="0">
                          <a:solidFill>
                            <a:schemeClr val="tx1"/>
                          </a:solidFill>
                        </a:rPr>
                        <a:t>Cumulative rate of laboratory confirmed bacteraemia cases per 100,000 population:  E-coli; </a:t>
                      </a:r>
                      <a:r>
                        <a:rPr lang="en-GB" sz="1100" dirty="0" err="1">
                          <a:solidFill>
                            <a:schemeClr val="tx1"/>
                          </a:solidFill>
                        </a:rPr>
                        <a:t>S.aureus</a:t>
                      </a:r>
                      <a:r>
                        <a:rPr lang="en-GB" sz="1100" dirty="0">
                          <a:solidFill>
                            <a:schemeClr val="tx1"/>
                          </a:solidFill>
                        </a:rPr>
                        <a:t> </a:t>
                      </a:r>
                      <a:r>
                        <a:rPr lang="en-GB" sz="1100" dirty="0" err="1">
                          <a:solidFill>
                            <a:schemeClr val="tx1"/>
                          </a:solidFill>
                        </a:rPr>
                        <a:t>bacteraemias</a:t>
                      </a:r>
                      <a:r>
                        <a:rPr lang="en-GB" sz="1100" dirty="0">
                          <a:solidFill>
                            <a:schemeClr val="tx1"/>
                          </a:solidFill>
                        </a:rPr>
                        <a:t> (MRSA and MSSA) and; </a:t>
                      </a:r>
                      <a:r>
                        <a:rPr lang="en-GB" sz="1100" dirty="0" err="1">
                          <a:solidFill>
                            <a:schemeClr val="tx1"/>
                          </a:solidFill>
                        </a:rPr>
                        <a:t>C.difficile</a:t>
                      </a:r>
                      <a:endParaRPr lang="en-GB" sz="1100" dirty="0"/>
                    </a:p>
                  </a:txBody>
                  <a:tcPr>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dirty="0">
                          <a:solidFill>
                            <a:schemeClr val="tx1"/>
                          </a:solidFill>
                          <a:ea typeface="Calibri" panose="020F0502020204030204" pitchFamily="34" charset="0"/>
                          <a:cs typeface="Times New Roman" panose="02020603050405020304" pitchFamily="18" charset="0"/>
                        </a:rPr>
                        <a:t>Health Board specific targets</a:t>
                      </a:r>
                    </a:p>
                  </a:txBody>
                  <a:tcPr>
                    <a:solidFill>
                      <a:schemeClr val="bg1">
                        <a:lumMod val="95000"/>
                      </a:schemeClr>
                    </a:solidFill>
                  </a:tcPr>
                </a:tc>
                <a:tc>
                  <a:txBody>
                    <a:bodyPr/>
                    <a:lstStyle/>
                    <a:p>
                      <a:pPr fontAlgn="t"/>
                      <a:r>
                        <a:rPr lang="en-GB" sz="1100" dirty="0">
                          <a:solidFill>
                            <a:schemeClr val="tx1"/>
                          </a:solidFill>
                          <a:cs typeface="Times New Roman" panose="02020603050405020304" pitchFamily="18" charset="0"/>
                        </a:rPr>
                        <a:t>Target &lt; 618 (2018/2019)</a:t>
                      </a:r>
                    </a:p>
                    <a:p>
                      <a:pPr fontAlgn="t"/>
                      <a:r>
                        <a:rPr lang="en-GB" sz="1100" dirty="0">
                          <a:solidFill>
                            <a:schemeClr val="tx1"/>
                          </a:solidFill>
                          <a:cs typeface="Times New Roman" panose="02020603050405020304" pitchFamily="18" charset="0"/>
                        </a:rPr>
                        <a:t>Acc. Actual 460 (Dec 2021); 4% above</a:t>
                      </a:r>
                    </a:p>
                  </a:txBody>
                  <a:tcPr>
                    <a:solidFill>
                      <a:schemeClr val="bg1">
                        <a:lumMod val="95000"/>
                      </a:schemeClr>
                    </a:solidFill>
                  </a:tcPr>
                </a:tc>
                <a:extLst>
                  <a:ext uri="{0D108BD9-81ED-4DB2-BD59-A6C34878D82A}">
                    <a16:rowId xmlns:a16="http://schemas.microsoft.com/office/drawing/2014/main" val="3769374952"/>
                  </a:ext>
                </a:extLst>
              </a:tr>
            </a:tbl>
          </a:graphicData>
        </a:graphic>
      </p:graphicFrame>
      <p:graphicFrame>
        <p:nvGraphicFramePr>
          <p:cNvPr id="19" name="Table 18">
            <a:extLst>
              <a:ext uri="{FF2B5EF4-FFF2-40B4-BE49-F238E27FC236}">
                <a16:creationId xmlns:a16="http://schemas.microsoft.com/office/drawing/2014/main" id="{7362E1A1-EA0A-4D9C-9D3F-300E4165F1FF}"/>
              </a:ext>
            </a:extLst>
          </p:cNvPr>
          <p:cNvGraphicFramePr>
            <a:graphicFrameLocks noGrp="1"/>
          </p:cNvGraphicFramePr>
          <p:nvPr>
            <p:extLst>
              <p:ext uri="{D42A27DB-BD31-4B8C-83A1-F6EECF244321}">
                <p14:modId xmlns:p14="http://schemas.microsoft.com/office/powerpoint/2010/main" val="2346281738"/>
              </p:ext>
            </p:extLst>
          </p:nvPr>
        </p:nvGraphicFramePr>
        <p:xfrm>
          <a:off x="247560" y="1153850"/>
          <a:ext cx="11696877" cy="3948065"/>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98959">
                  <a:extLst>
                    <a:ext uri="{9D8B030D-6E8A-4147-A177-3AD203B41FA5}">
                      <a16:colId xmlns:a16="http://schemas.microsoft.com/office/drawing/2014/main" val="2056982347"/>
                    </a:ext>
                  </a:extLst>
                </a:gridCol>
                <a:gridCol w="3898959">
                  <a:extLst>
                    <a:ext uri="{9D8B030D-6E8A-4147-A177-3AD203B41FA5}">
                      <a16:colId xmlns:a16="http://schemas.microsoft.com/office/drawing/2014/main" val="2998714191"/>
                    </a:ext>
                  </a:extLst>
                </a:gridCol>
                <a:gridCol w="3898959">
                  <a:extLst>
                    <a:ext uri="{9D8B030D-6E8A-4147-A177-3AD203B41FA5}">
                      <a16:colId xmlns:a16="http://schemas.microsoft.com/office/drawing/2014/main" val="1969192139"/>
                    </a:ext>
                  </a:extLst>
                </a:gridCol>
              </a:tblGrid>
              <a:tr h="370840">
                <a:tc>
                  <a:txBody>
                    <a:bodyPr/>
                    <a:lstStyle/>
                    <a:p>
                      <a:pPr algn="ctr"/>
                      <a:r>
                        <a:rPr lang="en-GB" sz="1400" dirty="0"/>
                        <a:t>PRIORITY MEASUREMENT</a:t>
                      </a:r>
                    </a:p>
                  </a:txBody>
                  <a:tcPr>
                    <a:solidFill>
                      <a:srgbClr val="D3AD7E"/>
                    </a:solidFill>
                  </a:tcPr>
                </a:tc>
                <a:tc>
                  <a:txBody>
                    <a:bodyPr/>
                    <a:lstStyle/>
                    <a:p>
                      <a:pPr algn="ctr"/>
                      <a:r>
                        <a:rPr lang="en-GB" sz="1400" dirty="0"/>
                        <a:t>TARGET</a:t>
                      </a:r>
                    </a:p>
                  </a:txBody>
                  <a:tcPr>
                    <a:solidFill>
                      <a:srgbClr val="D3AD7E"/>
                    </a:solidFill>
                  </a:tcPr>
                </a:tc>
                <a:tc>
                  <a:txBody>
                    <a:bodyPr/>
                    <a:lstStyle/>
                    <a:p>
                      <a:pPr algn="ctr"/>
                      <a:r>
                        <a:rPr lang="en-GB" sz="1400" dirty="0"/>
                        <a:t>BASELINE</a:t>
                      </a:r>
                    </a:p>
                  </a:txBody>
                  <a:tcPr>
                    <a:solidFill>
                      <a:srgbClr val="D3AD7E"/>
                    </a:solidFill>
                  </a:tcPr>
                </a:tc>
                <a:extLst>
                  <a:ext uri="{0D108BD9-81ED-4DB2-BD59-A6C34878D82A}">
                    <a16:rowId xmlns:a16="http://schemas.microsoft.com/office/drawing/2014/main" val="3424505575"/>
                  </a:ext>
                </a:extLst>
              </a:tr>
              <a:tr h="36983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dirty="0">
                          <a:solidFill>
                            <a:schemeClr val="tx1"/>
                          </a:solidFill>
                        </a:rPr>
                        <a:t>Number of patients waiting more than 104 weeks for treatment</a:t>
                      </a:r>
                    </a:p>
                  </a:txBody>
                  <a:tcPr>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dirty="0">
                          <a:solidFill>
                            <a:schemeClr val="tx1"/>
                          </a:solidFill>
                        </a:rPr>
                        <a:t>Improvement trajectory towards a national zero target by 2024</a:t>
                      </a:r>
                      <a:endParaRPr lang="en-GB" sz="1100" dirty="0">
                        <a:solidFill>
                          <a:schemeClr val="tx1"/>
                        </a:solidFill>
                        <a:ea typeface="Calibri" panose="020F0502020204030204" pitchFamily="34" charset="0"/>
                        <a:cs typeface="Times New Roman" panose="02020603050405020304" pitchFamily="18" charset="0"/>
                      </a:endParaRPr>
                    </a:p>
                  </a:txBody>
                  <a:tcPr>
                    <a:solidFill>
                      <a:schemeClr val="bg1">
                        <a:lumMod val="95000"/>
                      </a:schemeClr>
                    </a:solidFill>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GB" sz="1100" dirty="0">
                          <a:solidFill>
                            <a:schemeClr val="tx1"/>
                          </a:solidFill>
                        </a:rPr>
                        <a:t>2002 (Dec 2021);  March 2022 forecast – 2,722</a:t>
                      </a:r>
                    </a:p>
                  </a:txBody>
                  <a:tcPr>
                    <a:solidFill>
                      <a:schemeClr val="bg1">
                        <a:lumMod val="95000"/>
                      </a:schemeClr>
                    </a:solidFill>
                  </a:tcPr>
                </a:tc>
                <a:extLst>
                  <a:ext uri="{0D108BD9-81ED-4DB2-BD59-A6C34878D82A}">
                    <a16:rowId xmlns:a16="http://schemas.microsoft.com/office/drawing/2014/main" val="2278553940"/>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dirty="0">
                          <a:solidFill>
                            <a:schemeClr val="tx1"/>
                          </a:solidFill>
                        </a:rPr>
                        <a:t>Number of patients waiting more than 36 weeks for treatment</a:t>
                      </a:r>
                    </a:p>
                  </a:txBody>
                  <a:tcPr>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dirty="0">
                          <a:solidFill>
                            <a:schemeClr val="tx1"/>
                          </a:solidFill>
                        </a:rPr>
                        <a:t>Improvement trajectory towards a national zero target by 2026</a:t>
                      </a:r>
                    </a:p>
                  </a:txBody>
                  <a:tcPr>
                    <a:solidFill>
                      <a:schemeClr val="bg1">
                        <a:lumMod val="95000"/>
                      </a:schemeClr>
                    </a:solidFill>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GB" sz="1100" dirty="0">
                          <a:solidFill>
                            <a:schemeClr val="tx1"/>
                          </a:solidFill>
                        </a:rPr>
                        <a:t>4330 (Dec 2021); March 2022 forecast – 6,263</a:t>
                      </a:r>
                    </a:p>
                    <a:p>
                      <a:pPr fontAlgn="t"/>
                      <a:endParaRPr lang="en-GB" sz="1100" dirty="0">
                        <a:solidFill>
                          <a:schemeClr val="tx1"/>
                        </a:solidFill>
                        <a:cs typeface="Times New Roman" panose="02020603050405020304" pitchFamily="18" charset="0"/>
                      </a:endParaRPr>
                    </a:p>
                  </a:txBody>
                  <a:tcPr>
                    <a:solidFill>
                      <a:schemeClr val="bg1">
                        <a:lumMod val="95000"/>
                      </a:schemeClr>
                    </a:solidFill>
                  </a:tcPr>
                </a:tc>
                <a:extLst>
                  <a:ext uri="{0D108BD9-81ED-4DB2-BD59-A6C34878D82A}">
                    <a16:rowId xmlns:a16="http://schemas.microsoft.com/office/drawing/2014/main" val="3769374952"/>
                  </a:ext>
                </a:extLst>
              </a:tr>
              <a:tr h="18182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dirty="0">
                          <a:solidFill>
                            <a:schemeClr val="tx1"/>
                          </a:solidFill>
                        </a:rPr>
                        <a:t>Percentage of patients waiting less than 26 weeks for treatment</a:t>
                      </a:r>
                    </a:p>
                  </a:txBody>
                  <a:tcPr>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dirty="0">
                          <a:solidFill>
                            <a:schemeClr val="tx1"/>
                          </a:solidFill>
                        </a:rPr>
                        <a:t>Improvement trajectory towards a 95% national target by 2026</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100" dirty="0">
                        <a:solidFill>
                          <a:schemeClr val="tx1"/>
                        </a:solidFill>
                        <a:ea typeface="Calibri" panose="020F0502020204030204" pitchFamily="34" charset="0"/>
                        <a:cs typeface="Times New Roman" panose="02020603050405020304" pitchFamily="18" charset="0"/>
                      </a:endParaRPr>
                    </a:p>
                  </a:txBody>
                  <a:tcPr>
                    <a:solidFill>
                      <a:schemeClr val="bg1">
                        <a:lumMod val="95000"/>
                      </a:schemeClr>
                    </a:solidFill>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GB" sz="1100" dirty="0">
                          <a:solidFill>
                            <a:schemeClr val="tx1"/>
                          </a:solidFill>
                        </a:rPr>
                        <a:t>55% (Dec 2021) ; March 2022 forecast – 44.5% </a:t>
                      </a:r>
                    </a:p>
                    <a:p>
                      <a:pPr fontAlgn="t"/>
                      <a:endParaRPr lang="en-GB" sz="1100" dirty="0">
                        <a:solidFill>
                          <a:schemeClr val="tx1"/>
                        </a:solidFill>
                        <a:cs typeface="Times New Roman" panose="02020603050405020304" pitchFamily="18" charset="0"/>
                      </a:endParaRPr>
                    </a:p>
                  </a:txBody>
                  <a:tcPr>
                    <a:solidFill>
                      <a:schemeClr val="bg1">
                        <a:lumMod val="95000"/>
                      </a:schemeClr>
                    </a:solidFill>
                  </a:tcPr>
                </a:tc>
                <a:extLst>
                  <a:ext uri="{0D108BD9-81ED-4DB2-BD59-A6C34878D82A}">
                    <a16:rowId xmlns:a16="http://schemas.microsoft.com/office/drawing/2014/main" val="1900071836"/>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dirty="0">
                          <a:solidFill>
                            <a:schemeClr val="tx1"/>
                          </a:solidFill>
                        </a:rPr>
                        <a:t>Number of patients waiting over 104 weeks for a new outpatient appointment </a:t>
                      </a:r>
                    </a:p>
                  </a:txBody>
                  <a:tcPr>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dirty="0">
                          <a:solidFill>
                            <a:schemeClr val="tx1"/>
                          </a:solidFill>
                        </a:rPr>
                        <a:t>Improvement trajectory towards eliminating over 104 week waits by July 2022</a:t>
                      </a:r>
                    </a:p>
                  </a:txBody>
                  <a:tcPr>
                    <a:solidFill>
                      <a:schemeClr val="bg1">
                        <a:lumMod val="95000"/>
                      </a:schemeClr>
                    </a:solidFill>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GB" sz="1100" dirty="0">
                          <a:solidFill>
                            <a:schemeClr val="tx1"/>
                          </a:solidFill>
                        </a:rPr>
                        <a:t>2199 (Dec 2021); March 2022 forecast – 4,646</a:t>
                      </a:r>
                    </a:p>
                    <a:p>
                      <a:pPr fontAlgn="t"/>
                      <a:endParaRPr lang="en-GB" sz="1100" dirty="0">
                        <a:solidFill>
                          <a:schemeClr val="tx1"/>
                        </a:solidFill>
                        <a:cs typeface="Times New Roman" panose="02020603050405020304" pitchFamily="18" charset="0"/>
                      </a:endParaRPr>
                    </a:p>
                  </a:txBody>
                  <a:tcPr>
                    <a:solidFill>
                      <a:schemeClr val="bg1">
                        <a:lumMod val="95000"/>
                      </a:schemeClr>
                    </a:solidFill>
                  </a:tcPr>
                </a:tc>
                <a:extLst>
                  <a:ext uri="{0D108BD9-81ED-4DB2-BD59-A6C34878D82A}">
                    <a16:rowId xmlns:a16="http://schemas.microsoft.com/office/drawing/2014/main" val="3477419060"/>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dirty="0">
                          <a:solidFill>
                            <a:schemeClr val="tx1"/>
                          </a:solidFill>
                        </a:rPr>
                        <a:t>Number of patients waiting over 52 weeks for a new outpatient appointment</a:t>
                      </a:r>
                    </a:p>
                  </a:txBody>
                  <a:tcPr>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dirty="0">
                          <a:solidFill>
                            <a:schemeClr val="tx1"/>
                          </a:solidFill>
                        </a:rPr>
                        <a:t>Improvement trajectory towards eliminating over 52 week waits by October 2022</a:t>
                      </a:r>
                    </a:p>
                  </a:txBody>
                  <a:tcPr>
                    <a:solidFill>
                      <a:schemeClr val="bg1">
                        <a:lumMod val="95000"/>
                      </a:schemeClr>
                    </a:solidFill>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GB" sz="1100" dirty="0">
                          <a:solidFill>
                            <a:schemeClr val="tx1"/>
                          </a:solidFill>
                        </a:rPr>
                        <a:t>12645 (Dec 2021); March 2022 forecast – 15,411</a:t>
                      </a:r>
                    </a:p>
                    <a:p>
                      <a:pPr fontAlgn="t"/>
                      <a:endParaRPr lang="en-GB" sz="1100" dirty="0">
                        <a:solidFill>
                          <a:schemeClr val="tx1"/>
                        </a:solidFill>
                        <a:cs typeface="Times New Roman" panose="02020603050405020304" pitchFamily="18" charset="0"/>
                      </a:endParaRPr>
                    </a:p>
                  </a:txBody>
                  <a:tcPr>
                    <a:solidFill>
                      <a:schemeClr val="bg1">
                        <a:lumMod val="95000"/>
                      </a:schemeClr>
                    </a:solidFill>
                  </a:tcPr>
                </a:tc>
                <a:extLst>
                  <a:ext uri="{0D108BD9-81ED-4DB2-BD59-A6C34878D82A}">
                    <a16:rowId xmlns:a16="http://schemas.microsoft.com/office/drawing/2014/main" val="293642544"/>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dirty="0">
                          <a:solidFill>
                            <a:schemeClr val="tx1"/>
                          </a:solidFill>
                        </a:rPr>
                        <a:t>Number of patients waiting for a follow-up outpatient appointment who are delayed by over 100% </a:t>
                      </a:r>
                    </a:p>
                  </a:txBody>
                  <a:tcPr>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dirty="0">
                          <a:solidFill>
                            <a:schemeClr val="tx1"/>
                          </a:solidFill>
                        </a:rPr>
                        <a:t>A reduction of 30% by March 2023 against a baseline of March 2021</a:t>
                      </a:r>
                    </a:p>
                  </a:txBody>
                  <a:tcPr>
                    <a:solidFill>
                      <a:schemeClr val="bg1">
                        <a:lumMod val="95000"/>
                      </a:schemeClr>
                    </a:solidFill>
                  </a:tcPr>
                </a:tc>
                <a:tc>
                  <a:txBody>
                    <a:bodyPr/>
                    <a:lstStyle/>
                    <a:p>
                      <a:pPr>
                        <a:lnSpc>
                          <a:spcPct val="107000"/>
                        </a:lnSpc>
                        <a:spcBef>
                          <a:spcPts val="200"/>
                        </a:spcBef>
                        <a:spcAft>
                          <a:spcPts val="200"/>
                        </a:spcAft>
                      </a:pPr>
                      <a:r>
                        <a:rPr lang="en-GB" sz="1100" dirty="0">
                          <a:effectLst/>
                          <a:latin typeface="Calibri" panose="020F0502020204030204" pitchFamily="34" charset="0"/>
                          <a:ea typeface="Calibri" panose="020F0502020204030204" pitchFamily="34" charset="0"/>
                          <a:cs typeface="Calibri" panose="020F0502020204030204" pitchFamily="34" charset="0"/>
                        </a:rPr>
                        <a:t>March 2021 – 49,862; Target = 34,903; 42,720 (Dec 2021)</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fontAlgn="t"/>
                      <a:endParaRPr lang="en-GB" sz="1100" dirty="0">
                        <a:solidFill>
                          <a:schemeClr val="tx1"/>
                        </a:solidFill>
                        <a:cs typeface="Times New Roman" panose="02020603050405020304" pitchFamily="18" charset="0"/>
                      </a:endParaRPr>
                    </a:p>
                  </a:txBody>
                  <a:tcPr>
                    <a:solidFill>
                      <a:schemeClr val="bg1">
                        <a:lumMod val="95000"/>
                      </a:schemeClr>
                    </a:solidFill>
                  </a:tcPr>
                </a:tc>
                <a:extLst>
                  <a:ext uri="{0D108BD9-81ED-4DB2-BD59-A6C34878D82A}">
                    <a16:rowId xmlns:a16="http://schemas.microsoft.com/office/drawing/2014/main" val="4291433377"/>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dirty="0">
                          <a:solidFill>
                            <a:schemeClr val="tx1"/>
                          </a:solidFill>
                        </a:rPr>
                        <a:t>Number of patients waiting over 8 weeks for a diagnostic endoscopy</a:t>
                      </a:r>
                      <a:endParaRPr lang="en-GB" sz="1100" dirty="0"/>
                    </a:p>
                  </a:txBody>
                  <a:tcPr>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dirty="0">
                          <a:solidFill>
                            <a:schemeClr val="tx1"/>
                          </a:solidFill>
                        </a:rPr>
                        <a:t>Improvement trajectory towards a national target of zero by March 2026</a:t>
                      </a:r>
                    </a:p>
                  </a:txBody>
                  <a:tcPr>
                    <a:solidFill>
                      <a:schemeClr val="bg1">
                        <a:lumMod val="95000"/>
                      </a:schemeClr>
                    </a:solidFill>
                  </a:tcPr>
                </a:tc>
                <a:tc>
                  <a:txBody>
                    <a:bodyPr/>
                    <a:lstStyle/>
                    <a:p>
                      <a:pPr>
                        <a:lnSpc>
                          <a:spcPct val="107000"/>
                        </a:lnSpc>
                        <a:spcBef>
                          <a:spcPts val="200"/>
                        </a:spcBef>
                        <a:spcAft>
                          <a:spcPts val="200"/>
                        </a:spcAft>
                      </a:pPr>
                      <a:r>
                        <a:rPr lang="en-GB" sz="1100" dirty="0">
                          <a:effectLst/>
                          <a:latin typeface="Calibri" panose="020F0502020204030204" pitchFamily="34" charset="0"/>
                          <a:ea typeface="Calibri" panose="020F0502020204030204" pitchFamily="34" charset="0"/>
                          <a:cs typeface="Calibri" panose="020F0502020204030204" pitchFamily="34" charset="0"/>
                        </a:rPr>
                        <a:t>1982 (Dec 2021); </a:t>
                      </a:r>
                      <a:r>
                        <a:rPr lang="en-GB" sz="900" i="1" dirty="0">
                          <a:effectLst/>
                          <a:latin typeface="Calibri" panose="020F0502020204030204" pitchFamily="34" charset="0"/>
                          <a:ea typeface="Calibri" panose="020F0502020204030204" pitchFamily="34" charset="0"/>
                          <a:cs typeface="Calibri" panose="020F0502020204030204" pitchFamily="34" charset="0"/>
                        </a:rPr>
                        <a:t>Reportable Endoscopies; </a:t>
                      </a:r>
                      <a:r>
                        <a:rPr lang="en-GB" sz="1100" dirty="0">
                          <a:effectLst/>
                          <a:latin typeface="Calibri" panose="020F0502020204030204" pitchFamily="34" charset="0"/>
                          <a:ea typeface="Calibri" panose="020F0502020204030204" pitchFamily="34" charset="0"/>
                          <a:cs typeface="Calibri" panose="020F0502020204030204" pitchFamily="34" charset="0"/>
                        </a:rPr>
                        <a:t>March 2022 forecast – 1413</a:t>
                      </a:r>
                      <a:endParaRPr lang="en-GB" sz="1100" dirty="0">
                        <a:solidFill>
                          <a:schemeClr val="tx1"/>
                        </a:solidFill>
                        <a:cs typeface="Times New Roman" panose="02020603050405020304" pitchFamily="18" charset="0"/>
                      </a:endParaRPr>
                    </a:p>
                  </a:txBody>
                  <a:tcPr>
                    <a:solidFill>
                      <a:schemeClr val="bg1">
                        <a:lumMod val="95000"/>
                      </a:schemeClr>
                    </a:solidFill>
                  </a:tcPr>
                </a:tc>
                <a:extLst>
                  <a:ext uri="{0D108BD9-81ED-4DB2-BD59-A6C34878D82A}">
                    <a16:rowId xmlns:a16="http://schemas.microsoft.com/office/drawing/2014/main" val="1398452349"/>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dirty="0">
                          <a:solidFill>
                            <a:schemeClr val="tx1"/>
                          </a:solidFill>
                        </a:rPr>
                        <a:t>Percentage of patient starting their first definitive cancer treatment within 62 days from point of suspicion (regardless of the referral route)</a:t>
                      </a:r>
                    </a:p>
                  </a:txBody>
                  <a:tcPr>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dirty="0">
                          <a:solidFill>
                            <a:schemeClr val="tx1"/>
                          </a:solidFill>
                        </a:rPr>
                        <a:t>Improvement trajectory towards a national target of 75%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100" dirty="0">
                        <a:solidFill>
                          <a:schemeClr val="tx1"/>
                        </a:solidFill>
                        <a:ea typeface="Calibri" panose="020F0502020204030204" pitchFamily="34" charset="0"/>
                        <a:cs typeface="Times New Roman" panose="02020603050405020304" pitchFamily="18" charset="0"/>
                      </a:endParaRPr>
                    </a:p>
                  </a:txBody>
                  <a:tcPr>
                    <a:solidFill>
                      <a:schemeClr val="bg1">
                        <a:lumMod val="95000"/>
                      </a:schemeClr>
                    </a:solidFill>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GB" sz="1100" dirty="0">
                          <a:effectLst/>
                          <a:latin typeface="Calibri" panose="020F0502020204030204" pitchFamily="34" charset="0"/>
                          <a:ea typeface="Calibri" panose="020F0502020204030204" pitchFamily="34" charset="0"/>
                          <a:cs typeface="Calibri" panose="020F0502020204030204" pitchFamily="34" charset="0"/>
                        </a:rPr>
                        <a:t>March 2022 forecast – 65.8%</a:t>
                      </a:r>
                      <a:endParaRPr lang="en-GB" sz="1100" dirty="0">
                        <a:solidFill>
                          <a:schemeClr val="tx1"/>
                        </a:solidFill>
                        <a:cs typeface="Times New Roman" panose="02020603050405020304" pitchFamily="18" charset="0"/>
                      </a:endParaRPr>
                    </a:p>
                  </a:txBody>
                  <a:tcPr>
                    <a:solidFill>
                      <a:schemeClr val="bg1">
                        <a:lumMod val="95000"/>
                      </a:schemeClr>
                    </a:solidFill>
                  </a:tcPr>
                </a:tc>
                <a:extLst>
                  <a:ext uri="{0D108BD9-81ED-4DB2-BD59-A6C34878D82A}">
                    <a16:rowId xmlns:a16="http://schemas.microsoft.com/office/drawing/2014/main" val="555848725"/>
                  </a:ext>
                </a:extLst>
              </a:tr>
            </a:tbl>
          </a:graphicData>
        </a:graphic>
      </p:graphicFrame>
    </p:spTree>
    <p:extLst>
      <p:ext uri="{BB962C8B-B14F-4D97-AF65-F5344CB8AC3E}">
        <p14:creationId xmlns:p14="http://schemas.microsoft.com/office/powerpoint/2010/main" val="13082625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3D8F5F3-BB9F-4F3B-B9CF-B020A4632698}"/>
              </a:ext>
            </a:extLst>
          </p:cNvPr>
          <p:cNvSpPr/>
          <p:nvPr/>
        </p:nvSpPr>
        <p:spPr>
          <a:xfrm>
            <a:off x="1174460" y="64670"/>
            <a:ext cx="10894502" cy="539337"/>
          </a:xfrm>
          <a:prstGeom prst="rect">
            <a:avLst/>
          </a:prstGeom>
          <a:solidFill>
            <a:srgbClr val="16345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prstClr val="white"/>
                </a:solidFill>
                <a:effectLst/>
                <a:uLnTx/>
                <a:uFillTx/>
                <a:latin typeface="Calibri" panose="020F0502020204030204"/>
                <a:ea typeface="+mn-ea"/>
                <a:cs typeface="+mn-cs"/>
              </a:rPr>
              <a:t>PRIORITY </a:t>
            </a:r>
            <a:r>
              <a:rPr lang="en-GB" sz="2400" b="1" dirty="0">
                <a:solidFill>
                  <a:prstClr val="white"/>
                </a:solidFill>
                <a:latin typeface="Calibri" panose="020F0502020204030204"/>
              </a:rPr>
              <a:t>2</a:t>
            </a:r>
            <a:r>
              <a:rPr kumimoji="0" lang="en-GB" sz="2400" b="1" i="0" u="none" strike="noStrike" kern="1200" cap="none" spc="0" normalizeH="0" baseline="0" noProof="0" dirty="0">
                <a:ln>
                  <a:noFill/>
                </a:ln>
                <a:solidFill>
                  <a:prstClr val="white"/>
                </a:solidFill>
                <a:effectLst/>
                <a:uLnTx/>
                <a:uFillTx/>
                <a:latin typeface="Calibri" panose="020F0502020204030204"/>
                <a:ea typeface="+mn-ea"/>
                <a:cs typeface="+mn-cs"/>
              </a:rPr>
              <a:t>: DIGITAL INFRASTRUCTURE</a:t>
            </a:r>
          </a:p>
        </p:txBody>
      </p:sp>
      <p:pic>
        <p:nvPicPr>
          <p:cNvPr id="3" name="Picture 2">
            <a:extLst>
              <a:ext uri="{FF2B5EF4-FFF2-40B4-BE49-F238E27FC236}">
                <a16:creationId xmlns:a16="http://schemas.microsoft.com/office/drawing/2014/main" id="{71967FC1-5B96-433E-AEAB-1A41D4E56BD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4671"/>
            <a:ext cx="1048624" cy="575142"/>
          </a:xfrm>
          <a:prstGeom prst="rect">
            <a:avLst/>
          </a:prstGeom>
        </p:spPr>
      </p:pic>
      <p:sp>
        <p:nvSpPr>
          <p:cNvPr id="4" name="Rectangle 3">
            <a:extLst>
              <a:ext uri="{FF2B5EF4-FFF2-40B4-BE49-F238E27FC236}">
                <a16:creationId xmlns:a16="http://schemas.microsoft.com/office/drawing/2014/main" id="{A02E8A79-98DC-4D4F-971E-03A2A9F58DDB}"/>
              </a:ext>
            </a:extLst>
          </p:cNvPr>
          <p:cNvSpPr/>
          <p:nvPr/>
        </p:nvSpPr>
        <p:spPr>
          <a:xfrm>
            <a:off x="247561" y="4926832"/>
            <a:ext cx="3592918"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PRIORITY MEASURE</a:t>
            </a:r>
          </a:p>
        </p:txBody>
      </p:sp>
      <p:sp>
        <p:nvSpPr>
          <p:cNvPr id="5" name="Rectangle 4">
            <a:extLst>
              <a:ext uri="{FF2B5EF4-FFF2-40B4-BE49-F238E27FC236}">
                <a16:creationId xmlns:a16="http://schemas.microsoft.com/office/drawing/2014/main" id="{0E7003C2-C4F4-48D1-BB5D-85972CDCD573}"/>
              </a:ext>
            </a:extLst>
          </p:cNvPr>
          <p:cNvSpPr/>
          <p:nvPr/>
        </p:nvSpPr>
        <p:spPr>
          <a:xfrm>
            <a:off x="3968663" y="4926830"/>
            <a:ext cx="2803824"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TARGET</a:t>
            </a:r>
          </a:p>
        </p:txBody>
      </p:sp>
      <p:sp>
        <p:nvSpPr>
          <p:cNvPr id="6" name="Rectangle 5">
            <a:extLst>
              <a:ext uri="{FF2B5EF4-FFF2-40B4-BE49-F238E27FC236}">
                <a16:creationId xmlns:a16="http://schemas.microsoft.com/office/drawing/2014/main" id="{9C10D6C5-3513-4BCA-A9B9-B16A3D84678C}"/>
              </a:ext>
            </a:extLst>
          </p:cNvPr>
          <p:cNvSpPr/>
          <p:nvPr/>
        </p:nvSpPr>
        <p:spPr>
          <a:xfrm>
            <a:off x="6912863" y="4926830"/>
            <a:ext cx="5031573"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BASELINE</a:t>
            </a:r>
          </a:p>
        </p:txBody>
      </p:sp>
      <p:sp>
        <p:nvSpPr>
          <p:cNvPr id="7" name="Rectangle 6">
            <a:extLst>
              <a:ext uri="{FF2B5EF4-FFF2-40B4-BE49-F238E27FC236}">
                <a16:creationId xmlns:a16="http://schemas.microsoft.com/office/drawing/2014/main" id="{6F28172A-0F2C-4701-83D0-81D3389F0647}"/>
              </a:ext>
            </a:extLst>
          </p:cNvPr>
          <p:cNvSpPr/>
          <p:nvPr/>
        </p:nvSpPr>
        <p:spPr>
          <a:xfrm>
            <a:off x="247561" y="5363111"/>
            <a:ext cx="3592918" cy="1342487"/>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nSpc>
                <a:spcPct val="107000"/>
              </a:lnSpc>
              <a:spcBef>
                <a:spcPts val="300"/>
              </a:spcBef>
              <a:spcAft>
                <a:spcPts val="300"/>
              </a:spcAft>
            </a:pPr>
            <a:r>
              <a:rPr lang="en-GB" sz="1100" dirty="0">
                <a:solidFill>
                  <a:schemeClr val="tx1"/>
                </a:solidFill>
                <a:latin typeface="Calibri" panose="020F0502020204030204" pitchFamily="34" charset="0"/>
                <a:ea typeface="Calibri" panose="020F0502020204030204" pitchFamily="34" charset="0"/>
                <a:cs typeface="Times New Roman" panose="02020603050405020304" pitchFamily="18" charset="0"/>
              </a:rPr>
              <a:t>Report detailing evidence of NHS Wales embedding Value Based Health and Care within organisational strategic plans and decision making processes</a:t>
            </a:r>
          </a:p>
          <a:p>
            <a:endParaRPr lang="en-GB" sz="1100" dirty="0">
              <a:solidFill>
                <a:schemeClr val="tx1"/>
              </a:solidFill>
              <a:latin typeface="Calibri" panose="020F0502020204030204" pitchFamily="34" charset="0"/>
              <a:cs typeface="Calibri" panose="020F0502020204030204" pitchFamily="34" charset="0"/>
            </a:endParaRPr>
          </a:p>
        </p:txBody>
      </p:sp>
      <p:sp>
        <p:nvSpPr>
          <p:cNvPr id="8" name="Rectangle 7">
            <a:extLst>
              <a:ext uri="{FF2B5EF4-FFF2-40B4-BE49-F238E27FC236}">
                <a16:creationId xmlns:a16="http://schemas.microsoft.com/office/drawing/2014/main" id="{E892A0CF-8AE4-45F2-931B-016990BF6DFE}"/>
              </a:ext>
            </a:extLst>
          </p:cNvPr>
          <p:cNvSpPr/>
          <p:nvPr/>
        </p:nvSpPr>
        <p:spPr>
          <a:xfrm>
            <a:off x="3968663" y="5363111"/>
            <a:ext cx="2803824" cy="1342489"/>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nSpc>
                <a:spcPct val="107000"/>
              </a:lnSpc>
              <a:spcBef>
                <a:spcPts val="300"/>
              </a:spcBef>
              <a:spcAft>
                <a:spcPts val="300"/>
              </a:spcAft>
            </a:pPr>
            <a:r>
              <a:rPr lang="en-GB" sz="1100" dirty="0">
                <a:solidFill>
                  <a:schemeClr val="tx1"/>
                </a:solidFill>
                <a:latin typeface="Calibri" panose="020F0502020204030204" pitchFamily="34" charset="0"/>
                <a:ea typeface="Calibri" panose="020F0502020204030204" pitchFamily="34" charset="0"/>
                <a:cs typeface="Times New Roman" panose="02020603050405020304" pitchFamily="18" charset="0"/>
              </a:rPr>
              <a:t>Evidence of activity undertaken to embed a Value Based Health Care approach (as described in the reporting template)</a:t>
            </a:r>
          </a:p>
        </p:txBody>
      </p:sp>
      <p:sp>
        <p:nvSpPr>
          <p:cNvPr id="9" name="Rectangle 8">
            <a:extLst>
              <a:ext uri="{FF2B5EF4-FFF2-40B4-BE49-F238E27FC236}">
                <a16:creationId xmlns:a16="http://schemas.microsoft.com/office/drawing/2014/main" id="{5DCBC510-32BC-4D86-9BB1-2BFCFE72B18E}"/>
              </a:ext>
            </a:extLst>
          </p:cNvPr>
          <p:cNvSpPr/>
          <p:nvPr/>
        </p:nvSpPr>
        <p:spPr>
          <a:xfrm>
            <a:off x="6912863" y="5363111"/>
            <a:ext cx="5031573" cy="1342489"/>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nSpc>
                <a:spcPct val="107000"/>
              </a:lnSpc>
              <a:spcBef>
                <a:spcPts val="300"/>
              </a:spcBef>
              <a:spcAft>
                <a:spcPts val="300"/>
              </a:spcAft>
            </a:pPr>
            <a:r>
              <a:rPr lang="en-GB" sz="1100" dirty="0">
                <a:solidFill>
                  <a:schemeClr val="tx1"/>
                </a:solidFill>
                <a:latin typeface="Calibri" panose="020F0502020204030204" pitchFamily="34" charset="0"/>
                <a:ea typeface="Calibri" panose="020F0502020204030204" pitchFamily="34" charset="0"/>
                <a:cs typeface="Times New Roman" panose="02020603050405020304" pitchFamily="18" charset="0"/>
              </a:rPr>
              <a:t>The UHB has established Innovation &amp; Improvement teams supporting Clinical Boards with project management, pathway redesign and efficiency opportunities. </a:t>
            </a:r>
          </a:p>
          <a:p>
            <a:pPr>
              <a:lnSpc>
                <a:spcPct val="107000"/>
              </a:lnSpc>
              <a:spcBef>
                <a:spcPts val="300"/>
              </a:spcBef>
              <a:spcAft>
                <a:spcPts val="300"/>
              </a:spcAft>
            </a:pPr>
            <a:endParaRPr lang="en-GB" sz="1100"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300"/>
              </a:spcBef>
              <a:spcAft>
                <a:spcPts val="300"/>
              </a:spcAft>
            </a:pPr>
            <a:r>
              <a:rPr lang="en-GB" sz="1100" dirty="0">
                <a:solidFill>
                  <a:schemeClr val="tx1"/>
                </a:solidFill>
                <a:latin typeface="Calibri" panose="020F0502020204030204" pitchFamily="34" charset="0"/>
                <a:ea typeface="Calibri" panose="020F0502020204030204" pitchFamily="34" charset="0"/>
                <a:cs typeface="Times New Roman" panose="02020603050405020304" pitchFamily="18" charset="0"/>
              </a:rPr>
              <a:t>The UHBs dedicated Costing, Benchmarking and Value finance team also supports the agenda, with business intelligence, analysis and evaluation work and they continue to support the UHB in finalising its baseline position. </a:t>
            </a:r>
          </a:p>
          <a:p>
            <a:pPr lvl="0"/>
            <a:endParaRPr lang="en-GB" sz="1100"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10" name="Rectangle 9">
            <a:extLst>
              <a:ext uri="{FF2B5EF4-FFF2-40B4-BE49-F238E27FC236}">
                <a16:creationId xmlns:a16="http://schemas.microsoft.com/office/drawing/2014/main" id="{8CC5DC91-C535-4856-A7BA-213F42FFE4F3}"/>
              </a:ext>
            </a:extLst>
          </p:cNvPr>
          <p:cNvSpPr/>
          <p:nvPr/>
        </p:nvSpPr>
        <p:spPr>
          <a:xfrm>
            <a:off x="247560" y="1158256"/>
            <a:ext cx="9493848" cy="1482636"/>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GB" sz="1100" dirty="0">
                <a:solidFill>
                  <a:schemeClr val="tx1"/>
                </a:solidFill>
              </a:rPr>
              <a:t>The UHBs digital infrastructure is set within the IMTP as being recognised as being a key enabler for the UHB.</a:t>
            </a:r>
          </a:p>
          <a:p>
            <a:r>
              <a:rPr lang="en-GB" sz="1100" dirty="0">
                <a:solidFill>
                  <a:schemeClr val="tx1"/>
                </a:solidFill>
              </a:rPr>
              <a:t>The 22-25 IMTP set a number of delivery ambitions across a range of key areas which included;</a:t>
            </a:r>
          </a:p>
          <a:p>
            <a:pPr lvl="0"/>
            <a:endParaRPr lang="en-GB" sz="1100" dirty="0">
              <a:solidFill>
                <a:prstClr val="black"/>
              </a:solidFill>
              <a:latin typeface="Calibri" panose="020F0502020204030204" pitchFamily="34" charset="0"/>
              <a:cs typeface="Arial" panose="020B0604020202020204" pitchFamily="34" charset="0"/>
            </a:endParaRPr>
          </a:p>
        </p:txBody>
      </p:sp>
      <p:sp>
        <p:nvSpPr>
          <p:cNvPr id="11" name="Rectangle 10">
            <a:extLst>
              <a:ext uri="{FF2B5EF4-FFF2-40B4-BE49-F238E27FC236}">
                <a16:creationId xmlns:a16="http://schemas.microsoft.com/office/drawing/2014/main" id="{551AF7DF-11E0-4789-9ADA-54F765C18A4B}"/>
              </a:ext>
            </a:extLst>
          </p:cNvPr>
          <p:cNvSpPr/>
          <p:nvPr/>
        </p:nvSpPr>
        <p:spPr>
          <a:xfrm>
            <a:off x="247562" y="744586"/>
            <a:ext cx="11696876"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OUR PLAN</a:t>
            </a:r>
          </a:p>
        </p:txBody>
      </p:sp>
      <p:sp>
        <p:nvSpPr>
          <p:cNvPr id="12" name="Rectangle 11">
            <a:extLst>
              <a:ext uri="{FF2B5EF4-FFF2-40B4-BE49-F238E27FC236}">
                <a16:creationId xmlns:a16="http://schemas.microsoft.com/office/drawing/2014/main" id="{1CA170BF-7D40-4F36-9026-C5AC82024531}"/>
              </a:ext>
            </a:extLst>
          </p:cNvPr>
          <p:cNvSpPr/>
          <p:nvPr/>
        </p:nvSpPr>
        <p:spPr>
          <a:xfrm>
            <a:off x="247560" y="4499999"/>
            <a:ext cx="11696876" cy="340833"/>
          </a:xfrm>
          <a:prstGeom prst="rect">
            <a:avLst/>
          </a:prstGeom>
          <a:solidFill>
            <a:srgbClr val="D3AD7E"/>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panose="020F0502020204030204"/>
                <a:ea typeface="+mn-ea"/>
                <a:cs typeface="+mn-cs"/>
              </a:rPr>
              <a:t>DIGITAL AND TECHNOLOGY</a:t>
            </a:r>
          </a:p>
        </p:txBody>
      </p:sp>
      <p:pic>
        <p:nvPicPr>
          <p:cNvPr id="15" name="Picture 14">
            <a:extLst>
              <a:ext uri="{FF2B5EF4-FFF2-40B4-BE49-F238E27FC236}">
                <a16:creationId xmlns:a16="http://schemas.microsoft.com/office/drawing/2014/main" id="{A51C336F-554C-4DB6-A0B9-890E64E98A9A}"/>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9832848" y="1158255"/>
            <a:ext cx="2141784" cy="1482636"/>
          </a:xfrm>
          <a:prstGeom prst="rect">
            <a:avLst/>
          </a:prstGeom>
        </p:spPr>
      </p:pic>
      <p:sp>
        <p:nvSpPr>
          <p:cNvPr id="18" name="Rectangle 17">
            <a:extLst>
              <a:ext uri="{FF2B5EF4-FFF2-40B4-BE49-F238E27FC236}">
                <a16:creationId xmlns:a16="http://schemas.microsoft.com/office/drawing/2014/main" id="{16A458E3-CB35-4B67-984F-7A421753CCD8}"/>
              </a:ext>
            </a:extLst>
          </p:cNvPr>
          <p:cNvSpPr/>
          <p:nvPr/>
        </p:nvSpPr>
        <p:spPr>
          <a:xfrm>
            <a:off x="247561" y="2702458"/>
            <a:ext cx="2824823" cy="1702093"/>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nSpc>
                <a:spcPct val="107000"/>
              </a:lnSpc>
              <a:spcBef>
                <a:spcPts val="300"/>
              </a:spcBef>
              <a:spcAft>
                <a:spcPts val="300"/>
              </a:spcAft>
            </a:pPr>
            <a:r>
              <a:rPr lang="en-GB" sz="1100" b="1" dirty="0">
                <a:solidFill>
                  <a:schemeClr val="tx1"/>
                </a:solidFill>
                <a:latin typeface="Calibri" panose="020F0502020204030204" pitchFamily="34" charset="0"/>
                <a:ea typeface="Calibri" panose="020F0502020204030204" pitchFamily="34" charset="0"/>
                <a:cs typeface="Times New Roman" panose="02020603050405020304" pitchFamily="18" charset="0"/>
              </a:rPr>
              <a:t>FUNDED AND PRIORITY 1</a:t>
            </a:r>
          </a:p>
          <a:p>
            <a:pPr marL="171450" indent="-171450">
              <a:buFont typeface="Arial" panose="020B0604020202020204" pitchFamily="34" charset="0"/>
              <a:buChar char="•"/>
            </a:pPr>
            <a:r>
              <a:rPr lang="en-GB" sz="1100" dirty="0">
                <a:solidFill>
                  <a:schemeClr val="tx1"/>
                </a:solidFill>
              </a:rPr>
              <a:t>Patient facing content</a:t>
            </a:r>
          </a:p>
          <a:p>
            <a:pPr marL="171450" indent="-171450">
              <a:buFont typeface="Arial" panose="020B0604020202020204" pitchFamily="34" charset="0"/>
              <a:buChar char="•"/>
            </a:pPr>
            <a:r>
              <a:rPr lang="en-GB" sz="1100" dirty="0">
                <a:solidFill>
                  <a:schemeClr val="tx1"/>
                </a:solidFill>
              </a:rPr>
              <a:t>PROMs</a:t>
            </a:r>
          </a:p>
          <a:p>
            <a:pPr marL="171450" indent="-171450">
              <a:buFont typeface="Arial" panose="020B0604020202020204" pitchFamily="34" charset="0"/>
              <a:buChar char="•"/>
            </a:pPr>
            <a:r>
              <a:rPr lang="en-GB" sz="1100" dirty="0">
                <a:solidFill>
                  <a:schemeClr val="tx1"/>
                </a:solidFill>
              </a:rPr>
              <a:t>Digital dictation and transcription</a:t>
            </a:r>
          </a:p>
          <a:p>
            <a:pPr marL="171450" indent="-171450">
              <a:buFont typeface="Arial" panose="020B0604020202020204" pitchFamily="34" charset="0"/>
              <a:buChar char="•"/>
            </a:pPr>
            <a:r>
              <a:rPr lang="en-GB" sz="1100" dirty="0">
                <a:solidFill>
                  <a:schemeClr val="tx1"/>
                </a:solidFill>
              </a:rPr>
              <a:t>TR radiology &amp; </a:t>
            </a:r>
            <a:r>
              <a:rPr lang="en-GB" sz="1100" dirty="0" err="1">
                <a:solidFill>
                  <a:schemeClr val="tx1"/>
                </a:solidFill>
              </a:rPr>
              <a:t>GPeTR</a:t>
            </a:r>
            <a:endParaRPr lang="en-GB" sz="1100" dirty="0">
              <a:solidFill>
                <a:schemeClr val="tx1"/>
              </a:solidFill>
            </a:endParaRPr>
          </a:p>
          <a:p>
            <a:pPr marL="171450" indent="-171450">
              <a:buFont typeface="Arial" panose="020B0604020202020204" pitchFamily="34" charset="0"/>
              <a:buChar char="•"/>
            </a:pPr>
            <a:r>
              <a:rPr lang="en-GB" sz="1100" dirty="0">
                <a:solidFill>
                  <a:schemeClr val="tx1"/>
                </a:solidFill>
              </a:rPr>
              <a:t>Scan4Safety</a:t>
            </a:r>
          </a:p>
          <a:p>
            <a:endParaRPr lang="en-GB" sz="1100" dirty="0">
              <a:solidFill>
                <a:schemeClr val="tx1"/>
              </a:solidFill>
              <a:latin typeface="Calibri" panose="020F0502020204030204" pitchFamily="34" charset="0"/>
              <a:cs typeface="Calibri" panose="020F0502020204030204" pitchFamily="34" charset="0"/>
            </a:endParaRPr>
          </a:p>
        </p:txBody>
      </p:sp>
      <p:sp>
        <p:nvSpPr>
          <p:cNvPr id="19" name="Rectangle 18">
            <a:extLst>
              <a:ext uri="{FF2B5EF4-FFF2-40B4-BE49-F238E27FC236}">
                <a16:creationId xmlns:a16="http://schemas.microsoft.com/office/drawing/2014/main" id="{992E33D8-933B-4265-9DF8-EBED9CFA095E}"/>
              </a:ext>
            </a:extLst>
          </p:cNvPr>
          <p:cNvSpPr/>
          <p:nvPr/>
        </p:nvSpPr>
        <p:spPr>
          <a:xfrm>
            <a:off x="3177510" y="2702455"/>
            <a:ext cx="2824823" cy="1702093"/>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nSpc>
                <a:spcPct val="107000"/>
              </a:lnSpc>
              <a:spcBef>
                <a:spcPts val="300"/>
              </a:spcBef>
              <a:spcAft>
                <a:spcPts val="300"/>
              </a:spcAft>
            </a:pPr>
            <a:r>
              <a:rPr lang="en-GB" sz="1100" b="1" dirty="0">
                <a:solidFill>
                  <a:schemeClr val="tx1"/>
                </a:solidFill>
                <a:latin typeface="Calibri" panose="020F0502020204030204" pitchFamily="34" charset="0"/>
                <a:ea typeface="Calibri" panose="020F0502020204030204" pitchFamily="34" charset="0"/>
                <a:cs typeface="Times New Roman" panose="02020603050405020304" pitchFamily="18" charset="0"/>
              </a:rPr>
              <a:t>UNFUNDED PRIORITY 1</a:t>
            </a:r>
          </a:p>
          <a:p>
            <a:pPr marL="171450" indent="-171450">
              <a:buFont typeface="Arial" panose="020B0604020202020204" pitchFamily="34" charset="0"/>
              <a:buChar char="•"/>
            </a:pPr>
            <a:r>
              <a:rPr lang="en-GB" sz="1100" dirty="0">
                <a:solidFill>
                  <a:schemeClr val="tx1"/>
                </a:solidFill>
              </a:rPr>
              <a:t>Electronic patient record</a:t>
            </a:r>
          </a:p>
          <a:p>
            <a:pPr marL="171450" indent="-171450">
              <a:buFont typeface="Arial" panose="020B0604020202020204" pitchFamily="34" charset="0"/>
              <a:buChar char="•"/>
            </a:pPr>
            <a:r>
              <a:rPr lang="en-GB" sz="1100" dirty="0">
                <a:solidFill>
                  <a:schemeClr val="tx1"/>
                </a:solidFill>
              </a:rPr>
              <a:t>Shared health and care records</a:t>
            </a:r>
          </a:p>
          <a:p>
            <a:pPr marL="171450" indent="-171450">
              <a:buFont typeface="Arial" panose="020B0604020202020204" pitchFamily="34" charset="0"/>
              <a:buChar char="•"/>
            </a:pPr>
            <a:r>
              <a:rPr lang="en-GB" sz="1100" dirty="0">
                <a:solidFill>
                  <a:schemeClr val="tx1"/>
                </a:solidFill>
              </a:rPr>
              <a:t>Signals from Noise and power BI</a:t>
            </a:r>
          </a:p>
          <a:p>
            <a:pPr marL="285750" indent="-285750">
              <a:buFont typeface="Wingdings" panose="05000000000000000000" pitchFamily="2" charset="2"/>
              <a:buChar char="v"/>
            </a:pPr>
            <a:endParaRPr lang="en-GB" sz="1100" dirty="0">
              <a:solidFill>
                <a:srgbClr val="FFC000"/>
              </a:solidFill>
            </a:endParaRPr>
          </a:p>
          <a:p>
            <a:endParaRPr lang="en-GB" sz="1100" dirty="0">
              <a:solidFill>
                <a:schemeClr val="tx1"/>
              </a:solidFill>
              <a:latin typeface="Calibri" panose="020F0502020204030204" pitchFamily="34" charset="0"/>
              <a:cs typeface="Calibri" panose="020F0502020204030204" pitchFamily="34" charset="0"/>
            </a:endParaRPr>
          </a:p>
        </p:txBody>
      </p:sp>
      <p:sp>
        <p:nvSpPr>
          <p:cNvPr id="21" name="Rectangle 20">
            <a:extLst>
              <a:ext uri="{FF2B5EF4-FFF2-40B4-BE49-F238E27FC236}">
                <a16:creationId xmlns:a16="http://schemas.microsoft.com/office/drawing/2014/main" id="{01D2AB58-529C-4886-9C5A-ADF3DEDF1081}"/>
              </a:ext>
            </a:extLst>
          </p:cNvPr>
          <p:cNvSpPr/>
          <p:nvPr/>
        </p:nvSpPr>
        <p:spPr>
          <a:xfrm>
            <a:off x="6107459" y="2702455"/>
            <a:ext cx="2937225" cy="1702093"/>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nSpc>
                <a:spcPct val="107000"/>
              </a:lnSpc>
              <a:spcBef>
                <a:spcPts val="300"/>
              </a:spcBef>
              <a:spcAft>
                <a:spcPts val="300"/>
              </a:spcAft>
            </a:pPr>
            <a:r>
              <a:rPr lang="en-GB" sz="1100" b="1" dirty="0">
                <a:solidFill>
                  <a:schemeClr val="tx1"/>
                </a:solidFill>
                <a:latin typeface="Calibri" panose="020F0502020204030204" pitchFamily="34" charset="0"/>
                <a:ea typeface="Calibri" panose="020F0502020204030204" pitchFamily="34" charset="0"/>
                <a:cs typeface="Times New Roman" panose="02020603050405020304" pitchFamily="18" charset="0"/>
              </a:rPr>
              <a:t>UNFUNDED PRIORITY 2</a:t>
            </a:r>
          </a:p>
          <a:p>
            <a:pPr marL="171450" indent="-171450">
              <a:buFont typeface="Arial" panose="020B0604020202020204" pitchFamily="34" charset="0"/>
              <a:buChar char="•"/>
            </a:pPr>
            <a:r>
              <a:rPr lang="en-GB" sz="1100" dirty="0">
                <a:solidFill>
                  <a:schemeClr val="tx1"/>
                </a:solidFill>
              </a:rPr>
              <a:t>Digital front door</a:t>
            </a:r>
          </a:p>
          <a:p>
            <a:pPr marL="171450" indent="-171450">
              <a:buFont typeface="Arial" panose="020B0604020202020204" pitchFamily="34" charset="0"/>
              <a:buChar char="•"/>
            </a:pPr>
            <a:r>
              <a:rPr lang="en-GB" sz="1100" dirty="0">
                <a:solidFill>
                  <a:schemeClr val="tx1"/>
                </a:solidFill>
              </a:rPr>
              <a:t>E-consent</a:t>
            </a:r>
          </a:p>
          <a:p>
            <a:pPr marL="171450" indent="-171450">
              <a:buFont typeface="Arial" panose="020B0604020202020204" pitchFamily="34" charset="0"/>
              <a:buChar char="•"/>
            </a:pPr>
            <a:r>
              <a:rPr lang="en-GB" sz="1100" dirty="0">
                <a:solidFill>
                  <a:schemeClr val="tx1"/>
                </a:solidFill>
              </a:rPr>
              <a:t>Digital communications – choose and book</a:t>
            </a:r>
          </a:p>
          <a:p>
            <a:pPr marL="171450" indent="-171450">
              <a:buFont typeface="Arial" panose="020B0604020202020204" pitchFamily="34" charset="0"/>
              <a:buChar char="•"/>
            </a:pPr>
            <a:r>
              <a:rPr lang="en-GB" sz="1100" dirty="0">
                <a:solidFill>
                  <a:schemeClr val="tx1"/>
                </a:solidFill>
              </a:rPr>
              <a:t>Self-directed enquiry management</a:t>
            </a:r>
          </a:p>
          <a:p>
            <a:pPr marL="171450" indent="-171450">
              <a:buFont typeface="Arial" panose="020B0604020202020204" pitchFamily="34" charset="0"/>
              <a:buChar char="•"/>
            </a:pPr>
            <a:r>
              <a:rPr lang="en-GB" sz="1100" dirty="0">
                <a:solidFill>
                  <a:schemeClr val="tx1"/>
                </a:solidFill>
              </a:rPr>
              <a:t>Outpatient transformation</a:t>
            </a:r>
          </a:p>
          <a:p>
            <a:pPr marL="171450" indent="-171450">
              <a:buFont typeface="Arial" panose="020B0604020202020204" pitchFamily="34" charset="0"/>
              <a:buChar char="•"/>
            </a:pPr>
            <a:r>
              <a:rPr lang="en-GB" sz="1100" dirty="0">
                <a:solidFill>
                  <a:schemeClr val="tx1"/>
                </a:solidFill>
              </a:rPr>
              <a:t>Community, Mental Health and PCIC services</a:t>
            </a:r>
          </a:p>
          <a:p>
            <a:pPr marL="171450" indent="-171450">
              <a:buFont typeface="Arial" panose="020B0604020202020204" pitchFamily="34" charset="0"/>
              <a:buChar char="•"/>
            </a:pPr>
            <a:r>
              <a:rPr lang="en-GB" sz="1100" dirty="0">
                <a:solidFill>
                  <a:schemeClr val="tx1"/>
                </a:solidFill>
              </a:rPr>
              <a:t>Clinical / speciality applications</a:t>
            </a:r>
          </a:p>
          <a:p>
            <a:pPr marL="171450" indent="-171450">
              <a:buFont typeface="Arial" panose="020B0604020202020204" pitchFamily="34" charset="0"/>
              <a:buChar char="•"/>
            </a:pPr>
            <a:r>
              <a:rPr lang="en-GB" sz="1100" dirty="0">
                <a:solidFill>
                  <a:schemeClr val="tx1"/>
                </a:solidFill>
              </a:rPr>
              <a:t>Interoperability</a:t>
            </a:r>
          </a:p>
          <a:p>
            <a:endParaRPr lang="en-GB" sz="1100" dirty="0">
              <a:solidFill>
                <a:schemeClr val="tx1"/>
              </a:solidFill>
              <a:latin typeface="Calibri" panose="020F0502020204030204" pitchFamily="34" charset="0"/>
              <a:cs typeface="Calibri" panose="020F0502020204030204" pitchFamily="34" charset="0"/>
            </a:endParaRPr>
          </a:p>
        </p:txBody>
      </p:sp>
      <p:sp>
        <p:nvSpPr>
          <p:cNvPr id="22" name="Rectangle 21">
            <a:extLst>
              <a:ext uri="{FF2B5EF4-FFF2-40B4-BE49-F238E27FC236}">
                <a16:creationId xmlns:a16="http://schemas.microsoft.com/office/drawing/2014/main" id="{6F9139DC-D718-42D9-8983-74CAF2E976FB}"/>
              </a:ext>
            </a:extLst>
          </p:cNvPr>
          <p:cNvSpPr/>
          <p:nvPr/>
        </p:nvSpPr>
        <p:spPr>
          <a:xfrm>
            <a:off x="9149809" y="2702455"/>
            <a:ext cx="2824823" cy="1702093"/>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nSpc>
                <a:spcPct val="107000"/>
              </a:lnSpc>
              <a:spcBef>
                <a:spcPts val="300"/>
              </a:spcBef>
              <a:spcAft>
                <a:spcPts val="300"/>
              </a:spcAft>
            </a:pPr>
            <a:r>
              <a:rPr lang="en-GB" sz="1100" b="1" dirty="0">
                <a:solidFill>
                  <a:schemeClr val="tx1"/>
                </a:solidFill>
                <a:latin typeface="Calibri" panose="020F0502020204030204" pitchFamily="34" charset="0"/>
                <a:ea typeface="Calibri" panose="020F0502020204030204" pitchFamily="34" charset="0"/>
                <a:cs typeface="Times New Roman" panose="02020603050405020304" pitchFamily="18" charset="0"/>
              </a:rPr>
              <a:t>OUT OF CAV CONTROL</a:t>
            </a:r>
          </a:p>
          <a:p>
            <a:pPr marL="171450" indent="-171450">
              <a:buFont typeface="Arial" panose="020B0604020202020204" pitchFamily="34" charset="0"/>
              <a:buChar char="•"/>
            </a:pPr>
            <a:r>
              <a:rPr lang="en-GB" sz="1100" dirty="0">
                <a:solidFill>
                  <a:schemeClr val="tx1"/>
                </a:solidFill>
              </a:rPr>
              <a:t>DSPP</a:t>
            </a:r>
          </a:p>
          <a:p>
            <a:pPr marL="171450" indent="-171450">
              <a:buFont typeface="Arial" panose="020B0604020202020204" pitchFamily="34" charset="0"/>
              <a:buChar char="•"/>
            </a:pPr>
            <a:r>
              <a:rPr lang="en-GB" sz="1100" dirty="0">
                <a:solidFill>
                  <a:schemeClr val="tx1"/>
                </a:solidFill>
              </a:rPr>
              <a:t>Vein2Vein transfusion (all Wales</a:t>
            </a:r>
            <a:r>
              <a:rPr lang="en-GB" sz="1100" dirty="0">
                <a:solidFill>
                  <a:srgbClr val="0070C0"/>
                </a:solidFill>
              </a:rPr>
              <a:t>)</a:t>
            </a:r>
          </a:p>
          <a:p>
            <a:endParaRPr lang="en-GB" sz="1100" dirty="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90871004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D19B33373B5D8A4EAC99EBDA53F9000C" ma:contentTypeVersion="13" ma:contentTypeDescription="Create a new document." ma:contentTypeScope="" ma:versionID="978e3187b69f92e7490c1c8e7d3b77cb">
  <xsd:schema xmlns:xsd="http://www.w3.org/2001/XMLSchema" xmlns:xs="http://www.w3.org/2001/XMLSchema" xmlns:p="http://schemas.microsoft.com/office/2006/metadata/properties" xmlns:ns2="7f2a109a-dbb2-456e-8998-33242490fa33" xmlns:ns3="238ced8e-5b87-4564-b079-ed6d0507f116" targetNamespace="http://schemas.microsoft.com/office/2006/metadata/properties" ma:root="true" ma:fieldsID="b5c978e6d4767c2021bbdf5256347569" ns2:_="" ns3:_="">
    <xsd:import namespace="7f2a109a-dbb2-456e-8998-33242490fa33"/>
    <xsd:import namespace="238ced8e-5b87-4564-b079-ed6d0507f116"/>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f2a109a-dbb2-456e-8998-33242490fa3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DateTaken" ma:index="20" nillable="true" ma:displayName="MediaServiceDateTaken" ma:hidden="true" ma:indexed="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38ced8e-5b87-4564-b079-ed6d0507f116"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6" nillable="true" ma:displayName="Taxonomy Catch All Column" ma:hidden="true" ma:list="{5f5b2767-bb35-4de7-8183-7c95e0d71da1}" ma:internalName="TaxCatchAll" ma:showField="CatchAllData" ma:web="238ced8e-5b87-4564-b079-ed6d0507f11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238ced8e-5b87-4564-b079-ed6d0507f116" xsi:nil="true"/>
    <lcf76f155ced4ddcb4097134ff3c332f xmlns="7f2a109a-dbb2-456e-8998-33242490fa33">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628411BE-26FF-4720-BA4D-D5553D827780}">
  <ds:schemaRefs>
    <ds:schemaRef ds:uri="http://schemas.microsoft.com/sharepoint/v3/contenttype/forms"/>
  </ds:schemaRefs>
</ds:datastoreItem>
</file>

<file path=customXml/itemProps2.xml><?xml version="1.0" encoding="utf-8"?>
<ds:datastoreItem xmlns:ds="http://schemas.openxmlformats.org/officeDocument/2006/customXml" ds:itemID="{35214EB3-0D48-4D83-BCAA-1A40E60AE3F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f2a109a-dbb2-456e-8998-33242490fa33"/>
    <ds:schemaRef ds:uri="238ced8e-5b87-4564-b079-ed6d0507f11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D3BE938F-42F7-45D0-B1B8-3001D8DC67D8}">
  <ds:schemaRefs>
    <ds:schemaRef ds:uri="http://schemas.microsoft.com/office/2006/documentManagement/types"/>
    <ds:schemaRef ds:uri="715b014a-9efc-4864-b015-c36521507fb7"/>
    <ds:schemaRef ds:uri="http://schemas.microsoft.com/office/infopath/2007/PartnerControls"/>
    <ds:schemaRef ds:uri="http://purl.org/dc/elements/1.1/"/>
    <ds:schemaRef ds:uri="043a1434-faa0-4eb7-8830-f6ea9209c883"/>
    <ds:schemaRef ds:uri="http://www.w3.org/XML/1998/namespace"/>
    <ds:schemaRef ds:uri="http://purl.org/dc/dcmitype/"/>
    <ds:schemaRef ds:uri="http://schemas.microsoft.com/office/2006/metadata/properties"/>
    <ds:schemaRef ds:uri="http://purl.org/dc/terms/"/>
    <ds:schemaRef ds:uri="http://schemas.openxmlformats.org/package/2006/metadata/core-properties"/>
    <ds:schemaRef ds:uri="238ced8e-5b87-4564-b079-ed6d0507f116"/>
    <ds:schemaRef ds:uri="7f2a109a-dbb2-456e-8998-33242490fa33"/>
  </ds:schemaRefs>
</ds:datastoreItem>
</file>

<file path=docProps/app.xml><?xml version="1.0" encoding="utf-8"?>
<Properties xmlns="http://schemas.openxmlformats.org/officeDocument/2006/extended-properties" xmlns:vt="http://schemas.openxmlformats.org/officeDocument/2006/docPropsVTypes">
  <TotalTime>669</TotalTime>
  <Words>5288</Words>
  <Application>Microsoft Office PowerPoint</Application>
  <PresentationFormat>Widescreen</PresentationFormat>
  <Paragraphs>605</Paragraphs>
  <Slides>18</Slides>
  <Notes>0</Notes>
  <HiddenSlides>0</HiddenSlides>
  <MMClips>0</MMClips>
  <ScaleCrop>false</ScaleCrop>
  <HeadingPairs>
    <vt:vector size="4" baseType="variant">
      <vt:variant>
        <vt:lpstr>Theme</vt:lpstr>
      </vt:variant>
      <vt:variant>
        <vt:i4>2</vt:i4>
      </vt:variant>
      <vt:variant>
        <vt:lpstr>Slide Titles</vt:lpstr>
      </vt:variant>
      <vt:variant>
        <vt:i4>18</vt:i4>
      </vt:variant>
    </vt:vector>
  </HeadingPairs>
  <TitlesOfParts>
    <vt:vector size="20" baseType="lpstr">
      <vt:lpstr>Office Theme</vt:lpstr>
      <vt:lpstr>1_Office Theme</vt:lpstr>
      <vt:lpstr>IMTP Background, Content and Baseline Information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IMTP Background, Content and Baseline Information</dc:title>
  <dc:creator>Keith Bollington (Cardiff and Vale UHB - Innovation &amp; Improvement)</dc:creator>
  <cp:lastModifiedBy>Jonathan Watts</cp:lastModifiedBy>
  <cp:revision>37</cp:revision>
  <dcterms:created xsi:type="dcterms:W3CDTF">2022-07-05T09:44:16Z</dcterms:created>
  <dcterms:modified xsi:type="dcterms:W3CDTF">2023-05-05T21:36:35Z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0x010100D19B33373B5D8A4EAC99EBDA53F9000C</vt:lpwstr>
  </property>
</Properties>
</file>