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09" r:id="rId5"/>
    <p:sldId id="352" r:id="rId6"/>
    <p:sldId id="353" r:id="rId7"/>
    <p:sldId id="331" r:id="rId8"/>
    <p:sldId id="351" r:id="rId9"/>
    <p:sldId id="354" r:id="rId10"/>
    <p:sldId id="380" r:id="rId11"/>
    <p:sldId id="383" r:id="rId12"/>
    <p:sldId id="378" r:id="rId13"/>
    <p:sldId id="379" r:id="rId14"/>
    <p:sldId id="363" r:id="rId15"/>
    <p:sldId id="367" r:id="rId16"/>
    <p:sldId id="368" r:id="rId17"/>
    <p:sldId id="369" r:id="rId18"/>
    <p:sldId id="372" r:id="rId19"/>
    <p:sldId id="360" r:id="rId20"/>
    <p:sldId id="356" r:id="rId21"/>
    <p:sldId id="257" r:id="rId22"/>
    <p:sldId id="365" r:id="rId23"/>
    <p:sldId id="373" r:id="rId24"/>
    <p:sldId id="366" r:id="rId25"/>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3C6C"/>
    <a:srgbClr val="1E3660"/>
    <a:srgbClr val="294983"/>
    <a:srgbClr val="2B4D89"/>
    <a:srgbClr val="2847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105A56-2BA2-4B21-85D9-C604927C5A5F}" v="2" dt="2023-05-03T07:38:52.965"/>
    <p1510:client id="{ECB28CD8-D9F8-EB50-2F4E-3B8364638EBF}" v="4" dt="2023-05-02T12:54:48.5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85" autoAdjust="0"/>
    <p:restoredTop sz="94660"/>
  </p:normalViewPr>
  <p:slideViewPr>
    <p:cSldViewPr snapToGrid="0">
      <p:cViewPr varScale="1">
        <p:scale>
          <a:sx n="127" d="100"/>
          <a:sy n="127" d="100"/>
        </p:scale>
        <p:origin x="20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4EA68-1E37-4901-B2C9-9CF18ABF48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B21888E-99B9-4DA2-BE3A-A10FDF5A59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CB2C7BC-5280-4831-9996-73091C283B1A}"/>
              </a:ext>
            </a:extLst>
          </p:cNvPr>
          <p:cNvSpPr>
            <a:spLocks noGrp="1"/>
          </p:cNvSpPr>
          <p:nvPr>
            <p:ph type="dt" sz="half" idx="10"/>
          </p:nvPr>
        </p:nvSpPr>
        <p:spPr/>
        <p:txBody>
          <a:bodyPr/>
          <a:lstStyle/>
          <a:p>
            <a:fld id="{8088AA4B-F198-42BB-B038-5373B7D2FA30}" type="datetimeFigureOut">
              <a:rPr lang="en-GB" smtClean="0"/>
              <a:t>09/05/2023</a:t>
            </a:fld>
            <a:endParaRPr lang="en-GB"/>
          </a:p>
        </p:txBody>
      </p:sp>
      <p:sp>
        <p:nvSpPr>
          <p:cNvPr id="5" name="Footer Placeholder 4">
            <a:extLst>
              <a:ext uri="{FF2B5EF4-FFF2-40B4-BE49-F238E27FC236}">
                <a16:creationId xmlns:a16="http://schemas.microsoft.com/office/drawing/2014/main" id="{4C9E193F-B73E-41F4-9E9A-772DAB18B8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1FBBA6-E6DA-4ABE-95C6-BCDB531E180D}"/>
              </a:ext>
            </a:extLst>
          </p:cNvPr>
          <p:cNvSpPr>
            <a:spLocks noGrp="1"/>
          </p:cNvSpPr>
          <p:nvPr>
            <p:ph type="sldNum" sz="quarter" idx="12"/>
          </p:nvPr>
        </p:nvSpPr>
        <p:spPr/>
        <p:txBody>
          <a:bodyPr/>
          <a:lstStyle/>
          <a:p>
            <a:fld id="{C5FF99F0-6725-4BEF-913D-00A98552A619}" type="slidenum">
              <a:rPr lang="en-GB" smtClean="0"/>
              <a:t>‹#›</a:t>
            </a:fld>
            <a:endParaRPr lang="en-GB"/>
          </a:p>
        </p:txBody>
      </p:sp>
    </p:spTree>
    <p:extLst>
      <p:ext uri="{BB962C8B-B14F-4D97-AF65-F5344CB8AC3E}">
        <p14:creationId xmlns:p14="http://schemas.microsoft.com/office/powerpoint/2010/main" val="1069041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5CE25-57A3-4FDF-ABE4-0F1EA5187E0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3996627-D685-4E87-AC6A-74E43521B3F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D38752-D8E2-462F-9010-CB1CB004B8F0}"/>
              </a:ext>
            </a:extLst>
          </p:cNvPr>
          <p:cNvSpPr>
            <a:spLocks noGrp="1"/>
          </p:cNvSpPr>
          <p:nvPr>
            <p:ph type="dt" sz="half" idx="10"/>
          </p:nvPr>
        </p:nvSpPr>
        <p:spPr/>
        <p:txBody>
          <a:bodyPr/>
          <a:lstStyle/>
          <a:p>
            <a:fld id="{8088AA4B-F198-42BB-B038-5373B7D2FA30}" type="datetimeFigureOut">
              <a:rPr lang="en-GB" smtClean="0"/>
              <a:t>09/05/2023</a:t>
            </a:fld>
            <a:endParaRPr lang="en-GB"/>
          </a:p>
        </p:txBody>
      </p:sp>
      <p:sp>
        <p:nvSpPr>
          <p:cNvPr id="5" name="Footer Placeholder 4">
            <a:extLst>
              <a:ext uri="{FF2B5EF4-FFF2-40B4-BE49-F238E27FC236}">
                <a16:creationId xmlns:a16="http://schemas.microsoft.com/office/drawing/2014/main" id="{149F1341-D146-4C0A-A521-0E0BB1356A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ECDC09-13D4-4CC1-A585-99A913DCE375}"/>
              </a:ext>
            </a:extLst>
          </p:cNvPr>
          <p:cNvSpPr>
            <a:spLocks noGrp="1"/>
          </p:cNvSpPr>
          <p:nvPr>
            <p:ph type="sldNum" sz="quarter" idx="12"/>
          </p:nvPr>
        </p:nvSpPr>
        <p:spPr/>
        <p:txBody>
          <a:bodyPr/>
          <a:lstStyle/>
          <a:p>
            <a:fld id="{C5FF99F0-6725-4BEF-913D-00A98552A619}" type="slidenum">
              <a:rPr lang="en-GB" smtClean="0"/>
              <a:t>‹#›</a:t>
            </a:fld>
            <a:endParaRPr lang="en-GB"/>
          </a:p>
        </p:txBody>
      </p:sp>
    </p:spTree>
    <p:extLst>
      <p:ext uri="{BB962C8B-B14F-4D97-AF65-F5344CB8AC3E}">
        <p14:creationId xmlns:p14="http://schemas.microsoft.com/office/powerpoint/2010/main" val="1559130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842AE4-9798-4B02-835A-E030EB82265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75FB14D-98CC-436A-8E87-3A821FA9BA5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D3B2F9B-0C8E-4237-99D1-61F6040A082E}"/>
              </a:ext>
            </a:extLst>
          </p:cNvPr>
          <p:cNvSpPr>
            <a:spLocks noGrp="1"/>
          </p:cNvSpPr>
          <p:nvPr>
            <p:ph type="dt" sz="half" idx="10"/>
          </p:nvPr>
        </p:nvSpPr>
        <p:spPr/>
        <p:txBody>
          <a:bodyPr/>
          <a:lstStyle/>
          <a:p>
            <a:fld id="{8088AA4B-F198-42BB-B038-5373B7D2FA30}" type="datetimeFigureOut">
              <a:rPr lang="en-GB" smtClean="0"/>
              <a:t>09/05/2023</a:t>
            </a:fld>
            <a:endParaRPr lang="en-GB"/>
          </a:p>
        </p:txBody>
      </p:sp>
      <p:sp>
        <p:nvSpPr>
          <p:cNvPr id="5" name="Footer Placeholder 4">
            <a:extLst>
              <a:ext uri="{FF2B5EF4-FFF2-40B4-BE49-F238E27FC236}">
                <a16:creationId xmlns:a16="http://schemas.microsoft.com/office/drawing/2014/main" id="{01F2CAB8-C019-4217-A3BD-6A3F1E157E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AAEE82-979A-4FB7-8922-EB7DDE0569D6}"/>
              </a:ext>
            </a:extLst>
          </p:cNvPr>
          <p:cNvSpPr>
            <a:spLocks noGrp="1"/>
          </p:cNvSpPr>
          <p:nvPr>
            <p:ph type="sldNum" sz="quarter" idx="12"/>
          </p:nvPr>
        </p:nvSpPr>
        <p:spPr/>
        <p:txBody>
          <a:bodyPr/>
          <a:lstStyle/>
          <a:p>
            <a:fld id="{C5FF99F0-6725-4BEF-913D-00A98552A619}" type="slidenum">
              <a:rPr lang="en-GB" smtClean="0"/>
              <a:t>‹#›</a:t>
            </a:fld>
            <a:endParaRPr lang="en-GB"/>
          </a:p>
        </p:txBody>
      </p:sp>
    </p:spTree>
    <p:extLst>
      <p:ext uri="{BB962C8B-B14F-4D97-AF65-F5344CB8AC3E}">
        <p14:creationId xmlns:p14="http://schemas.microsoft.com/office/powerpoint/2010/main" val="2640094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0165A-A7BD-4388-8258-D193D4C711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B5A4296-1371-4CF1-942E-712D7EED37F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12FD35-D804-4CB6-8111-EB94A6BE844B}"/>
              </a:ext>
            </a:extLst>
          </p:cNvPr>
          <p:cNvSpPr>
            <a:spLocks noGrp="1"/>
          </p:cNvSpPr>
          <p:nvPr>
            <p:ph type="dt" sz="half" idx="10"/>
          </p:nvPr>
        </p:nvSpPr>
        <p:spPr/>
        <p:txBody>
          <a:bodyPr/>
          <a:lstStyle/>
          <a:p>
            <a:fld id="{8088AA4B-F198-42BB-B038-5373B7D2FA30}" type="datetimeFigureOut">
              <a:rPr lang="en-GB" smtClean="0"/>
              <a:t>09/05/2023</a:t>
            </a:fld>
            <a:endParaRPr lang="en-GB"/>
          </a:p>
        </p:txBody>
      </p:sp>
      <p:sp>
        <p:nvSpPr>
          <p:cNvPr id="5" name="Footer Placeholder 4">
            <a:extLst>
              <a:ext uri="{FF2B5EF4-FFF2-40B4-BE49-F238E27FC236}">
                <a16:creationId xmlns:a16="http://schemas.microsoft.com/office/drawing/2014/main" id="{5E78BB79-6A68-4BA2-A811-F0766FC904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BF538B-305F-4AE7-B518-0A2A14BCF612}"/>
              </a:ext>
            </a:extLst>
          </p:cNvPr>
          <p:cNvSpPr>
            <a:spLocks noGrp="1"/>
          </p:cNvSpPr>
          <p:nvPr>
            <p:ph type="sldNum" sz="quarter" idx="12"/>
          </p:nvPr>
        </p:nvSpPr>
        <p:spPr/>
        <p:txBody>
          <a:bodyPr/>
          <a:lstStyle/>
          <a:p>
            <a:fld id="{C5FF99F0-6725-4BEF-913D-00A98552A619}" type="slidenum">
              <a:rPr lang="en-GB" smtClean="0"/>
              <a:t>‹#›</a:t>
            </a:fld>
            <a:endParaRPr lang="en-GB"/>
          </a:p>
        </p:txBody>
      </p:sp>
    </p:spTree>
    <p:extLst>
      <p:ext uri="{BB962C8B-B14F-4D97-AF65-F5344CB8AC3E}">
        <p14:creationId xmlns:p14="http://schemas.microsoft.com/office/powerpoint/2010/main" val="1751950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67137-A84F-41EA-8DC0-189C147D6C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09D9A15-6655-42B4-9B22-1EAD2D933F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4863CDB-0EB1-41F2-BDC8-9FFE6B0240E2}"/>
              </a:ext>
            </a:extLst>
          </p:cNvPr>
          <p:cNvSpPr>
            <a:spLocks noGrp="1"/>
          </p:cNvSpPr>
          <p:nvPr>
            <p:ph type="dt" sz="half" idx="10"/>
          </p:nvPr>
        </p:nvSpPr>
        <p:spPr/>
        <p:txBody>
          <a:bodyPr/>
          <a:lstStyle/>
          <a:p>
            <a:fld id="{8088AA4B-F198-42BB-B038-5373B7D2FA30}" type="datetimeFigureOut">
              <a:rPr lang="en-GB" smtClean="0"/>
              <a:t>09/05/2023</a:t>
            </a:fld>
            <a:endParaRPr lang="en-GB"/>
          </a:p>
        </p:txBody>
      </p:sp>
      <p:sp>
        <p:nvSpPr>
          <p:cNvPr id="5" name="Footer Placeholder 4">
            <a:extLst>
              <a:ext uri="{FF2B5EF4-FFF2-40B4-BE49-F238E27FC236}">
                <a16:creationId xmlns:a16="http://schemas.microsoft.com/office/drawing/2014/main" id="{6C4489D2-A034-47F5-B68B-55B37200827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32A891-8703-4350-829D-12247566242B}"/>
              </a:ext>
            </a:extLst>
          </p:cNvPr>
          <p:cNvSpPr>
            <a:spLocks noGrp="1"/>
          </p:cNvSpPr>
          <p:nvPr>
            <p:ph type="sldNum" sz="quarter" idx="12"/>
          </p:nvPr>
        </p:nvSpPr>
        <p:spPr/>
        <p:txBody>
          <a:bodyPr/>
          <a:lstStyle/>
          <a:p>
            <a:fld id="{C5FF99F0-6725-4BEF-913D-00A98552A619}" type="slidenum">
              <a:rPr lang="en-GB" smtClean="0"/>
              <a:t>‹#›</a:t>
            </a:fld>
            <a:endParaRPr lang="en-GB"/>
          </a:p>
        </p:txBody>
      </p:sp>
    </p:spTree>
    <p:extLst>
      <p:ext uri="{BB962C8B-B14F-4D97-AF65-F5344CB8AC3E}">
        <p14:creationId xmlns:p14="http://schemas.microsoft.com/office/powerpoint/2010/main" val="1366536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C98FE-E79E-4F81-AA95-86E910838EA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0B19A8-A6AB-44EC-9FB3-518F27AF1CC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685823B-1B73-4CAC-88CE-3214F2512F0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6538B64-C322-40F7-A45A-B994A736D097}"/>
              </a:ext>
            </a:extLst>
          </p:cNvPr>
          <p:cNvSpPr>
            <a:spLocks noGrp="1"/>
          </p:cNvSpPr>
          <p:nvPr>
            <p:ph type="dt" sz="half" idx="10"/>
          </p:nvPr>
        </p:nvSpPr>
        <p:spPr/>
        <p:txBody>
          <a:bodyPr/>
          <a:lstStyle/>
          <a:p>
            <a:fld id="{8088AA4B-F198-42BB-B038-5373B7D2FA30}" type="datetimeFigureOut">
              <a:rPr lang="en-GB" smtClean="0"/>
              <a:t>09/05/2023</a:t>
            </a:fld>
            <a:endParaRPr lang="en-GB"/>
          </a:p>
        </p:txBody>
      </p:sp>
      <p:sp>
        <p:nvSpPr>
          <p:cNvPr id="6" name="Footer Placeholder 5">
            <a:extLst>
              <a:ext uri="{FF2B5EF4-FFF2-40B4-BE49-F238E27FC236}">
                <a16:creationId xmlns:a16="http://schemas.microsoft.com/office/drawing/2014/main" id="{AD5A4C79-7793-4E6E-904A-8B84C1B4BA5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E69AEC-07AF-4BD6-9C02-6D1CAA1AF4B8}"/>
              </a:ext>
            </a:extLst>
          </p:cNvPr>
          <p:cNvSpPr>
            <a:spLocks noGrp="1"/>
          </p:cNvSpPr>
          <p:nvPr>
            <p:ph type="sldNum" sz="quarter" idx="12"/>
          </p:nvPr>
        </p:nvSpPr>
        <p:spPr/>
        <p:txBody>
          <a:bodyPr/>
          <a:lstStyle/>
          <a:p>
            <a:fld id="{C5FF99F0-6725-4BEF-913D-00A98552A619}" type="slidenum">
              <a:rPr lang="en-GB" smtClean="0"/>
              <a:t>‹#›</a:t>
            </a:fld>
            <a:endParaRPr lang="en-GB"/>
          </a:p>
        </p:txBody>
      </p:sp>
    </p:spTree>
    <p:extLst>
      <p:ext uri="{BB962C8B-B14F-4D97-AF65-F5344CB8AC3E}">
        <p14:creationId xmlns:p14="http://schemas.microsoft.com/office/powerpoint/2010/main" val="4267798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A68DC-14CC-4CA0-81E3-1B214E1BCA1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D3B2127-8C29-420D-A933-FF55C077DD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34D656B-219B-4B84-BFFD-7E2FF80A76C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8673DB7-DC93-43CD-A0D4-81D4006F7E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0283ADF-F263-4A2A-97E5-C3577A7ADE7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B04476C-CE5A-49AE-80FE-1F424F0E9C11}"/>
              </a:ext>
            </a:extLst>
          </p:cNvPr>
          <p:cNvSpPr>
            <a:spLocks noGrp="1"/>
          </p:cNvSpPr>
          <p:nvPr>
            <p:ph type="dt" sz="half" idx="10"/>
          </p:nvPr>
        </p:nvSpPr>
        <p:spPr/>
        <p:txBody>
          <a:bodyPr/>
          <a:lstStyle/>
          <a:p>
            <a:fld id="{8088AA4B-F198-42BB-B038-5373B7D2FA30}" type="datetimeFigureOut">
              <a:rPr lang="en-GB" smtClean="0"/>
              <a:t>09/05/2023</a:t>
            </a:fld>
            <a:endParaRPr lang="en-GB"/>
          </a:p>
        </p:txBody>
      </p:sp>
      <p:sp>
        <p:nvSpPr>
          <p:cNvPr id="8" name="Footer Placeholder 7">
            <a:extLst>
              <a:ext uri="{FF2B5EF4-FFF2-40B4-BE49-F238E27FC236}">
                <a16:creationId xmlns:a16="http://schemas.microsoft.com/office/drawing/2014/main" id="{E2667AE8-3E6C-4FA0-B23F-FFF4049BF9C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05E40ED-060D-4045-A8C4-9135DB4B8358}"/>
              </a:ext>
            </a:extLst>
          </p:cNvPr>
          <p:cNvSpPr>
            <a:spLocks noGrp="1"/>
          </p:cNvSpPr>
          <p:nvPr>
            <p:ph type="sldNum" sz="quarter" idx="12"/>
          </p:nvPr>
        </p:nvSpPr>
        <p:spPr/>
        <p:txBody>
          <a:bodyPr/>
          <a:lstStyle/>
          <a:p>
            <a:fld id="{C5FF99F0-6725-4BEF-913D-00A98552A619}" type="slidenum">
              <a:rPr lang="en-GB" smtClean="0"/>
              <a:t>‹#›</a:t>
            </a:fld>
            <a:endParaRPr lang="en-GB"/>
          </a:p>
        </p:txBody>
      </p:sp>
    </p:spTree>
    <p:extLst>
      <p:ext uri="{BB962C8B-B14F-4D97-AF65-F5344CB8AC3E}">
        <p14:creationId xmlns:p14="http://schemas.microsoft.com/office/powerpoint/2010/main" val="966439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F58F4-D38B-465E-AB1B-C124A35ACD6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69F9ABA-888C-4D29-B1D8-F7352A819BE7}"/>
              </a:ext>
            </a:extLst>
          </p:cNvPr>
          <p:cNvSpPr>
            <a:spLocks noGrp="1"/>
          </p:cNvSpPr>
          <p:nvPr>
            <p:ph type="dt" sz="half" idx="10"/>
          </p:nvPr>
        </p:nvSpPr>
        <p:spPr/>
        <p:txBody>
          <a:bodyPr/>
          <a:lstStyle/>
          <a:p>
            <a:fld id="{8088AA4B-F198-42BB-B038-5373B7D2FA30}" type="datetimeFigureOut">
              <a:rPr lang="en-GB" smtClean="0"/>
              <a:t>09/05/2023</a:t>
            </a:fld>
            <a:endParaRPr lang="en-GB"/>
          </a:p>
        </p:txBody>
      </p:sp>
      <p:sp>
        <p:nvSpPr>
          <p:cNvPr id="4" name="Footer Placeholder 3">
            <a:extLst>
              <a:ext uri="{FF2B5EF4-FFF2-40B4-BE49-F238E27FC236}">
                <a16:creationId xmlns:a16="http://schemas.microsoft.com/office/drawing/2014/main" id="{65BE141C-9DC5-4C70-ACA8-B9EB45B9F9A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88BF279-A265-44CB-A8BC-77A40C0AA5F8}"/>
              </a:ext>
            </a:extLst>
          </p:cNvPr>
          <p:cNvSpPr>
            <a:spLocks noGrp="1"/>
          </p:cNvSpPr>
          <p:nvPr>
            <p:ph type="sldNum" sz="quarter" idx="12"/>
          </p:nvPr>
        </p:nvSpPr>
        <p:spPr/>
        <p:txBody>
          <a:bodyPr/>
          <a:lstStyle/>
          <a:p>
            <a:fld id="{C5FF99F0-6725-4BEF-913D-00A98552A619}" type="slidenum">
              <a:rPr lang="en-GB" smtClean="0"/>
              <a:t>‹#›</a:t>
            </a:fld>
            <a:endParaRPr lang="en-GB"/>
          </a:p>
        </p:txBody>
      </p:sp>
    </p:spTree>
    <p:extLst>
      <p:ext uri="{BB962C8B-B14F-4D97-AF65-F5344CB8AC3E}">
        <p14:creationId xmlns:p14="http://schemas.microsoft.com/office/powerpoint/2010/main" val="2412555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7FB45F-057F-4234-A2F8-E50FA2B5A73B}"/>
              </a:ext>
            </a:extLst>
          </p:cNvPr>
          <p:cNvSpPr>
            <a:spLocks noGrp="1"/>
          </p:cNvSpPr>
          <p:nvPr>
            <p:ph type="dt" sz="half" idx="10"/>
          </p:nvPr>
        </p:nvSpPr>
        <p:spPr/>
        <p:txBody>
          <a:bodyPr/>
          <a:lstStyle/>
          <a:p>
            <a:fld id="{8088AA4B-F198-42BB-B038-5373B7D2FA30}" type="datetimeFigureOut">
              <a:rPr lang="en-GB" smtClean="0"/>
              <a:t>09/05/2023</a:t>
            </a:fld>
            <a:endParaRPr lang="en-GB"/>
          </a:p>
        </p:txBody>
      </p:sp>
      <p:sp>
        <p:nvSpPr>
          <p:cNvPr id="3" name="Footer Placeholder 2">
            <a:extLst>
              <a:ext uri="{FF2B5EF4-FFF2-40B4-BE49-F238E27FC236}">
                <a16:creationId xmlns:a16="http://schemas.microsoft.com/office/drawing/2014/main" id="{41791401-6A8E-4504-B141-565FC1B3006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AAC31E5-4A22-40E8-A280-404523814842}"/>
              </a:ext>
            </a:extLst>
          </p:cNvPr>
          <p:cNvSpPr>
            <a:spLocks noGrp="1"/>
          </p:cNvSpPr>
          <p:nvPr>
            <p:ph type="sldNum" sz="quarter" idx="12"/>
          </p:nvPr>
        </p:nvSpPr>
        <p:spPr/>
        <p:txBody>
          <a:bodyPr/>
          <a:lstStyle/>
          <a:p>
            <a:fld id="{C5FF99F0-6725-4BEF-913D-00A98552A619}" type="slidenum">
              <a:rPr lang="en-GB" smtClean="0"/>
              <a:t>‹#›</a:t>
            </a:fld>
            <a:endParaRPr lang="en-GB"/>
          </a:p>
        </p:txBody>
      </p:sp>
    </p:spTree>
    <p:extLst>
      <p:ext uri="{BB962C8B-B14F-4D97-AF65-F5344CB8AC3E}">
        <p14:creationId xmlns:p14="http://schemas.microsoft.com/office/powerpoint/2010/main" val="3797423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D782C-F5B5-474C-A93D-F4203ADB6A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5BB6254-C9E5-4524-A7E0-C573C9A983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6D4125E-AFA6-4042-A8E3-AD1FF01655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4BB3886-5E36-455A-BD53-FC9444AE19C4}"/>
              </a:ext>
            </a:extLst>
          </p:cNvPr>
          <p:cNvSpPr>
            <a:spLocks noGrp="1"/>
          </p:cNvSpPr>
          <p:nvPr>
            <p:ph type="dt" sz="half" idx="10"/>
          </p:nvPr>
        </p:nvSpPr>
        <p:spPr/>
        <p:txBody>
          <a:bodyPr/>
          <a:lstStyle/>
          <a:p>
            <a:fld id="{8088AA4B-F198-42BB-B038-5373B7D2FA30}" type="datetimeFigureOut">
              <a:rPr lang="en-GB" smtClean="0"/>
              <a:t>09/05/2023</a:t>
            </a:fld>
            <a:endParaRPr lang="en-GB"/>
          </a:p>
        </p:txBody>
      </p:sp>
      <p:sp>
        <p:nvSpPr>
          <p:cNvPr id="6" name="Footer Placeholder 5">
            <a:extLst>
              <a:ext uri="{FF2B5EF4-FFF2-40B4-BE49-F238E27FC236}">
                <a16:creationId xmlns:a16="http://schemas.microsoft.com/office/drawing/2014/main" id="{C5774C7E-27E9-455F-B069-1218AACB767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F565AF5-BB17-4312-9DA6-5E242A009E04}"/>
              </a:ext>
            </a:extLst>
          </p:cNvPr>
          <p:cNvSpPr>
            <a:spLocks noGrp="1"/>
          </p:cNvSpPr>
          <p:nvPr>
            <p:ph type="sldNum" sz="quarter" idx="12"/>
          </p:nvPr>
        </p:nvSpPr>
        <p:spPr/>
        <p:txBody>
          <a:bodyPr/>
          <a:lstStyle/>
          <a:p>
            <a:fld id="{C5FF99F0-6725-4BEF-913D-00A98552A619}" type="slidenum">
              <a:rPr lang="en-GB" smtClean="0"/>
              <a:t>‹#›</a:t>
            </a:fld>
            <a:endParaRPr lang="en-GB"/>
          </a:p>
        </p:txBody>
      </p:sp>
    </p:spTree>
    <p:extLst>
      <p:ext uri="{BB962C8B-B14F-4D97-AF65-F5344CB8AC3E}">
        <p14:creationId xmlns:p14="http://schemas.microsoft.com/office/powerpoint/2010/main" val="144757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E5889-8BC0-4EDB-81B0-EB7F79086F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DE719D1-835C-4413-8679-7FC24CB8E7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E9D5E7A-3284-4780-AB1C-5625EAEE79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37178CB-85E4-453F-AF57-B65F06020182}"/>
              </a:ext>
            </a:extLst>
          </p:cNvPr>
          <p:cNvSpPr>
            <a:spLocks noGrp="1"/>
          </p:cNvSpPr>
          <p:nvPr>
            <p:ph type="dt" sz="half" idx="10"/>
          </p:nvPr>
        </p:nvSpPr>
        <p:spPr/>
        <p:txBody>
          <a:bodyPr/>
          <a:lstStyle/>
          <a:p>
            <a:fld id="{8088AA4B-F198-42BB-B038-5373B7D2FA30}" type="datetimeFigureOut">
              <a:rPr lang="en-GB" smtClean="0"/>
              <a:t>09/05/2023</a:t>
            </a:fld>
            <a:endParaRPr lang="en-GB"/>
          </a:p>
        </p:txBody>
      </p:sp>
      <p:sp>
        <p:nvSpPr>
          <p:cNvPr id="6" name="Footer Placeholder 5">
            <a:extLst>
              <a:ext uri="{FF2B5EF4-FFF2-40B4-BE49-F238E27FC236}">
                <a16:creationId xmlns:a16="http://schemas.microsoft.com/office/drawing/2014/main" id="{75ED06D3-B6F6-44ED-899C-8D32EB8B24C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B288D1C-6B5E-48D4-800A-58F77117A72A}"/>
              </a:ext>
            </a:extLst>
          </p:cNvPr>
          <p:cNvSpPr>
            <a:spLocks noGrp="1"/>
          </p:cNvSpPr>
          <p:nvPr>
            <p:ph type="sldNum" sz="quarter" idx="12"/>
          </p:nvPr>
        </p:nvSpPr>
        <p:spPr/>
        <p:txBody>
          <a:bodyPr/>
          <a:lstStyle/>
          <a:p>
            <a:fld id="{C5FF99F0-6725-4BEF-913D-00A98552A619}" type="slidenum">
              <a:rPr lang="en-GB" smtClean="0"/>
              <a:t>‹#›</a:t>
            </a:fld>
            <a:endParaRPr lang="en-GB"/>
          </a:p>
        </p:txBody>
      </p:sp>
    </p:spTree>
    <p:extLst>
      <p:ext uri="{BB962C8B-B14F-4D97-AF65-F5344CB8AC3E}">
        <p14:creationId xmlns:p14="http://schemas.microsoft.com/office/powerpoint/2010/main" val="4117848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9D7420-D270-4F17-B3F1-8FACAC69C4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D5B9279-875C-48C9-B3ED-AAE392554A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202EC2C-0578-4365-BBDD-495F328CF9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88AA4B-F198-42BB-B038-5373B7D2FA30}" type="datetimeFigureOut">
              <a:rPr lang="en-GB" smtClean="0"/>
              <a:t>09/05/2023</a:t>
            </a:fld>
            <a:endParaRPr lang="en-GB"/>
          </a:p>
        </p:txBody>
      </p:sp>
      <p:sp>
        <p:nvSpPr>
          <p:cNvPr id="5" name="Footer Placeholder 4">
            <a:extLst>
              <a:ext uri="{FF2B5EF4-FFF2-40B4-BE49-F238E27FC236}">
                <a16:creationId xmlns:a16="http://schemas.microsoft.com/office/drawing/2014/main" id="{A3A6052E-A0DB-4257-9903-70ECCEB765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CF6092C-B80E-40E7-8FF3-FF5312DB89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FF99F0-6725-4BEF-913D-00A98552A619}" type="slidenum">
              <a:rPr lang="en-GB" smtClean="0"/>
              <a:t>‹#›</a:t>
            </a:fld>
            <a:endParaRPr lang="en-GB"/>
          </a:p>
        </p:txBody>
      </p:sp>
    </p:spTree>
    <p:extLst>
      <p:ext uri="{BB962C8B-B14F-4D97-AF65-F5344CB8AC3E}">
        <p14:creationId xmlns:p14="http://schemas.microsoft.com/office/powerpoint/2010/main" val="20170622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pxhere.com/en/photo/1557719"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pxhere.com/en/photo/1557719"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hyperlink" Target="https://cavuhb.nhs.wales/patient-advice/local-public-health-team/key-publications/shaping-our-future-population-health-plan-2022-2025/#:~:text=As%20part%20of%20delivering%20Cardiff,initial%20focused%20programmes%20for%20delivery."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hyperlink" Target="https://pxhere.com/en/photo/1557719"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hyperlink" Target="https://nhswales365.sharepoint.com/sites/NXW_DOQ/SitePages/Supporting-Rsour.aspx" TargetMode="External"/><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nhswales365.sharepoint.com/sites/CAV_Patient%20Experience/SitePages/Duty-of-Candour.aspx"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pxhere.com/en/photo/1557719"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8.xml.rels><?xml version="1.0" encoding="UTF-8" standalone="yes"?>
<Relationships xmlns="http://schemas.openxmlformats.org/package/2006/relationships"><Relationship Id="rId3" Type="http://schemas.openxmlformats.org/officeDocument/2006/relationships/hyperlink" Target="https://pxhere.com/en/photo/1557719" TargetMode="External"/><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hyperlink" Target="https://shapingourfuturewellbeing.com/shaping-our-future-clinical-services/" TargetMode="External"/><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pxhere.com/en/photo/1557719"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Christopher.ball@wales.nhs.uk" TargetMode="Externa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hyperlink" Target="https://pxhere.com/en/photo/1557719"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hyperlink" Target="https://pxhere.com/en/photo/1557719"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hyperlink" Target="https://pxhere.com/en/photo/1557719"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5125D-2F44-44D8-B871-CD5A9D59EF5C}"/>
              </a:ext>
            </a:extLst>
          </p:cNvPr>
          <p:cNvSpPr>
            <a:spLocks noGrp="1"/>
          </p:cNvSpPr>
          <p:nvPr>
            <p:ph type="ctrTitle"/>
          </p:nvPr>
        </p:nvSpPr>
        <p:spPr>
          <a:xfrm>
            <a:off x="1524000" y="1122363"/>
            <a:ext cx="9144000" cy="1529397"/>
          </a:xfrm>
        </p:spPr>
        <p:txBody>
          <a:bodyPr>
            <a:normAutofit fontScale="90000"/>
          </a:bodyPr>
          <a:lstStyle/>
          <a:p>
            <a:pPr>
              <a:spcBef>
                <a:spcPts val="2400"/>
              </a:spcBef>
            </a:pPr>
            <a:r>
              <a:rPr lang="en-GB" dirty="0"/>
              <a:t>2022-2025 Cardiff and Vale Integrated Medium Term Plan</a:t>
            </a:r>
          </a:p>
        </p:txBody>
      </p:sp>
      <p:sp>
        <p:nvSpPr>
          <p:cNvPr id="3" name="Subtitle 2">
            <a:extLst>
              <a:ext uri="{FF2B5EF4-FFF2-40B4-BE49-F238E27FC236}">
                <a16:creationId xmlns:a16="http://schemas.microsoft.com/office/drawing/2014/main" id="{17275D87-16F0-456B-8158-35A8CBD3FAFB}"/>
              </a:ext>
            </a:extLst>
          </p:cNvPr>
          <p:cNvSpPr>
            <a:spLocks noGrp="1"/>
          </p:cNvSpPr>
          <p:nvPr>
            <p:ph type="subTitle" idx="1"/>
          </p:nvPr>
        </p:nvSpPr>
        <p:spPr>
          <a:xfrm>
            <a:off x="1524000" y="3826692"/>
            <a:ext cx="9144000" cy="1655762"/>
          </a:xfrm>
        </p:spPr>
        <p:txBody>
          <a:bodyPr/>
          <a:lstStyle/>
          <a:p>
            <a:r>
              <a:rPr lang="en-GB" dirty="0"/>
              <a:t> </a:t>
            </a:r>
          </a:p>
        </p:txBody>
      </p:sp>
      <p:sp>
        <p:nvSpPr>
          <p:cNvPr id="4" name="Rectangle 3">
            <a:extLst>
              <a:ext uri="{FF2B5EF4-FFF2-40B4-BE49-F238E27FC236}">
                <a16:creationId xmlns:a16="http://schemas.microsoft.com/office/drawing/2014/main" id="{6D96D485-C81F-4894-8ADB-1CC7FDEFBFAD}"/>
              </a:ext>
            </a:extLst>
          </p:cNvPr>
          <p:cNvSpPr/>
          <p:nvPr/>
        </p:nvSpPr>
        <p:spPr>
          <a:xfrm>
            <a:off x="115824" y="64670"/>
            <a:ext cx="11935968"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FE5D6B2F-B062-4EAC-8DEF-C8F4DA803232}"/>
              </a:ext>
            </a:extLst>
          </p:cNvPr>
          <p:cNvPicPr>
            <a:picLocks noChangeAspect="1"/>
          </p:cNvPicPr>
          <p:nvPr/>
        </p:nvPicPr>
        <p:blipFill>
          <a:blip r:embed="rId2"/>
          <a:stretch>
            <a:fillRect/>
          </a:stretch>
        </p:blipFill>
        <p:spPr>
          <a:xfrm>
            <a:off x="3785616" y="4246215"/>
            <a:ext cx="4767072" cy="1236239"/>
          </a:xfrm>
          <a:prstGeom prst="rect">
            <a:avLst/>
          </a:prstGeom>
        </p:spPr>
      </p:pic>
      <p:sp>
        <p:nvSpPr>
          <p:cNvPr id="6" name="Title 1">
            <a:extLst>
              <a:ext uri="{FF2B5EF4-FFF2-40B4-BE49-F238E27FC236}">
                <a16:creationId xmlns:a16="http://schemas.microsoft.com/office/drawing/2014/main" id="{0045A2B3-7DDC-488F-8D5D-38D81DEF4344}"/>
              </a:ext>
            </a:extLst>
          </p:cNvPr>
          <p:cNvSpPr txBox="1">
            <a:spLocks/>
          </p:cNvSpPr>
          <p:nvPr/>
        </p:nvSpPr>
        <p:spPr>
          <a:xfrm>
            <a:off x="1554480" y="2558605"/>
            <a:ext cx="9144000" cy="870395"/>
          </a:xfrm>
          <a:prstGeom prst="rect">
            <a:avLst/>
          </a:prstGeom>
        </p:spPr>
        <p:txBody>
          <a:bodyPr vert="horz" lIns="91440" tIns="45720" rIns="91440" bIns="45720" rtlCol="0" anchor="b">
            <a:normAutofit fontScale="4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spcBef>
                <a:spcPts val="2400"/>
              </a:spcBef>
            </a:pPr>
            <a:br>
              <a:rPr lang="en-GB" dirty="0"/>
            </a:br>
            <a:r>
              <a:rPr lang="en-GB" sz="8900" dirty="0"/>
              <a:t>Update: Quarter Four</a:t>
            </a:r>
            <a:endParaRPr lang="en-GB" dirty="0"/>
          </a:p>
        </p:txBody>
      </p:sp>
    </p:spTree>
    <p:extLst>
      <p:ext uri="{BB962C8B-B14F-4D97-AF65-F5344CB8AC3E}">
        <p14:creationId xmlns:p14="http://schemas.microsoft.com/office/powerpoint/2010/main" val="4037356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Calibri" panose="020F0502020204030204"/>
              </a:rPr>
              <a:t>OUR PHYSICAL INFASTRUCTURE </a:t>
            </a:r>
            <a:r>
              <a:rPr lang="en-GB" sz="2400" b="1" dirty="0">
                <a:solidFill>
                  <a:schemeClr val="bg1"/>
                </a:solidFill>
                <a:latin typeface="Calibri" panose="020F0502020204030204"/>
              </a:rPr>
              <a:t>– COMMUNITY </a:t>
            </a:r>
            <a:endParaRPr kumimoji="0" lang="en-GB" sz="2400" b="1" i="0" u="none" strike="noStrike" kern="1200" cap="none" spc="0" normalizeH="0" baseline="0" noProof="0" dirty="0">
              <a:ln>
                <a:noFill/>
              </a:ln>
              <a:solidFill>
                <a:schemeClr val="bg1"/>
              </a:solidFill>
              <a:effectLst/>
              <a:uLnTx/>
              <a:uFillTx/>
              <a:latin typeface="Calibri" panose="020F0502020204030204"/>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pic>
        <p:nvPicPr>
          <p:cNvPr id="10" name="Picture 9">
            <a:extLst>
              <a:ext uri="{FF2B5EF4-FFF2-40B4-BE49-F238E27FC236}">
                <a16:creationId xmlns:a16="http://schemas.microsoft.com/office/drawing/2014/main" id="{A8DBB418-7989-4835-8C2E-9EACC9A6EF6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78240" y="1297955"/>
            <a:ext cx="3166198" cy="2399250"/>
          </a:xfrm>
          <a:prstGeom prst="rect">
            <a:avLst/>
          </a:prstGeom>
        </p:spPr>
      </p:pic>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r>
              <a:rPr lang="en-GB" sz="1000" b="1" dirty="0">
                <a:solidFill>
                  <a:srgbClr val="4C4D4F"/>
                </a:solidFill>
                <a:ea typeface="Verdana"/>
              </a:rPr>
              <a:t>MAJOR CAPITAL SCHEMES IN CONSTRUCTION: IN OUR COMMUNITY</a:t>
            </a:r>
          </a:p>
          <a:p>
            <a:pPr marL="171450" lvl="0" indent="-171450" defTabSz="457200">
              <a:buFont typeface="Arial" panose="020B0604020202020204" pitchFamily="34" charset="0"/>
              <a:buChar char="•"/>
              <a:defRPr/>
            </a:pPr>
            <a:r>
              <a:rPr lang="en-GB" sz="1000" dirty="0" err="1">
                <a:solidFill>
                  <a:srgbClr val="4C4D4F"/>
                </a:solidFill>
                <a:ea typeface="Verdana"/>
              </a:rPr>
              <a:t>Maelfa</a:t>
            </a:r>
            <a:r>
              <a:rPr lang="en-GB" sz="1000" dirty="0">
                <a:solidFill>
                  <a:srgbClr val="4C4D4F"/>
                </a:solidFill>
                <a:ea typeface="Verdana"/>
              </a:rPr>
              <a:t> Wellbeing Hub completed and in use</a:t>
            </a:r>
          </a:p>
          <a:p>
            <a:pPr lvl="0" defTabSz="457200">
              <a:defRPr/>
            </a:pPr>
            <a:endParaRPr lang="en-GB" sz="1000" b="1" dirty="0">
              <a:solidFill>
                <a:srgbClr val="4C4D4F"/>
              </a:solidFill>
              <a:ea typeface="Verdana"/>
            </a:endParaRPr>
          </a:p>
          <a:p>
            <a:pPr lvl="0" defTabSz="457200">
              <a:defRPr/>
            </a:pPr>
            <a:r>
              <a:rPr lang="en-GB" sz="1000" b="1" dirty="0">
                <a:solidFill>
                  <a:srgbClr val="4C4D4F"/>
                </a:solidFill>
                <a:ea typeface="Verdana"/>
              </a:rPr>
              <a:t>MAJOR CAPITAL BUSINESS CASES IN DEVELOPMENT: IN OUR COMMUNITY</a:t>
            </a:r>
          </a:p>
          <a:p>
            <a:pPr marL="171450" indent="-171450" defTabSz="457200">
              <a:buFont typeface="Arial" panose="020B0604020202020204" pitchFamily="34" charset="0"/>
              <a:buChar char="•"/>
              <a:defRPr/>
            </a:pPr>
            <a:r>
              <a:rPr lang="en-GB" sz="1000" dirty="0">
                <a:solidFill>
                  <a:srgbClr val="4C4D4F"/>
                </a:solidFill>
                <a:ea typeface="Verdana"/>
              </a:rPr>
              <a:t>Wellbeing Hub Ely (Park View) OBC submitted complete scrutiny questions</a:t>
            </a:r>
          </a:p>
          <a:p>
            <a:pPr marL="171450" indent="-171450" defTabSz="457200">
              <a:buFont typeface="Arial" panose="020B0604020202020204" pitchFamily="34" charset="0"/>
              <a:buChar char="•"/>
              <a:defRPr/>
            </a:pPr>
            <a:endParaRPr lang="en-GB" sz="1000" dirty="0">
              <a:solidFill>
                <a:srgbClr val="4C4D4F"/>
              </a:solidFill>
              <a:ea typeface="Verdana"/>
            </a:endParaRPr>
          </a:p>
          <a:p>
            <a:pPr marL="171450" indent="-171450" defTabSz="457200">
              <a:buFont typeface="Arial" panose="020B0604020202020204" pitchFamily="34" charset="0"/>
              <a:buChar char="•"/>
              <a:defRPr/>
            </a:pPr>
            <a:r>
              <a:rPr lang="en-GB" sz="1000" dirty="0">
                <a:solidFill>
                  <a:srgbClr val="4C4D4F"/>
                </a:solidFill>
                <a:ea typeface="Verdana"/>
              </a:rPr>
              <a:t>SARC - Regional Hub OBC submitted to Board, awaiting approval for FBC development</a:t>
            </a:r>
          </a:p>
          <a:p>
            <a:pPr marL="171450" indent="-171450" defTabSz="457200">
              <a:buFont typeface="Arial" panose="020B0604020202020204" pitchFamily="34" charset="0"/>
              <a:buChar char="•"/>
              <a:defRPr/>
            </a:pPr>
            <a:endParaRPr lang="en-GB" sz="1000" dirty="0">
              <a:solidFill>
                <a:srgbClr val="4C4D4F"/>
              </a:solidFill>
              <a:ea typeface="Verdana"/>
            </a:endParaRPr>
          </a:p>
          <a:p>
            <a:pPr marL="171450" indent="-171450" defTabSz="457200">
              <a:buFont typeface="Arial" panose="020B0604020202020204" pitchFamily="34" charset="0"/>
              <a:buChar char="•"/>
              <a:defRPr/>
            </a:pPr>
            <a:r>
              <a:rPr lang="en-GB" sz="1000" dirty="0">
                <a:solidFill>
                  <a:srgbClr val="4C4D4F"/>
                </a:solidFill>
                <a:ea typeface="Verdana"/>
              </a:rPr>
              <a:t>Health &amp; Wellbeing Centre – CRI OBC submitted to Board, Welsh Government scrutiny process completed</a:t>
            </a:r>
          </a:p>
          <a:p>
            <a:pPr marL="171450" lvl="0" indent="-171450" defTabSz="457200">
              <a:buFont typeface="Arial" panose="020B0604020202020204" pitchFamily="34" charset="0"/>
              <a:buChar char="•"/>
              <a:defRPr/>
            </a:pPr>
            <a:endParaRPr lang="en-GB" sz="1000" dirty="0">
              <a:solidFill>
                <a:srgbClr val="4C4D4F"/>
              </a:solidFill>
              <a:ea typeface="Verdana"/>
            </a:endParaRPr>
          </a:p>
          <a:p>
            <a:pPr marL="171450" lvl="0" indent="-171450" defTabSz="457200">
              <a:buFont typeface="Arial" panose="020B0604020202020204" pitchFamily="34" charset="0"/>
              <a:buChar char="•"/>
              <a:defRPr/>
            </a:pPr>
            <a:r>
              <a:rPr lang="en-GB" sz="1000" dirty="0">
                <a:solidFill>
                  <a:srgbClr val="4C4D4F"/>
                </a:solidFill>
                <a:ea typeface="Verdana"/>
              </a:rPr>
              <a:t>Wellbeing Hub Penarth </a:t>
            </a:r>
          </a:p>
          <a:p>
            <a:pPr lvl="0" defTabSz="457200">
              <a:defRPr/>
            </a:pPr>
            <a:endParaRPr lang="en-GB" sz="1000" dirty="0">
              <a:solidFill>
                <a:srgbClr val="4C4D4F"/>
              </a:solidFill>
              <a:ea typeface="Verdana"/>
            </a:endParaRP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defTabSz="457200">
              <a:buFont typeface="Arial" panose="020B0604020202020204" pitchFamily="34" charset="0"/>
              <a:buChar char="•"/>
              <a:defRPr/>
            </a:pPr>
            <a:r>
              <a:rPr lang="en-GB" sz="1000" b="1" dirty="0">
                <a:solidFill>
                  <a:srgbClr val="4C4D4F"/>
                </a:solidFill>
                <a:ea typeface="Verdana"/>
              </a:rPr>
              <a:t>MAJOR CAPITAL SCHEMES IN CONSTRUCTION: IN OUR COMMUNITY</a:t>
            </a:r>
            <a:endParaRPr lang="en-GB" sz="1000" dirty="0">
              <a:solidFill>
                <a:srgbClr val="4C4D4F"/>
              </a:solidFill>
              <a:ea typeface="Verdana"/>
            </a:endParaRPr>
          </a:p>
          <a:p>
            <a:pPr marL="171450" lvl="0" indent="-171450" defTabSz="457200">
              <a:buFont typeface="Arial" panose="020B0604020202020204" pitchFamily="34" charset="0"/>
              <a:buChar char="•"/>
              <a:defRPr/>
            </a:pPr>
            <a:r>
              <a:rPr lang="en-GB" sz="1000" dirty="0" err="1">
                <a:solidFill>
                  <a:srgbClr val="4C4D4F"/>
                </a:solidFill>
                <a:ea typeface="Verdana"/>
              </a:rPr>
              <a:t>Maelfa</a:t>
            </a:r>
            <a:r>
              <a:rPr lang="en-GB" sz="1000" dirty="0">
                <a:solidFill>
                  <a:srgbClr val="4C4D4F"/>
                </a:solidFill>
                <a:ea typeface="Verdana"/>
              </a:rPr>
              <a:t> Wellbeing Hub completed and in use</a:t>
            </a:r>
          </a:p>
          <a:p>
            <a:pPr lvl="0" defTabSz="457200">
              <a:defRPr/>
            </a:pPr>
            <a:endParaRPr lang="en-GB" sz="1000" dirty="0">
              <a:solidFill>
                <a:srgbClr val="4C4D4F"/>
              </a:solidFill>
              <a:ea typeface="Verdana"/>
            </a:endParaRPr>
          </a:p>
          <a:p>
            <a:pPr defTabSz="457200">
              <a:defRPr/>
            </a:pPr>
            <a:r>
              <a:rPr lang="en-GB" sz="1000" b="1" dirty="0">
                <a:solidFill>
                  <a:srgbClr val="4C4D4F"/>
                </a:solidFill>
                <a:ea typeface="Verdana"/>
              </a:rPr>
              <a:t>MAJOR CAPITAL BUSINESS CASES IN DEVELOPMENT: IN OUR COMMUNITY</a:t>
            </a:r>
          </a:p>
          <a:p>
            <a:pPr lvl="0" defTabSz="457200">
              <a:defRPr/>
            </a:pPr>
            <a:endParaRPr lang="en-GB" sz="1000" dirty="0">
              <a:solidFill>
                <a:srgbClr val="4C4D4F"/>
              </a:solidFill>
              <a:ea typeface="Verdana"/>
            </a:endParaRPr>
          </a:p>
          <a:p>
            <a:pPr marL="171450" lvl="0" indent="-171450" defTabSz="457200">
              <a:buFont typeface="Arial" panose="020B0604020202020204" pitchFamily="34" charset="0"/>
              <a:buChar char="•"/>
              <a:defRPr/>
            </a:pPr>
            <a:r>
              <a:rPr lang="en-GB" sz="1000" dirty="0">
                <a:solidFill>
                  <a:srgbClr val="4C4D4F"/>
                </a:solidFill>
                <a:ea typeface="Verdana"/>
              </a:rPr>
              <a:t>Wellbeing Hub Ely (Park View) OBC submitted to Welsh Government</a:t>
            </a:r>
          </a:p>
          <a:p>
            <a:pPr lvl="0" defTabSz="457200">
              <a:defRPr/>
            </a:pPr>
            <a:endParaRPr lang="en-GB" sz="1000" dirty="0">
              <a:solidFill>
                <a:srgbClr val="4C4D4F"/>
              </a:solidFill>
              <a:ea typeface="Verdana"/>
            </a:endParaRPr>
          </a:p>
          <a:p>
            <a:pPr marL="171450" lvl="0" indent="-171450" defTabSz="457200">
              <a:buFont typeface="Arial" panose="020B0604020202020204" pitchFamily="34" charset="0"/>
              <a:buChar char="•"/>
              <a:defRPr/>
            </a:pPr>
            <a:r>
              <a:rPr lang="en-GB" sz="1000" dirty="0">
                <a:solidFill>
                  <a:srgbClr val="4C4D4F"/>
                </a:solidFill>
                <a:ea typeface="Verdana"/>
              </a:rPr>
              <a:t>SARC - Regional Hub OBC submitted to Board, Welsh Government scrutiny completed awaiting approval for FBC development</a:t>
            </a:r>
          </a:p>
          <a:p>
            <a:pPr lvl="0" defTabSz="457200">
              <a:defRPr/>
            </a:pPr>
            <a:endParaRPr lang="en-GB" sz="1000" dirty="0">
              <a:solidFill>
                <a:srgbClr val="4C4D4F"/>
              </a:solidFill>
              <a:ea typeface="Verdana"/>
            </a:endParaRPr>
          </a:p>
          <a:p>
            <a:pPr marL="171450" lvl="0" indent="-171450" defTabSz="457200">
              <a:buFont typeface="Arial" panose="020B0604020202020204" pitchFamily="34" charset="0"/>
              <a:buChar char="•"/>
              <a:defRPr/>
            </a:pPr>
            <a:r>
              <a:rPr lang="en-GB" sz="1000" dirty="0">
                <a:solidFill>
                  <a:srgbClr val="4C4D4F"/>
                </a:solidFill>
                <a:ea typeface="Verdana"/>
              </a:rPr>
              <a:t>Health &amp; Wellbeing Centre – CRI OBC submitted to Board, Welsh Government scrutiny process commenced</a:t>
            </a:r>
          </a:p>
          <a:p>
            <a:pPr lvl="0" defTabSz="457200">
              <a:defRPr/>
            </a:pPr>
            <a:r>
              <a:rPr lang="en-GB" sz="1000" dirty="0">
                <a:solidFill>
                  <a:srgbClr val="4C4D4F"/>
                </a:solidFill>
                <a:ea typeface="Verdana"/>
              </a:rPr>
              <a:t> </a:t>
            </a:r>
          </a:p>
          <a:p>
            <a:pPr lvl="0" defTabSz="457200">
              <a:defRPr/>
            </a:pPr>
            <a:endParaRPr lang="en-GB" sz="800" dirty="0">
              <a:solidFill>
                <a:srgbClr val="4C4D4F"/>
              </a:solidFill>
              <a:ea typeface="Verdana"/>
            </a:endParaRPr>
          </a:p>
          <a:p>
            <a:pPr lvl="0" defTabSz="457200">
              <a:defRPr/>
            </a:pPr>
            <a:endParaRPr lang="en-GB" sz="800" dirty="0">
              <a:solidFill>
                <a:srgbClr val="4C4D4F"/>
              </a:solidFill>
              <a:ea typeface="Verdana"/>
            </a:endParaRPr>
          </a:p>
          <a:p>
            <a:pPr lvl="0" defTabSz="457200">
              <a:defRPr/>
            </a:pPr>
            <a:endParaRPr lang="en-GB" sz="800" dirty="0">
              <a:solidFill>
                <a:srgbClr val="4C4D4F"/>
              </a:solidFill>
              <a:ea typeface="Verdana"/>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1"/>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defTabSz="457200">
              <a:buFont typeface="Arial" panose="020B0604020202020204" pitchFamily="34" charset="0"/>
              <a:buChar char="•"/>
              <a:defRPr/>
            </a:pPr>
            <a:r>
              <a:rPr lang="en-GB" sz="900" dirty="0">
                <a:solidFill>
                  <a:srgbClr val="4C4D4F"/>
                </a:solidFill>
                <a:ea typeface="Verdana"/>
              </a:rPr>
              <a:t>Wellbeing Hub Ely (Park View) OBC Welsh Government Approval</a:t>
            </a:r>
          </a:p>
          <a:p>
            <a:pPr marL="171450" indent="-171450" defTabSz="457200">
              <a:buFont typeface="Arial" panose="020B0604020202020204" pitchFamily="34" charset="0"/>
              <a:buChar char="•"/>
              <a:defRPr/>
            </a:pPr>
            <a:endParaRPr lang="en-GB" sz="900" dirty="0">
              <a:solidFill>
                <a:srgbClr val="4C4D4F"/>
              </a:solidFill>
              <a:ea typeface="Verdana"/>
            </a:endParaRPr>
          </a:p>
          <a:p>
            <a:pPr marL="171450" indent="-171450" defTabSz="457200">
              <a:buFont typeface="Arial" panose="020B0604020202020204" pitchFamily="34" charset="0"/>
              <a:buChar char="•"/>
              <a:defRPr/>
            </a:pPr>
            <a:r>
              <a:rPr lang="en-GB" sz="900" dirty="0">
                <a:solidFill>
                  <a:srgbClr val="4C4D4F"/>
                </a:solidFill>
                <a:ea typeface="Verdana"/>
              </a:rPr>
              <a:t>SARC - Regional Hub OBC  Welsh Government Approval</a:t>
            </a:r>
          </a:p>
          <a:p>
            <a:pPr marL="171450" indent="-171450" defTabSz="457200">
              <a:buFont typeface="Arial" panose="020B0604020202020204" pitchFamily="34" charset="0"/>
              <a:buChar char="•"/>
              <a:defRPr/>
            </a:pPr>
            <a:endParaRPr lang="en-GB" sz="900" dirty="0">
              <a:solidFill>
                <a:srgbClr val="4C4D4F"/>
              </a:solidFill>
              <a:ea typeface="Verdana"/>
            </a:endParaRPr>
          </a:p>
          <a:p>
            <a:pPr marL="171450" indent="-171450" defTabSz="457200">
              <a:buFont typeface="Arial" panose="020B0604020202020204" pitchFamily="34" charset="0"/>
              <a:buChar char="•"/>
              <a:defRPr/>
            </a:pPr>
            <a:r>
              <a:rPr lang="en-GB" sz="900" dirty="0">
                <a:solidFill>
                  <a:srgbClr val="4C4D4F"/>
                </a:solidFill>
                <a:ea typeface="Verdana"/>
              </a:rPr>
              <a:t>Health &amp; Wellbeing Centre – CRI OBC submitted to Board, Welsh Government scrutiny process completed</a:t>
            </a:r>
          </a:p>
          <a:p>
            <a:pPr marL="171450" lvl="0" indent="-171450" defTabSz="457200">
              <a:buFont typeface="Arial" panose="020B0604020202020204" pitchFamily="34" charset="0"/>
              <a:buChar char="•"/>
              <a:defRPr/>
            </a:pPr>
            <a:endParaRPr lang="en-GB" sz="900" dirty="0">
              <a:solidFill>
                <a:srgbClr val="4C4D4F"/>
              </a:solidFill>
              <a:ea typeface="Verdana"/>
            </a:endParaRPr>
          </a:p>
          <a:p>
            <a:pPr marL="171450" lvl="0" indent="-171450" defTabSz="457200">
              <a:buFont typeface="Arial" panose="020B0604020202020204" pitchFamily="34" charset="0"/>
              <a:buChar char="•"/>
              <a:defRPr/>
            </a:pPr>
            <a:r>
              <a:rPr lang="en-GB" sz="900" dirty="0">
                <a:solidFill>
                  <a:srgbClr val="4C4D4F"/>
                </a:solidFill>
                <a:ea typeface="Verdana"/>
              </a:rPr>
              <a:t>Wellbeing Hub Penarth commencement of OBC refresh</a:t>
            </a:r>
          </a:p>
        </p:txBody>
      </p:sp>
      <p:sp>
        <p:nvSpPr>
          <p:cNvPr id="16" name="Rectangle 15">
            <a:extLst>
              <a:ext uri="{FF2B5EF4-FFF2-40B4-BE49-F238E27FC236}">
                <a16:creationId xmlns:a16="http://schemas.microsoft.com/office/drawing/2014/main" id="{0448932D-CBDB-4B2F-8137-A80A1E882715}"/>
              </a:ext>
            </a:extLst>
          </p:cNvPr>
          <p:cNvSpPr/>
          <p:nvPr/>
        </p:nvSpPr>
        <p:spPr>
          <a:xfrm>
            <a:off x="8778240" y="4286143"/>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rPr>
              <a:t>[Insert any additional documents here]</a:t>
            </a: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r>
              <a:rPr lang="en-GB" sz="1000" dirty="0">
                <a:solidFill>
                  <a:prstClr val="black"/>
                </a:solidFill>
                <a:ea typeface="Verdana" panose="020B0604030504040204" pitchFamily="34" charset="0"/>
              </a:rPr>
              <a:t>Wellbeing Hub Penarth - Original scheme under review due to changing requirements of Local Authority</a:t>
            </a: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SEE </a:t>
            </a:r>
            <a:r>
              <a:rPr lang="en-GB" sz="1200" b="1" dirty="0">
                <a:solidFill>
                  <a:prstClr val="white"/>
                </a:solidFill>
                <a:latin typeface="Calibri" panose="020F0502020204030204"/>
              </a:rPr>
              <a:t>SLIDE</a:t>
            </a: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200" b="1" i="0" u="none" strike="noStrike" kern="1200" cap="none" spc="0" normalizeH="0" baseline="0" noProof="0" dirty="0">
                <a:ln>
                  <a:noFill/>
                </a:ln>
                <a:solidFill>
                  <a:srgbClr val="FF0000"/>
                </a:solidFill>
                <a:effectLst/>
                <a:uLnTx/>
                <a:uFillTx/>
                <a:latin typeface="Calibri" panose="020F0502020204030204"/>
                <a:ea typeface="+mn-ea"/>
                <a:cs typeface="+mn-cs"/>
              </a:rPr>
              <a:t>[13 - 15]</a:t>
            </a: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1200" b="1" dirty="0">
                <a:solidFill>
                  <a:prstClr val="white"/>
                </a:solidFill>
                <a:latin typeface="Calibri" panose="020F0502020204030204"/>
              </a:rPr>
              <a:t>BASELINE DOCUMENT</a:t>
            </a: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2522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Calibri" panose="020F0502020204030204"/>
              </a:rPr>
              <a:t>PLANNED CARE</a:t>
            </a:r>
            <a:endParaRPr kumimoji="0" lang="en-GB" sz="2400" b="1" i="0" u="none" strike="noStrike" kern="1200" cap="none" spc="0" normalizeH="0" baseline="0" noProof="0" dirty="0">
              <a:ln>
                <a:noFill/>
              </a:ln>
              <a:solidFill>
                <a:srgbClr val="FF0000"/>
              </a:solidFill>
              <a:effectLst/>
              <a:uLnTx/>
              <a:uFillTx/>
              <a:latin typeface="Calibri" panose="020F0502020204030204"/>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732879"/>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732878"/>
            <a:ext cx="563117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51080" y="3778152"/>
            <a:ext cx="552456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10134674" y="3778152"/>
            <a:ext cx="179857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sp>
        <p:nvSpPr>
          <p:cNvPr id="11" name="Rectangle 10">
            <a:extLst>
              <a:ext uri="{FF2B5EF4-FFF2-40B4-BE49-F238E27FC236}">
                <a16:creationId xmlns:a16="http://schemas.microsoft.com/office/drawing/2014/main" id="{5E04FD78-CD69-4B91-A4DB-59D78B881A49}"/>
              </a:ext>
            </a:extLst>
          </p:cNvPr>
          <p:cNvSpPr/>
          <p:nvPr/>
        </p:nvSpPr>
        <p:spPr>
          <a:xfrm>
            <a:off x="114274" y="1164004"/>
            <a:ext cx="4223525" cy="254572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defTabSz="457200">
              <a:buFont typeface="Arial" panose="020B0604020202020204" pitchFamily="34" charset="0"/>
              <a:buChar char="•"/>
              <a:defRPr/>
            </a:pPr>
            <a:r>
              <a:rPr lang="en-GB" sz="900" dirty="0">
                <a:solidFill>
                  <a:schemeClr val="tx1"/>
                </a:solidFill>
                <a:ea typeface="Verdana"/>
              </a:rPr>
              <a:t>Continued improved in Cancer standards and reduction in backlog with ambition for 0&gt;104 days</a:t>
            </a:r>
          </a:p>
          <a:p>
            <a:pPr marL="171450" lvl="0" indent="-171450" defTabSz="457200">
              <a:buFont typeface="Arial" panose="020B0604020202020204" pitchFamily="34" charset="0"/>
              <a:buChar char="•"/>
              <a:defRPr/>
            </a:pPr>
            <a:r>
              <a:rPr lang="en-GB" sz="900" dirty="0">
                <a:solidFill>
                  <a:schemeClr val="tx1"/>
                </a:solidFill>
                <a:ea typeface="Verdana"/>
              </a:rPr>
              <a:t>Ambition to eliminate &gt; 3 year waits by March 23</a:t>
            </a:r>
          </a:p>
          <a:p>
            <a:pPr marL="171450" lvl="0" indent="-171450" defTabSz="457200">
              <a:buFont typeface="Arial" panose="020B0604020202020204" pitchFamily="34" charset="0"/>
              <a:buChar char="•"/>
              <a:defRPr/>
            </a:pPr>
            <a:r>
              <a:rPr lang="en-GB" sz="900" dirty="0">
                <a:solidFill>
                  <a:schemeClr val="tx1"/>
                </a:solidFill>
                <a:ea typeface="Verdana"/>
              </a:rPr>
              <a:t>Successful implementation of Vanguard Q4 plan with CTM and AB</a:t>
            </a:r>
          </a:p>
          <a:p>
            <a:pPr marL="171450" lvl="0" indent="-171450" defTabSz="457200">
              <a:buFont typeface="Arial" panose="020B0604020202020204" pitchFamily="34" charset="0"/>
              <a:buChar char="•"/>
              <a:defRPr/>
            </a:pPr>
            <a:r>
              <a:rPr lang="en-GB" sz="900" dirty="0">
                <a:solidFill>
                  <a:schemeClr val="tx1"/>
                </a:solidFill>
                <a:ea typeface="Verdana"/>
              </a:rPr>
              <a:t>Delivery of commitments against ministerial ambitions for March 23</a:t>
            </a:r>
          </a:p>
          <a:p>
            <a:pPr marL="171450" lvl="0" indent="-171450" defTabSz="457200">
              <a:buFont typeface="Arial" panose="020B0604020202020204" pitchFamily="34" charset="0"/>
              <a:buChar char="•"/>
              <a:defRPr/>
            </a:pPr>
            <a:r>
              <a:rPr lang="en-GB" sz="900" dirty="0">
                <a:solidFill>
                  <a:schemeClr val="tx1"/>
                </a:solidFill>
                <a:ea typeface="Verdana"/>
              </a:rPr>
              <a:t>Finalise D&amp;C plans for all specialties for 23/24 Plan</a:t>
            </a:r>
          </a:p>
          <a:p>
            <a:pPr marL="171450" lvl="0" indent="-171450" defTabSz="457200">
              <a:buFont typeface="Arial" panose="020B0604020202020204" pitchFamily="34" charset="0"/>
              <a:buChar char="•"/>
              <a:defRPr/>
            </a:pPr>
            <a:r>
              <a:rPr lang="en-GB" sz="900" dirty="0">
                <a:solidFill>
                  <a:schemeClr val="tx1"/>
                </a:solidFill>
                <a:ea typeface="Verdana"/>
              </a:rPr>
              <a:t>Successful repatriation of fracture clinic from UHL (impact felt Q1)</a:t>
            </a:r>
          </a:p>
          <a:p>
            <a:pPr marL="171450" lvl="0" indent="-171450" defTabSz="457200">
              <a:buFont typeface="Arial" panose="020B0604020202020204" pitchFamily="34" charset="0"/>
              <a:buChar char="•"/>
              <a:defRPr/>
            </a:pPr>
            <a:r>
              <a:rPr lang="en-GB" sz="900" dirty="0">
                <a:solidFill>
                  <a:schemeClr val="tx1"/>
                </a:solidFill>
                <a:ea typeface="Verdana"/>
              </a:rPr>
              <a:t>A focus on theatres efficiency through newly established oversight group  looking at  workforce challenges, theatre booking, utilisation, resource allocation, and suite of metrics to track. </a:t>
            </a:r>
          </a:p>
          <a:p>
            <a:pPr marL="171450" indent="-171450" defTabSz="457200">
              <a:buFont typeface="Arial" panose="020B0604020202020204" pitchFamily="34" charset="0"/>
              <a:buChar char="•"/>
              <a:defRPr/>
            </a:pPr>
            <a:r>
              <a:rPr lang="en-GB" sz="900" dirty="0">
                <a:solidFill>
                  <a:srgbClr val="000000"/>
                </a:solidFill>
                <a:ea typeface="Verdana"/>
              </a:rPr>
              <a:t>Focus on plans for neurodevelopment - expansion of the service is key to improve ADHD and autism management by applying a whole system pathway approach.</a:t>
            </a:r>
          </a:p>
          <a:p>
            <a:pPr lvl="0" defTabSz="457200">
              <a:defRPr/>
            </a:pPr>
            <a:endParaRPr lang="en-GB" sz="900" dirty="0">
              <a:solidFill>
                <a:schemeClr val="tx1"/>
              </a:solidFill>
              <a:ea typeface="Verdana"/>
            </a:endParaRP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162496"/>
            <a:ext cx="7504544" cy="254572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buFont typeface="Arial" panose="020B0604020202020204" pitchFamily="34" charset="0"/>
              <a:buChar char="•"/>
            </a:pPr>
            <a:r>
              <a:rPr lang="en-GB" sz="900" dirty="0">
                <a:solidFill>
                  <a:schemeClr val="tx1"/>
                </a:solidFill>
              </a:rPr>
              <a:t>Cancer backlog reduced from 442 in April 22 to 244 in Mar 22.  Over 104 day position improved from &gt;200 to 57 at end of March including tertiary patients</a:t>
            </a:r>
          </a:p>
          <a:p>
            <a:pPr marL="171450" indent="-171450">
              <a:buFont typeface="Arial" panose="020B0604020202020204" pitchFamily="34" charset="0"/>
              <a:buChar char="•"/>
            </a:pPr>
            <a:r>
              <a:rPr lang="en-GB" sz="900" dirty="0">
                <a:solidFill>
                  <a:schemeClr val="tx1"/>
                </a:solidFill>
              </a:rPr>
              <a:t>End of March 62 day performance was over 60%</a:t>
            </a:r>
          </a:p>
          <a:p>
            <a:pPr marL="171450" indent="-171450">
              <a:buFont typeface="Arial" panose="020B0604020202020204" pitchFamily="34" charset="0"/>
              <a:buChar char="•"/>
            </a:pPr>
            <a:r>
              <a:rPr lang="en-GB" sz="900" dirty="0">
                <a:solidFill>
                  <a:schemeClr val="tx1"/>
                </a:solidFill>
              </a:rPr>
              <a:t>On track to over perform on 52 week new outpatient waits for end of December – IMTP modelled circa 17, 000 and End of March position 10102.</a:t>
            </a:r>
          </a:p>
          <a:p>
            <a:pPr marL="171450" indent="-171450">
              <a:buFont typeface="Arial" panose="020B0604020202020204" pitchFamily="34" charset="0"/>
              <a:buChar char="•"/>
            </a:pPr>
            <a:r>
              <a:rPr lang="en-GB" sz="900" dirty="0">
                <a:solidFill>
                  <a:schemeClr val="tx1"/>
                </a:solidFill>
              </a:rPr>
              <a:t>2192 &gt; 104 new outpatients waits at end of March mainly in high volume surgical specialties and allergy</a:t>
            </a:r>
          </a:p>
          <a:p>
            <a:pPr marL="171450" indent="-171450">
              <a:buFont typeface="Arial" panose="020B0604020202020204" pitchFamily="34" charset="0"/>
              <a:buChar char="•"/>
            </a:pPr>
            <a:r>
              <a:rPr lang="en-GB" sz="900" dirty="0">
                <a:solidFill>
                  <a:schemeClr val="tx1"/>
                </a:solidFill>
              </a:rPr>
              <a:t>823 3 year waits in excess of trajectory, impacted on by industrial action</a:t>
            </a:r>
          </a:p>
          <a:p>
            <a:pPr marL="171450" indent="-171450">
              <a:buFont typeface="Arial" panose="020B0604020202020204" pitchFamily="34" charset="0"/>
              <a:buChar char="•"/>
            </a:pPr>
            <a:r>
              <a:rPr lang="en-GB" sz="900" dirty="0">
                <a:solidFill>
                  <a:schemeClr val="tx1"/>
                </a:solidFill>
              </a:rPr>
              <a:t>Weekly planned care performance meeting in place to track the 52 week outpatient cohort and ensure that it is reducing.</a:t>
            </a:r>
          </a:p>
          <a:p>
            <a:pPr marL="171450" indent="-171450">
              <a:buFont typeface="Arial" panose="020B0604020202020204" pitchFamily="34" charset="0"/>
              <a:buChar char="•"/>
            </a:pPr>
            <a:r>
              <a:rPr lang="en-GB" sz="900" dirty="0">
                <a:solidFill>
                  <a:schemeClr val="tx1"/>
                </a:solidFill>
              </a:rPr>
              <a:t>Mobile Eye Theatres remained in place through Q4 and in place for Q1 23/24</a:t>
            </a:r>
          </a:p>
          <a:p>
            <a:pPr marL="171450" indent="-171450">
              <a:buFont typeface="Arial" panose="020B0604020202020204" pitchFamily="34" charset="0"/>
              <a:buChar char="•"/>
            </a:pPr>
            <a:r>
              <a:rPr lang="en-GB" sz="900" dirty="0">
                <a:solidFill>
                  <a:schemeClr val="tx1"/>
                </a:solidFill>
              </a:rPr>
              <a:t>Mobile endoscopy continued and will be running 7/7. Activity across endoscopy is at 119% of pre-COVID activity</a:t>
            </a:r>
          </a:p>
          <a:p>
            <a:pPr marL="171450" indent="-171450">
              <a:buFont typeface="Arial" panose="020B0604020202020204" pitchFamily="34" charset="0"/>
              <a:buChar char="•"/>
            </a:pPr>
            <a:r>
              <a:rPr lang="en-GB" sz="900" dirty="0">
                <a:solidFill>
                  <a:schemeClr val="tx1"/>
                </a:solidFill>
              </a:rPr>
              <a:t>Orthopaedic productivity increase – theatre utilisation at 92% - exceeding some of GIRFT productivity measures</a:t>
            </a:r>
          </a:p>
          <a:p>
            <a:pPr marL="171450" indent="-171450">
              <a:buFont typeface="Arial" panose="020B0604020202020204" pitchFamily="34" charset="0"/>
              <a:buChar char="•"/>
            </a:pPr>
            <a:r>
              <a:rPr lang="en-GB" sz="900" dirty="0">
                <a:solidFill>
                  <a:schemeClr val="tx1"/>
                </a:solidFill>
              </a:rPr>
              <a:t>GIRFT support in Gynaecology has continued – the service is working through implementation of the workforce plans</a:t>
            </a:r>
          </a:p>
          <a:p>
            <a:pPr marL="171450" indent="-171450">
              <a:buFont typeface="Arial" panose="020B0604020202020204" pitchFamily="34" charset="0"/>
              <a:buChar char="•"/>
            </a:pPr>
            <a:r>
              <a:rPr lang="en-GB" sz="900" dirty="0">
                <a:solidFill>
                  <a:schemeClr val="tx1"/>
                </a:solidFill>
              </a:rPr>
              <a:t>Adult fracture clinic nearing completion with handover in Q1</a:t>
            </a:r>
          </a:p>
          <a:p>
            <a:pPr marL="171450" indent="-171450">
              <a:buFont typeface="Arial" panose="020B0604020202020204" pitchFamily="34" charset="0"/>
              <a:buChar char="•"/>
            </a:pPr>
            <a:r>
              <a:rPr lang="en-GB" sz="900" dirty="0">
                <a:solidFill>
                  <a:schemeClr val="tx1"/>
                </a:solidFill>
              </a:rPr>
              <a:t>8 week diagnostics target improvements: radiology 2168 at the end of march due to increasing support for cancer pathways and the emergency stream, Endoscopy: 1600 end of Nov 22 1565 at the end of March23</a:t>
            </a:r>
          </a:p>
          <a:p>
            <a:pPr marL="171450" indent="-171450">
              <a:buFont typeface="Arial" panose="020B0604020202020204" pitchFamily="34" charset="0"/>
              <a:buChar char="•"/>
            </a:pPr>
            <a:r>
              <a:rPr lang="en-GB" sz="900" dirty="0">
                <a:solidFill>
                  <a:schemeClr val="tx1"/>
                </a:solidFill>
              </a:rPr>
              <a:t>14 week Therapy improvement: 1209 In Nov 22 to 952 at the end of March</a:t>
            </a:r>
          </a:p>
          <a:p>
            <a:pPr marL="171450" indent="-171450">
              <a:buFont typeface="Arial" panose="020B0604020202020204" pitchFamily="34" charset="0"/>
              <a:buChar char="•"/>
            </a:pPr>
            <a:r>
              <a:rPr lang="en-GB" sz="900" dirty="0">
                <a:solidFill>
                  <a:schemeClr val="tx1"/>
                </a:solidFill>
              </a:rPr>
              <a:t>D+C modelling complete in all specialties for 23/24 plan</a:t>
            </a:r>
          </a:p>
          <a:p>
            <a:pPr marL="171450" indent="-171450">
              <a:buFont typeface="Arial" panose="020B0604020202020204" pitchFamily="34" charset="0"/>
              <a:buChar char="•"/>
            </a:pPr>
            <a:r>
              <a:rPr lang="en-GB" sz="900" dirty="0">
                <a:solidFill>
                  <a:schemeClr val="tx1"/>
                </a:solidFill>
                <a:ea typeface="Verdana"/>
              </a:rPr>
              <a:t>Work continues to improve access for neurodevelopmental services with waiting times still significantly long</a:t>
            </a:r>
          </a:p>
          <a:p>
            <a:pPr marL="171450" indent="-171450">
              <a:buFont typeface="Arial" panose="020B0604020202020204" pitchFamily="34" charset="0"/>
              <a:buChar char="•"/>
            </a:pPr>
            <a:r>
              <a:rPr lang="en-GB" sz="900" dirty="0">
                <a:solidFill>
                  <a:schemeClr val="tx1"/>
                </a:solidFill>
                <a:ea typeface="Verdana"/>
              </a:rPr>
              <a:t>Theatres oversight group established and theatres summit held sign up to ambitious productivity plan of working towards 95% session utilisation</a:t>
            </a:r>
          </a:p>
          <a:p>
            <a:endParaRPr lang="en-GB" sz="900" dirty="0">
              <a:solidFill>
                <a:schemeClr val="tx1"/>
              </a:solidFill>
            </a:endParaRPr>
          </a:p>
          <a:p>
            <a:pPr marL="171450" indent="-171450">
              <a:buFont typeface="Arial" panose="020B0604020202020204" pitchFamily="34" charset="0"/>
              <a:buChar char="•"/>
            </a:pPr>
            <a:endParaRPr lang="en-GB" sz="900" dirty="0">
              <a:solidFill>
                <a:schemeClr val="tx1"/>
              </a:solidFill>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51084" y="4188916"/>
            <a:ext cx="5524566" cy="260441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342900" lvl="0" indent="-342900" fontAlgn="base">
              <a:lnSpc>
                <a:spcPct val="107000"/>
              </a:lnSpc>
              <a:spcAft>
                <a:spcPts val="0"/>
              </a:spcAft>
              <a:buFont typeface="Symbol" panose="05050102010706020507" pitchFamily="18" charset="2"/>
              <a:buChar char=""/>
            </a:pPr>
            <a:r>
              <a:rPr lang="en-GB" sz="900" dirty="0">
                <a:solidFill>
                  <a:schemeClr val="tx1"/>
                </a:solidFill>
                <a:latin typeface="Segoe UI" panose="020B0502040204020203" pitchFamily="34" charset="0"/>
                <a:ea typeface="Times New Roman" panose="02020603050405020304" pitchFamily="18" charset="0"/>
                <a:cs typeface="Segoe UI" panose="020B0502040204020203" pitchFamily="34" charset="0"/>
              </a:rPr>
              <a:t>&gt;75% compliance with the 62-day SCP standard</a:t>
            </a:r>
            <a:endParaRPr lang="en-GB" sz="900" dirty="0">
              <a:solidFill>
                <a:schemeClr val="tx1"/>
              </a:solidFill>
              <a:latin typeface="Segoe UI" panose="020B0502040204020203" pitchFamily="34" charset="0"/>
              <a:ea typeface="Calibri" panose="020F0502020204030204" pitchFamily="34" charset="0"/>
              <a:cs typeface="Segoe UI" panose="020B0502040204020203" pitchFamily="34" charset="0"/>
            </a:endParaRPr>
          </a:p>
          <a:p>
            <a:pPr marL="342900" lvl="0" indent="-342900" fontAlgn="base">
              <a:lnSpc>
                <a:spcPct val="107000"/>
              </a:lnSpc>
              <a:spcAft>
                <a:spcPts val="0"/>
              </a:spcAft>
              <a:buFont typeface="Symbol" panose="05050102010706020507" pitchFamily="18" charset="2"/>
              <a:buChar char=""/>
            </a:pPr>
            <a:r>
              <a:rPr lang="en-GB" sz="900" dirty="0">
                <a:solidFill>
                  <a:schemeClr val="tx1"/>
                </a:solidFill>
                <a:latin typeface="Segoe UI" panose="020B0502040204020203" pitchFamily="34" charset="0"/>
                <a:ea typeface="Times New Roman" panose="02020603050405020304" pitchFamily="18" charset="0"/>
                <a:cs typeface="Segoe UI" panose="020B0502040204020203" pitchFamily="34" charset="0"/>
              </a:rPr>
              <a:t>Develop draft UHB strategy to deliver national cancer pathways</a:t>
            </a:r>
          </a:p>
          <a:p>
            <a:pPr marL="342900" indent="-342900" fontAlgn="base">
              <a:lnSpc>
                <a:spcPct val="107000"/>
              </a:lnSpc>
              <a:buFont typeface="Symbol" panose="05050102010706020507" pitchFamily="18" charset="2"/>
              <a:buChar char=""/>
            </a:pPr>
            <a:r>
              <a:rPr lang="en-GB" sz="900" dirty="0">
                <a:solidFill>
                  <a:schemeClr val="tx1"/>
                </a:solidFill>
                <a:latin typeface="Segoe UI" panose="020B0502040204020203" pitchFamily="34" charset="0"/>
                <a:ea typeface="Times New Roman" panose="02020603050405020304" pitchFamily="18" charset="0"/>
                <a:cs typeface="Segoe UI" panose="020B0502040204020203" pitchFamily="34" charset="0"/>
              </a:rPr>
              <a:t>Undertake high impact evaluations of first three key specialities</a:t>
            </a:r>
          </a:p>
          <a:p>
            <a:pPr marL="342900" lvl="0" indent="-342900" fontAlgn="base">
              <a:lnSpc>
                <a:spcPct val="107000"/>
              </a:lnSpc>
              <a:spcAft>
                <a:spcPts val="0"/>
              </a:spcAft>
              <a:buFont typeface="Symbol" panose="05050102010706020507" pitchFamily="18" charset="2"/>
              <a:buChar char=""/>
            </a:pPr>
            <a:r>
              <a:rPr lang="en-GB" sz="900" dirty="0">
                <a:solidFill>
                  <a:schemeClr val="tx1"/>
                </a:solidFill>
                <a:latin typeface="Segoe UI" panose="020B0502040204020203" pitchFamily="34" charset="0"/>
                <a:ea typeface="Times New Roman" panose="02020603050405020304" pitchFamily="18" charset="0"/>
                <a:cs typeface="Segoe UI" panose="020B0502040204020203" pitchFamily="34" charset="0"/>
              </a:rPr>
              <a:t>New outpatients - 0 patients waiting longer than 52-weeks, excluding </a:t>
            </a:r>
            <a:r>
              <a:rPr lang="en-GB" sz="900" dirty="0">
                <a:solidFill>
                  <a:schemeClr val="tx1"/>
                </a:solidFill>
                <a:latin typeface="Segoe UI" panose="020B0502040204020203" pitchFamily="34" charset="0"/>
                <a:ea typeface="Calibri" panose="020F0502020204030204" pitchFamily="34" charset="0"/>
                <a:cs typeface="Segoe UI" panose="020B0502040204020203" pitchFamily="34" charset="0"/>
              </a:rPr>
              <a:t>Allergy, Urology, Rheumatology, General Surgery, Urology, Ophthalmology, Orthopaedics and Spines</a:t>
            </a:r>
          </a:p>
          <a:p>
            <a:pPr marL="342900" lvl="0" indent="-342900" fontAlgn="base">
              <a:lnSpc>
                <a:spcPct val="107000"/>
              </a:lnSpc>
              <a:spcAft>
                <a:spcPts val="0"/>
              </a:spcAft>
              <a:buFont typeface="Symbol" panose="05050102010706020507" pitchFamily="18" charset="2"/>
              <a:buChar char=""/>
            </a:pPr>
            <a:r>
              <a:rPr lang="en-GB" sz="900" dirty="0">
                <a:solidFill>
                  <a:schemeClr val="tx1"/>
                </a:solidFill>
                <a:latin typeface="Segoe UI" panose="020B0502040204020203" pitchFamily="34" charset="0"/>
                <a:ea typeface="Times New Roman" panose="02020603050405020304" pitchFamily="18" charset="0"/>
                <a:cs typeface="Segoe UI" panose="020B0502040204020203" pitchFamily="34" charset="0"/>
              </a:rPr>
              <a:t>Total treatment – 0 patients waiting longer than 104-weeks excluding Gynaecology, General Surgery, </a:t>
            </a:r>
            <a:r>
              <a:rPr lang="en-GB" sz="900" dirty="0">
                <a:solidFill>
                  <a:schemeClr val="tx1"/>
                </a:solidFill>
                <a:latin typeface="Segoe UI" panose="020B0502040204020203" pitchFamily="34" charset="0"/>
                <a:ea typeface="Calibri" panose="020F0502020204030204" pitchFamily="34" charset="0"/>
                <a:cs typeface="Segoe UI" panose="020B0502040204020203" pitchFamily="34" charset="0"/>
              </a:rPr>
              <a:t>Urology, ENT (adult and paeds), Ophthalmology and Spines.</a:t>
            </a:r>
          </a:p>
          <a:p>
            <a:pPr marL="342900" lvl="0" indent="-342900" fontAlgn="base">
              <a:lnSpc>
                <a:spcPct val="107000"/>
              </a:lnSpc>
              <a:spcAft>
                <a:spcPts val="0"/>
              </a:spcAft>
              <a:buFont typeface="Symbol" panose="05050102010706020507" pitchFamily="18" charset="2"/>
              <a:buChar char=""/>
            </a:pPr>
            <a:r>
              <a:rPr lang="en-GB" sz="900" dirty="0">
                <a:solidFill>
                  <a:schemeClr val="tx1"/>
                </a:solidFill>
                <a:latin typeface="Segoe UI" panose="020B0502040204020203" pitchFamily="34" charset="0"/>
                <a:ea typeface="Times New Roman" panose="02020603050405020304" pitchFamily="18" charset="0"/>
                <a:cs typeface="Segoe UI" panose="020B0502040204020203" pitchFamily="34" charset="0"/>
              </a:rPr>
              <a:t>Therapies - 0 patients waiting over 14 weeks (excluding audiology). </a:t>
            </a:r>
          </a:p>
          <a:p>
            <a:pPr marL="342900" lvl="0" indent="-342900" fontAlgn="base">
              <a:lnSpc>
                <a:spcPct val="107000"/>
              </a:lnSpc>
              <a:spcAft>
                <a:spcPts val="0"/>
              </a:spcAft>
              <a:buFont typeface="Symbol" panose="05050102010706020507" pitchFamily="18" charset="2"/>
              <a:buChar char=""/>
            </a:pPr>
            <a:r>
              <a:rPr lang="en-GB" sz="900" dirty="0">
                <a:solidFill>
                  <a:schemeClr val="tx1"/>
                </a:solidFill>
                <a:latin typeface="Segoe UI" panose="020B0502040204020203" pitchFamily="34" charset="0"/>
                <a:ea typeface="Calibri" panose="020F0502020204030204" pitchFamily="34" charset="0"/>
                <a:cs typeface="Segoe UI" panose="020B0502040204020203" pitchFamily="34" charset="0"/>
              </a:rPr>
              <a:t>Co-produced Model of Care agreed, current services provision mapped, gap analysis complete</a:t>
            </a:r>
          </a:p>
          <a:p>
            <a:pPr marL="171450" lvl="0" indent="-171450" defTabSz="457200">
              <a:buFont typeface="Arial" panose="020B0604020202020204" pitchFamily="34" charset="0"/>
              <a:buChar char="•"/>
              <a:defRPr/>
            </a:pPr>
            <a:endParaRPr lang="en-GB" sz="900" dirty="0">
              <a:solidFill>
                <a:schemeClr val="tx1"/>
              </a:solidFill>
              <a:latin typeface="Calibri" panose="020F0502020204030204"/>
              <a:ea typeface="Verdana"/>
            </a:endParaRPr>
          </a:p>
          <a:p>
            <a:pPr marL="171450" lvl="0" indent="-171450" defTabSz="457200">
              <a:buFont typeface="Arial" panose="020B0604020202020204" pitchFamily="34" charset="0"/>
              <a:buChar char="•"/>
              <a:defRPr/>
            </a:pPr>
            <a:endParaRPr lang="en-GB" sz="900" dirty="0">
              <a:solidFill>
                <a:schemeClr val="tx1"/>
              </a:solidFill>
              <a:latin typeface="Calibri" panose="020F0502020204030204"/>
              <a:ea typeface="Verdana"/>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10134674" y="4188917"/>
            <a:ext cx="1809762" cy="260441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rPr>
              <a:t>[Insert any additional documents here]</a:t>
            </a:r>
          </a:p>
        </p:txBody>
      </p:sp>
      <p:sp>
        <p:nvSpPr>
          <p:cNvPr id="20" name="Rectangle 19">
            <a:extLst>
              <a:ext uri="{FF2B5EF4-FFF2-40B4-BE49-F238E27FC236}">
                <a16:creationId xmlns:a16="http://schemas.microsoft.com/office/drawing/2014/main" id="{7BCCAA43-B43B-48D7-9201-C9340BF1995C}"/>
              </a:ext>
            </a:extLst>
          </p:cNvPr>
          <p:cNvSpPr/>
          <p:nvPr/>
        </p:nvSpPr>
        <p:spPr>
          <a:xfrm>
            <a:off x="103087" y="3778906"/>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03086" y="4188916"/>
            <a:ext cx="4223525" cy="260441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chemeClr val="tx1"/>
                </a:solidFill>
                <a:effectLst/>
                <a:uLnTx/>
                <a:uFillTx/>
                <a:ea typeface="Verdana"/>
                <a:cs typeface="+mn-cs"/>
              </a:rPr>
              <a:t>RISKS</a:t>
            </a:r>
          </a:p>
          <a:p>
            <a:pPr marL="171450" lvl="0" indent="-171450" defTabSz="457200">
              <a:buFont typeface="Arial" panose="020B0604020202020204" pitchFamily="34" charset="0"/>
              <a:buChar char="•"/>
              <a:defRPr/>
            </a:pPr>
            <a:r>
              <a:rPr lang="en-GB" sz="1100" dirty="0">
                <a:solidFill>
                  <a:schemeClr val="tx1"/>
                </a:solidFill>
                <a:ea typeface="Verdana"/>
              </a:rPr>
              <a:t>Impact of sustained system pressures on planned care (lack of beds and staffing)</a:t>
            </a:r>
          </a:p>
          <a:p>
            <a:pPr marL="171450" lvl="0" indent="-171450" defTabSz="457200">
              <a:buFont typeface="Arial" panose="020B0604020202020204" pitchFamily="34" charset="0"/>
              <a:buChar char="•"/>
              <a:defRPr/>
            </a:pPr>
            <a:r>
              <a:rPr lang="en-GB" sz="1100" dirty="0">
                <a:solidFill>
                  <a:schemeClr val="tx1"/>
                </a:solidFill>
                <a:ea typeface="Verdana"/>
              </a:rPr>
              <a:t>Availability of workforce to run additional capacity</a:t>
            </a:r>
          </a:p>
          <a:p>
            <a:pPr marL="171450" lvl="0" indent="-171450" defTabSz="457200">
              <a:buFont typeface="Arial" panose="020B0604020202020204" pitchFamily="34" charset="0"/>
              <a:buChar char="•"/>
              <a:defRPr/>
            </a:pPr>
            <a:r>
              <a:rPr lang="en-GB" sz="1100" dirty="0">
                <a:solidFill>
                  <a:schemeClr val="tx1"/>
                </a:solidFill>
                <a:ea typeface="Verdana"/>
              </a:rPr>
              <a:t>Availability of capital to enable transformational change</a:t>
            </a:r>
          </a:p>
          <a:p>
            <a:pPr marL="171450" lvl="0" indent="-171450" defTabSz="457200">
              <a:buFont typeface="Arial" panose="020B0604020202020204" pitchFamily="34" charset="0"/>
              <a:buChar char="•"/>
              <a:defRPr/>
            </a:pPr>
            <a:r>
              <a:rPr lang="en-GB" sz="1100" dirty="0">
                <a:solidFill>
                  <a:schemeClr val="tx1"/>
                </a:solidFill>
                <a:ea typeface="Verdana"/>
              </a:rPr>
              <a:t>Ability to deliver national delivery ambitions in timescales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chemeClr val="tx1"/>
              </a:solidFill>
              <a:effectLst/>
              <a:uLnTx/>
              <a:uFillTx/>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chemeClr val="tx1"/>
                </a:solidFill>
                <a:effectLst/>
                <a:uLnTx/>
                <a:uFillTx/>
                <a:ea typeface="Verdana"/>
                <a:cs typeface="+mn-cs"/>
              </a:rPr>
              <a:t>MITIGATIONS</a:t>
            </a:r>
          </a:p>
          <a:p>
            <a:pPr marL="171450" lvl="0" indent="-171450" defTabSz="457200">
              <a:buFont typeface="Arial" panose="020B0604020202020204" pitchFamily="34" charset="0"/>
              <a:buChar char="•"/>
              <a:defRPr/>
            </a:pPr>
            <a:r>
              <a:rPr lang="en-GB" sz="1100" dirty="0">
                <a:solidFill>
                  <a:schemeClr val="tx1"/>
                </a:solidFill>
                <a:ea typeface="Verdana" panose="020B0604030504040204" pitchFamily="34" charset="0"/>
              </a:rPr>
              <a:t>Reviewing skills mix in delivery of planned care, working with insourcing companies where appropriate</a:t>
            </a:r>
          </a:p>
          <a:p>
            <a:pPr marL="171450" lvl="0" indent="-171450" defTabSz="457200">
              <a:buFont typeface="Arial" panose="020B0604020202020204" pitchFamily="34" charset="0"/>
              <a:buChar char="•"/>
              <a:defRPr/>
            </a:pPr>
            <a:r>
              <a:rPr lang="en-GB" sz="1100" dirty="0">
                <a:solidFill>
                  <a:schemeClr val="tx1"/>
                </a:solidFill>
                <a:ea typeface="Verdana" panose="020B0604030504040204" pitchFamily="34" charset="0"/>
              </a:rPr>
              <a:t>Clear, prioritised and Exec supported site masterplan in place to support targeting of resources</a:t>
            </a:r>
          </a:p>
          <a:p>
            <a:pPr marL="171450" lvl="0" indent="-171450" defTabSz="457200">
              <a:buFont typeface="Arial" panose="020B0604020202020204" pitchFamily="34" charset="0"/>
              <a:buChar char="•"/>
              <a:defRPr/>
            </a:pPr>
            <a:r>
              <a:rPr lang="en-GB" sz="1100" dirty="0">
                <a:solidFill>
                  <a:schemeClr val="tx1"/>
                </a:solidFill>
                <a:ea typeface="Verdana" panose="020B0604030504040204" pitchFamily="34" charset="0"/>
              </a:rPr>
              <a:t>Determined specialties where 52 week Op wait can be achieved and improvement plans in high volume specialties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10145863" y="732877"/>
            <a:ext cx="1798573"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white"/>
                </a:solidFill>
                <a:effectLst/>
                <a:uLnTx/>
                <a:uFillTx/>
                <a:latin typeface="Calibri" panose="020F0502020204030204"/>
                <a:ea typeface="+mn-ea"/>
                <a:cs typeface="+mn-cs"/>
              </a:rPr>
              <a:t>SEE SLIDE </a:t>
            </a:r>
            <a:r>
              <a:rPr kumimoji="0" lang="en-GB" sz="900" b="1" i="0" u="none" strike="noStrike" kern="1200" cap="none" spc="0" normalizeH="0" baseline="0" noProof="0" dirty="0">
                <a:ln>
                  <a:noFill/>
                </a:ln>
                <a:solidFill>
                  <a:srgbClr val="FF0000"/>
                </a:solidFill>
                <a:effectLst/>
                <a:uLnTx/>
                <a:uFillTx/>
                <a:latin typeface="Calibri" panose="020F0502020204030204"/>
                <a:ea typeface="+mn-ea"/>
                <a:cs typeface="+mn-cs"/>
              </a:rPr>
              <a:t>[5,6,7]</a:t>
            </a:r>
            <a:r>
              <a:rPr kumimoji="0" lang="en-GB" sz="9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900" b="1" dirty="0">
                <a:solidFill>
                  <a:prstClr val="white"/>
                </a:solidFill>
                <a:latin typeface="Calibri" panose="020F0502020204030204"/>
              </a:rPr>
              <a:t>BASELINE DOCUMENT</a:t>
            </a:r>
            <a:endParaRPr kumimoji="0" lang="en-GB" sz="9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8953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Calibri" panose="020F0502020204030204"/>
              </a:rPr>
              <a:t>SHAPING OUR FUTURE POPULATION HEALTH</a:t>
            </a:r>
            <a:endParaRPr kumimoji="0" lang="en-GB" sz="2400" b="1" i="0" u="none" strike="noStrike" kern="1200" cap="none" spc="0" normalizeH="0" baseline="0" noProof="0" dirty="0">
              <a:ln>
                <a:noFill/>
              </a:ln>
              <a:solidFill>
                <a:srgbClr val="FF0000"/>
              </a:solidFill>
              <a:effectLst/>
              <a:uLnTx/>
              <a:uFillTx/>
              <a:latin typeface="Calibri" panose="020F0502020204030204"/>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3" y="663755"/>
            <a:ext cx="4223525" cy="239887"/>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671597"/>
            <a:ext cx="4223525" cy="239888"/>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a:t>
            </a:r>
            <a:r>
              <a:rPr kumimoji="0" lang="en-GB" sz="1400" b="1" i="0" u="none" strike="noStrike" kern="1200" cap="none" spc="0" normalizeH="0" baseline="0" noProof="0">
                <a:ln>
                  <a:noFill/>
                </a:ln>
                <a:solidFill>
                  <a:prstClr val="white"/>
                </a:solidFill>
                <a:effectLst/>
                <a:uLnTx/>
                <a:uFillTx/>
                <a:latin typeface="Calibri" panose="020F0502020204030204"/>
                <a:ea typeface="+mn-ea"/>
                <a:cs typeface="+mn-cs"/>
              </a:rPr>
              <a:t>TARGETS (END Q4)</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F4ABE9FE-9F42-4B12-B4A4-9B72B0B54F79}"/>
              </a:ext>
            </a:extLst>
          </p:cNvPr>
          <p:cNvSpPr/>
          <p:nvPr/>
        </p:nvSpPr>
        <p:spPr>
          <a:xfrm>
            <a:off x="4462272" y="4012196"/>
            <a:ext cx="4223525" cy="267678"/>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78240" y="4002798"/>
            <a:ext cx="3177384" cy="267678"/>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pic>
        <p:nvPicPr>
          <p:cNvPr id="10" name="Picture 9">
            <a:extLst>
              <a:ext uri="{FF2B5EF4-FFF2-40B4-BE49-F238E27FC236}">
                <a16:creationId xmlns:a16="http://schemas.microsoft.com/office/drawing/2014/main" id="{A8DBB418-7989-4835-8C2E-9EACC9A6EF67}"/>
              </a:ext>
            </a:extLst>
          </p:cNvPr>
          <p:cNvPicPr>
            <a:picLocks noChangeAspect="1"/>
          </p:cNvPicPr>
          <p:nvPr/>
        </p:nvPicPr>
        <p:blipFill>
          <a:blip r:embed="rId2" cstate="hq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78240" y="1080016"/>
            <a:ext cx="3166198" cy="2824581"/>
          </a:xfrm>
          <a:prstGeom prst="rect">
            <a:avLst/>
          </a:prstGeom>
        </p:spPr>
      </p:pic>
      <p:sp>
        <p:nvSpPr>
          <p:cNvPr id="11" name="Rectangle 10">
            <a:extLst>
              <a:ext uri="{FF2B5EF4-FFF2-40B4-BE49-F238E27FC236}">
                <a16:creationId xmlns:a16="http://schemas.microsoft.com/office/drawing/2014/main" id="{5E04FD78-CD69-4B91-A4DB-59D78B881A49}"/>
              </a:ext>
            </a:extLst>
          </p:cNvPr>
          <p:cNvSpPr/>
          <p:nvPr/>
        </p:nvSpPr>
        <p:spPr>
          <a:xfrm>
            <a:off x="114274" y="963390"/>
            <a:ext cx="4223525" cy="295709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r>
              <a:rPr lang="en-GB" sz="900" b="1">
                <a:solidFill>
                  <a:prstClr val="black"/>
                </a:solidFill>
                <a:ea typeface="Verdana"/>
              </a:rPr>
              <a:t>Vaccination and immunisation</a:t>
            </a:r>
          </a:p>
          <a:p>
            <a:pPr marL="171450" lvl="0" indent="-171450">
              <a:buFont typeface="Arial"/>
              <a:buChar char="•"/>
            </a:pPr>
            <a:r>
              <a:rPr lang="en-GB" sz="700">
                <a:solidFill>
                  <a:prstClr val="black"/>
                </a:solidFill>
              </a:rPr>
              <a:t>Continue to provide 'mop up' Covid-19 and flu vaccinations to eligible groups across primary Care and the Mass Immunisation programme in accordance with WHC  2022_035.</a:t>
            </a:r>
            <a:endParaRPr lang="en-US" sz="700">
              <a:solidFill>
                <a:prstClr val="black"/>
              </a:solidFill>
            </a:endParaRPr>
          </a:p>
          <a:p>
            <a:pPr marL="171450" lvl="0" indent="-171450">
              <a:buFont typeface="Arial"/>
              <a:buChar char="•"/>
            </a:pPr>
            <a:r>
              <a:rPr lang="en-US" sz="700">
                <a:solidFill>
                  <a:prstClr val="black"/>
                </a:solidFill>
              </a:rPr>
              <a:t>Delivery of Spring Booster Covid-19 programme in line with national planning assumptions (pending JCVI recommendations) </a:t>
            </a:r>
          </a:p>
          <a:p>
            <a:pPr marL="171450" lvl="0" indent="-171450">
              <a:buFont typeface="Arial"/>
              <a:buChar char="•"/>
            </a:pPr>
            <a:r>
              <a:rPr lang="en-GB" sz="700">
                <a:solidFill>
                  <a:prstClr val="black"/>
                </a:solidFill>
              </a:rPr>
              <a:t>Communications plan for the Amplifying Prevention programme (including immunisations) to be developed for different settings (e.g. schools, workforce, public).</a:t>
            </a:r>
          </a:p>
          <a:p>
            <a:pPr marL="171450" lvl="0" indent="-171450">
              <a:buFont typeface="Arial"/>
              <a:buChar char="•"/>
            </a:pPr>
            <a:r>
              <a:rPr lang="en-GB" sz="700">
                <a:solidFill>
                  <a:prstClr val="black"/>
                </a:solidFill>
              </a:rPr>
              <a:t>Targeted actions with community, schools and workplaces in Cardiff and Vale as part of the Amplifying Prevention programme</a:t>
            </a:r>
          </a:p>
          <a:p>
            <a:pPr marL="171450" lvl="0" indent="-171450">
              <a:buFont typeface="Arial"/>
              <a:buChar char="•"/>
            </a:pPr>
            <a:r>
              <a:rPr lang="en-GB" sz="700">
                <a:solidFill>
                  <a:prstClr val="black"/>
                </a:solidFill>
              </a:rPr>
              <a:t>Evaluation of TTP/Contact Tracing work to support uptake of Childhood Immunisations and potential expansion to an additional Cluster.</a:t>
            </a:r>
          </a:p>
          <a:p>
            <a:pPr marL="171450" lvl="0" indent="-171450">
              <a:buFont typeface="Arial"/>
              <a:buChar char="•"/>
            </a:pPr>
            <a:r>
              <a:rPr lang="en-GB" sz="700">
                <a:solidFill>
                  <a:prstClr val="black"/>
                </a:solidFill>
              </a:rPr>
              <a:t>Delivery of polio catch up programme in line with WHC 2022/027 using a mixed delivery model</a:t>
            </a:r>
          </a:p>
          <a:p>
            <a:pPr marL="171450" lvl="0" indent="-171450">
              <a:buFont typeface="Arial"/>
              <a:buChar char="•"/>
            </a:pPr>
            <a:r>
              <a:rPr lang="en-GB" sz="700">
                <a:solidFill>
                  <a:prstClr val="black"/>
                </a:solidFill>
              </a:rPr>
              <a:t>Development of UHB Vaccine Equity Strategy by end of February</a:t>
            </a:r>
          </a:p>
          <a:p>
            <a:pPr marL="171450" lvl="0" indent="-171450">
              <a:buFont typeface="Arial"/>
              <a:buChar char="•"/>
            </a:pPr>
            <a:r>
              <a:rPr lang="en-GB" sz="700">
                <a:solidFill>
                  <a:prstClr val="black"/>
                </a:solidFill>
              </a:rPr>
              <a:t>Review the approach for tackling inequalities in vaccination uptake amongst ethnic minority communities. </a:t>
            </a:r>
          </a:p>
          <a:p>
            <a:pPr lvl="0" defTabSz="457200">
              <a:defRPr/>
            </a:pPr>
            <a:r>
              <a:rPr lang="en-GB" sz="900" b="1">
                <a:solidFill>
                  <a:prstClr val="black"/>
                </a:solidFill>
                <a:ea typeface="Verdana"/>
              </a:rPr>
              <a:t>Healthy weight: move more eat well</a:t>
            </a:r>
          </a:p>
          <a:p>
            <a:pPr marL="171450" lvl="0" indent="-171450">
              <a:buFont typeface="Arial"/>
              <a:buChar char="•"/>
            </a:pPr>
            <a:r>
              <a:rPr lang="en-GB" sz="750">
                <a:solidFill>
                  <a:prstClr val="black"/>
                </a:solidFill>
                <a:ea typeface="Verdana"/>
              </a:rPr>
              <a:t> </a:t>
            </a:r>
            <a:r>
              <a:rPr lang="en-GB" sz="700">
                <a:solidFill>
                  <a:prstClr val="black"/>
                </a:solidFill>
              </a:rPr>
              <a:t>Development of local policies restricting High Fat Sugar Salt advertising/increasing healthier advertising across the UHB, Cardiff and the Vale of Glamorgan progressed through established working groups </a:t>
            </a:r>
          </a:p>
          <a:p>
            <a:pPr marL="171450" lvl="0" indent="-171450">
              <a:buFont typeface="Arial"/>
              <a:buChar char="•"/>
            </a:pPr>
            <a:r>
              <a:rPr lang="en-GB" sz="700">
                <a:solidFill>
                  <a:prstClr val="black"/>
                </a:solidFill>
              </a:rPr>
              <a:t>Targeted action to improve whole school approaches to food underway.</a:t>
            </a:r>
          </a:p>
          <a:p>
            <a:pPr marL="171450" lvl="0" indent="-171450">
              <a:buFont typeface="Arial"/>
              <a:buChar char="•"/>
            </a:pPr>
            <a:r>
              <a:rPr lang="en-GB" sz="700">
                <a:solidFill>
                  <a:prstClr val="black"/>
                </a:solidFill>
              </a:rPr>
              <a:t>Increase Food Cardiff membership to 250 individuals representing 100 organisations </a:t>
            </a:r>
          </a:p>
          <a:p>
            <a:pPr marL="171450" lvl="0" indent="-171450">
              <a:buFont typeface="Arial"/>
              <a:buChar char="•"/>
            </a:pPr>
            <a:r>
              <a:rPr lang="en-GB" sz="700">
                <a:solidFill>
                  <a:prstClr val="black"/>
                </a:solidFill>
              </a:rPr>
              <a:t>Cardiff Sustainable Food Business network established with a minimum of 10 participating businesses </a:t>
            </a:r>
          </a:p>
        </p:txBody>
      </p:sp>
      <p:sp>
        <p:nvSpPr>
          <p:cNvPr id="12" name="Rectangle 11">
            <a:extLst>
              <a:ext uri="{FF2B5EF4-FFF2-40B4-BE49-F238E27FC236}">
                <a16:creationId xmlns:a16="http://schemas.microsoft.com/office/drawing/2014/main" id="{514DC94F-7964-4D43-868D-9394052E1A7A}"/>
              </a:ext>
            </a:extLst>
          </p:cNvPr>
          <p:cNvSpPr/>
          <p:nvPr/>
        </p:nvSpPr>
        <p:spPr>
          <a:xfrm>
            <a:off x="4451080" y="956954"/>
            <a:ext cx="4223525" cy="295709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defTabSz="457200">
              <a:defRPr/>
            </a:pPr>
            <a:r>
              <a:rPr lang="en-GB" sz="900" b="1" dirty="0">
                <a:solidFill>
                  <a:schemeClr val="tx1"/>
                </a:solidFill>
                <a:ea typeface="Verdana"/>
              </a:rPr>
              <a:t>Vaccination and immunisation</a:t>
            </a:r>
            <a:endParaRPr lang="en-GB" sz="900" b="1">
              <a:solidFill>
                <a:schemeClr val="tx1"/>
              </a:solidFill>
              <a:ea typeface="Verdana"/>
              <a:cs typeface="Calibri"/>
            </a:endParaRPr>
          </a:p>
          <a:p>
            <a:pPr marL="171450" indent="-171450">
              <a:buFont typeface="Arial,Sans-Serif" panose="020B0604020202020204" pitchFamily="34" charset="0"/>
              <a:buChar char="•"/>
            </a:pPr>
            <a:r>
              <a:rPr lang="en-GB" sz="700" dirty="0">
                <a:solidFill>
                  <a:schemeClr val="tx1"/>
                </a:solidFill>
              </a:rPr>
              <a:t>'Mop-up' Covid-19 Autumn 2022 Booster and flu vaccinations delivered for eligible groups across Primary Care and the MVCs in line with WHC  2022_035. Over 163,000 Autumn 2022 Booster vaccinations delivered to Care Home residents, people aged 50 years and over, health &amp; social care workers and those with clinical risk factors. </a:t>
            </a:r>
            <a:endParaRPr lang="en-US"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75% uptake target met for flu vaccine amongst people aged 65y and older. </a:t>
            </a:r>
            <a:endParaRPr lang="en-GB"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Spring Booster programme being delivered from 1 April 2023 in line with JCVI advice.</a:t>
            </a:r>
            <a:endParaRPr lang="en-US"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Communications plan for the Amplifying Prevention programme (including immunisations) developed for different settings. Targeted actions underway with community, schools and workplaces in Cardiff and Vale as part of the Amplifying Prevention programme</a:t>
            </a:r>
            <a:endParaRPr lang="en-GB"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A second round of calls made to families of 143 children in the South West cluster who were missing vaccinations. 115 successful calls, to date 18 children now vaccinated. A further 17 families were due to make appointments, these will be followed up. The polio vaccination catch up offer resulted in 29 children vaccinated, 65 DNA, 173 refusals and 24 not eligible</a:t>
            </a:r>
            <a:endParaRPr lang="en-US"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Draft Vaccine Equity Strategy developed. A revised partnership approach for tackling inequalities amongst ethnic minority communities agreed between the UHB and Cardiff and Vale Local Authorities. </a:t>
            </a:r>
            <a:endParaRPr lang="en-US" sz="700">
              <a:solidFill>
                <a:schemeClr val="tx1"/>
              </a:solidFill>
              <a:cs typeface="Calibri"/>
            </a:endParaRPr>
          </a:p>
          <a:p>
            <a:pPr lvl="0" defTabSz="457200">
              <a:defRPr/>
            </a:pPr>
            <a:r>
              <a:rPr lang="en-GB" sz="900" b="1" dirty="0">
                <a:solidFill>
                  <a:schemeClr val="tx1"/>
                </a:solidFill>
                <a:ea typeface="Verdana"/>
              </a:rPr>
              <a:t>Healthy weight: move more eat well</a:t>
            </a:r>
            <a:endParaRPr lang="en-GB" sz="900" b="1">
              <a:solidFill>
                <a:schemeClr val="tx1"/>
              </a:solidFill>
              <a:ea typeface="Verdana"/>
              <a:cs typeface="Calibri"/>
            </a:endParaRPr>
          </a:p>
          <a:p>
            <a:pPr marL="171450" indent="-171450">
              <a:buFont typeface="Arial,Sans-Serif" panose="020B0604020202020204" pitchFamily="34" charset="0"/>
              <a:buChar char="•"/>
            </a:pPr>
            <a:r>
              <a:rPr lang="en-GB" sz="700" dirty="0">
                <a:solidFill>
                  <a:schemeClr val="tx1"/>
                </a:solidFill>
              </a:rPr>
              <a:t>MMEW action relating to educational settings, workplaces and healthier advertising  progressing as part of Amplifying Prevention approach. </a:t>
            </a:r>
            <a:endParaRPr lang="en-US"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Food related benefit digital training launched and shared nationally. </a:t>
            </a:r>
            <a:endParaRPr lang="en-US"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Working groups establishing to progress development of local policies restricting High Fat Sugar Salt advertising/increasing healthier advertising across the UHB, Cardiff and the Vale of Glamorgan.</a:t>
            </a:r>
            <a:endParaRPr lang="en-US"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Targeted action to improve whole school approaches to food underway. School clusters identified and event with senior school leaders took place (March).</a:t>
            </a:r>
            <a:endParaRPr lang="en-US"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Food partnerships have secured funding from Welsh Government for 23/24 to support the work of Food Cardiff and Food Vale.</a:t>
            </a:r>
            <a:endParaRPr lang="en-GB" sz="700">
              <a:solidFill>
                <a:schemeClr val="tx1"/>
              </a:solidFill>
              <a:cs typeface="Calibri"/>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441831"/>
            <a:ext cx="4223525" cy="227094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defTabSz="457200">
              <a:defRPr/>
            </a:pPr>
            <a:r>
              <a:rPr lang="en-GB" sz="900" b="1" i="1" dirty="0">
                <a:solidFill>
                  <a:schemeClr val="tx1"/>
                </a:solidFill>
                <a:ea typeface="Verdana"/>
              </a:rPr>
              <a:t>To report on an agreed subset of actions from the updated Local Public Health Plan for 2023-2026</a:t>
            </a:r>
            <a:r>
              <a:rPr lang="en-GB" sz="700" dirty="0"/>
              <a:t> </a:t>
            </a:r>
            <a:endParaRPr lang="en-US" dirty="0">
              <a:cs typeface="Calibri" panose="020F0502020204030204"/>
            </a:endParaRPr>
          </a:p>
          <a:p>
            <a:pPr marL="628650" lvl="1" indent="-171450">
              <a:buClr>
                <a:srgbClr val="000000"/>
              </a:buClr>
              <a:buFont typeface="Arial,Sans-Serif" panose="020B0604020202020204" pitchFamily="34" charset="0"/>
              <a:buChar char="•"/>
            </a:pPr>
            <a:endParaRPr lang="en-GB" sz="750">
              <a:solidFill>
                <a:schemeClr val="tx1"/>
              </a:solidFill>
              <a:ea typeface="Verdana"/>
            </a:endParaRPr>
          </a:p>
          <a:p>
            <a:pPr marL="628650" lvl="1" indent="-171450">
              <a:buClr>
                <a:srgbClr val="000000"/>
              </a:buClr>
              <a:buFont typeface="Arial,Sans-Serif" panose="020B0604020202020204" pitchFamily="34" charset="0"/>
              <a:buChar char="•"/>
            </a:pPr>
            <a:endParaRPr lang="en-GB" sz="750" dirty="0">
              <a:solidFill>
                <a:schemeClr val="tx1"/>
              </a:solidFill>
              <a:ea typeface="Verdana"/>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78240" y="4441830"/>
            <a:ext cx="3177384" cy="227094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rPr>
              <a:t>[Insert any additional documents here]</a:t>
            </a:r>
          </a:p>
        </p:txBody>
      </p:sp>
      <p:sp>
        <p:nvSpPr>
          <p:cNvPr id="20" name="Rectangle 19">
            <a:extLst>
              <a:ext uri="{FF2B5EF4-FFF2-40B4-BE49-F238E27FC236}">
                <a16:creationId xmlns:a16="http://schemas.microsoft.com/office/drawing/2014/main" id="{7BCCAA43-B43B-48D7-9201-C9340BF1995C}"/>
              </a:ext>
            </a:extLst>
          </p:cNvPr>
          <p:cNvSpPr/>
          <p:nvPr/>
        </p:nvSpPr>
        <p:spPr>
          <a:xfrm>
            <a:off x="114274" y="4010745"/>
            <a:ext cx="4223524" cy="269128"/>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3" y="4441832"/>
            <a:ext cx="4223525" cy="227094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950" b="0" i="0" u="none" strike="noStrike" kern="1200" cap="none" spc="0" normalizeH="0" baseline="0" noProof="0" dirty="0">
                <a:ln>
                  <a:noFill/>
                </a:ln>
                <a:solidFill>
                  <a:schemeClr val="tx1"/>
                </a:solidFill>
                <a:effectLst/>
                <a:uLnTx/>
                <a:uFillTx/>
                <a:ea typeface="Verdana"/>
                <a:cs typeface="+mn-cs"/>
              </a:rPr>
              <a:t>RISKS</a:t>
            </a:r>
          </a:p>
          <a:p>
            <a:pPr marL="171450" indent="-171450">
              <a:buFont typeface="Arial" panose="020B0604020202020204" pitchFamily="34" charset="0"/>
              <a:buChar char="•"/>
            </a:pPr>
            <a:r>
              <a:rPr lang="en-GB" sz="800" dirty="0">
                <a:solidFill>
                  <a:schemeClr val="tx1"/>
                </a:solidFill>
                <a:ea typeface="Verdana"/>
              </a:rPr>
              <a:t>MMEW - Availability of future data to track overarching project outcomes</a:t>
            </a:r>
          </a:p>
          <a:p>
            <a:pPr marL="171450" lvl="0" indent="-171450">
              <a:buFont typeface="Arial" panose="020B0604020202020204" pitchFamily="34" charset="0"/>
              <a:buChar char="•"/>
            </a:pPr>
            <a:r>
              <a:rPr lang="en-GB" sz="800" dirty="0">
                <a:solidFill>
                  <a:schemeClr val="tx1"/>
                </a:solidFill>
                <a:ea typeface="Verdana"/>
              </a:rPr>
              <a:t>Vaccination – childhood immunisation uptake is lower than national averages and declining in some areas (latest quarterly data Jan-Mar 2022)</a:t>
            </a:r>
          </a:p>
          <a:p>
            <a:pPr marL="171450" lvl="0" indent="-171450">
              <a:buFont typeface="Arial" panose="020B0604020202020204" pitchFamily="34" charset="0"/>
              <a:buChar char="•"/>
            </a:pPr>
            <a:r>
              <a:rPr lang="en-GB" sz="800" dirty="0">
                <a:solidFill>
                  <a:schemeClr val="tx1"/>
                </a:solidFill>
                <a:ea typeface="Verdana"/>
              </a:rPr>
              <a:t>Flu Vaccination – several factors (including co-administration and concern about co-infection) may lead to increased demand for flu vaccine during 22/23 which may outstrip the supply.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950" b="0" i="0" u="none" strike="noStrike" kern="1200" cap="none" spc="0" normalizeH="0" baseline="0" noProof="0" dirty="0">
                <a:ln>
                  <a:noFill/>
                </a:ln>
                <a:solidFill>
                  <a:schemeClr val="tx1"/>
                </a:solidFill>
                <a:effectLst/>
                <a:uLnTx/>
                <a:uFillTx/>
                <a:ea typeface="Verdana"/>
                <a:cs typeface="+mn-cs"/>
              </a:rPr>
              <a:t>MITIGATIONS</a:t>
            </a:r>
          </a:p>
          <a:p>
            <a:pPr marL="171450" indent="-171450">
              <a:buFont typeface="Arial" panose="020B0604020202020204" pitchFamily="34" charset="0"/>
              <a:buChar char="•"/>
            </a:pPr>
            <a:r>
              <a:rPr lang="en-GB" sz="800" dirty="0">
                <a:solidFill>
                  <a:schemeClr val="tx1"/>
                </a:solidFill>
                <a:ea typeface="Verdana"/>
              </a:rPr>
              <a:t>MMEW –  improving surveillance for Healthy Weight  - HWHW priority /concerns raised with PH Observatory/HWHW Surveillance Group</a:t>
            </a:r>
          </a:p>
          <a:p>
            <a:pPr marL="171450" lvl="0" indent="-171450">
              <a:buFont typeface="Arial" panose="020B0604020202020204" pitchFamily="34" charset="0"/>
              <a:buChar char="•"/>
            </a:pPr>
            <a:r>
              <a:rPr lang="en-GB" sz="800" dirty="0">
                <a:solidFill>
                  <a:schemeClr val="tx1"/>
                </a:solidFill>
                <a:ea typeface="Verdana"/>
              </a:rPr>
              <a:t>Vaccination – various work streams underway with Primary Care Clusters / GP Practices  / local communities to increase uptake as well as communication/PR campaign.</a:t>
            </a:r>
          </a:p>
          <a:p>
            <a:pPr marL="171450" lvl="0" indent="-171450">
              <a:buFont typeface="Arial" panose="020B0604020202020204" pitchFamily="34" charset="0"/>
              <a:buChar char="•"/>
            </a:pPr>
            <a:r>
              <a:rPr lang="en-GB" sz="800" dirty="0">
                <a:solidFill>
                  <a:schemeClr val="tx1"/>
                </a:solidFill>
                <a:ea typeface="Verdana"/>
              </a:rPr>
              <a:t>Flu Vaccination – </a:t>
            </a:r>
            <a:r>
              <a:rPr lang="en-GB" sz="800" dirty="0" err="1">
                <a:solidFill>
                  <a:schemeClr val="tx1"/>
                </a:solidFill>
                <a:ea typeface="Verdana"/>
              </a:rPr>
              <a:t>i</a:t>
            </a:r>
            <a:r>
              <a:rPr lang="en-GB" sz="800" dirty="0">
                <a:solidFill>
                  <a:schemeClr val="tx1"/>
                </a:solidFill>
                <a:ea typeface="Verdana"/>
              </a:rPr>
              <a:t>) requesting information from GPs as to whether there are supply concerns. Ii) accessing a national/central supply of vaccine that will be available to all Health Boards if local supplies are depleted (tbc).</a:t>
            </a:r>
            <a:endParaRPr kumimoji="0" lang="en-GB" sz="1100" b="0" i="0" u="none" strike="noStrike" kern="1200" cap="none" spc="0" normalizeH="0" baseline="0" noProof="0" dirty="0">
              <a:ln>
                <a:noFill/>
              </a:ln>
              <a:solidFill>
                <a:schemeClr val="tx1"/>
              </a:solidFill>
              <a:effectLst/>
              <a:uLnTx/>
              <a:uFillTx/>
              <a:latin typeface="Calibri" panose="020F0502020204030204"/>
              <a:ea typeface="Verdana" panose="020B0604030504040204" pitchFamily="34" charset="0"/>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schemeClr val="tx1"/>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67054" y="671595"/>
            <a:ext cx="3166198" cy="267679"/>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rPr>
              <a:t>SEE </a:t>
            </a:r>
            <a:r>
              <a:rPr lang="en-GB" sz="1300" b="1" dirty="0">
                <a:solidFill>
                  <a:prstClr val="white"/>
                </a:solidFill>
              </a:rPr>
              <a:t>SLIDE</a:t>
            </a:r>
            <a:r>
              <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300" b="1" i="0" u="none" strike="noStrike" kern="1200" cap="none" spc="0" normalizeH="0" baseline="0" noProof="0" dirty="0">
                <a:ln>
                  <a:noFill/>
                </a:ln>
                <a:solidFill>
                  <a:srgbClr val="FF0000"/>
                </a:solidFill>
                <a:effectLst/>
                <a:uLnTx/>
                <a:uFillTx/>
                <a:latin typeface="Calibri" panose="020F0502020204030204"/>
                <a:ea typeface="+mn-ea"/>
                <a:cs typeface="+mn-cs"/>
              </a:rPr>
              <a:t>[16/17]</a:t>
            </a:r>
            <a:r>
              <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1300" b="1" dirty="0">
                <a:solidFill>
                  <a:prstClr val="white"/>
                </a:solidFill>
                <a:latin typeface="Calibri" panose="020F0502020204030204"/>
              </a:rPr>
              <a:t>BASELINE DOCUMENT</a:t>
            </a:r>
            <a:endPar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7597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GB" sz="2400" b="1" dirty="0">
                <a:solidFill>
                  <a:prstClr val="white"/>
                </a:solidFill>
              </a:rPr>
              <a:t>SHAPING OUR FUTURE POPULATION HEALTH</a:t>
            </a: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lang="en-GB" sz="1400" b="1">
                <a:solidFill>
                  <a:prstClr val="white"/>
                </a:solidFill>
              </a:rPr>
              <a:t>ACHIEVED TARGETS (END </a:t>
            </a:r>
            <a:r>
              <a:rPr lang="en-GB" sz="1400" b="1">
                <a:solidFill>
                  <a:schemeClr val="bg1"/>
                </a:solidFill>
              </a:rPr>
              <a:t>Q4</a:t>
            </a:r>
            <a:r>
              <a:rPr lang="en-GB" sz="1400" b="1">
                <a:solidFill>
                  <a:prstClr val="white"/>
                </a:solidFill>
              </a:rPr>
              <a:t>)</a:t>
            </a:r>
            <a:endParaRPr lang="en-GB" sz="1400" b="1" dirty="0">
              <a:solidFill>
                <a:prstClr val="white"/>
              </a:solidFill>
            </a:endParaRP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48211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r>
              <a:rPr lang="en-GB" sz="1000" b="1">
                <a:solidFill>
                  <a:prstClr val="black"/>
                </a:solidFill>
                <a:ea typeface="Verdana"/>
              </a:rPr>
              <a:t>Systematically tackle inequalities</a:t>
            </a:r>
          </a:p>
          <a:p>
            <a:pPr marL="171450" lvl="0" indent="-171450">
              <a:buFont typeface="Arial" panose="020B0604020202020204" pitchFamily="34" charset="0"/>
              <a:buChar char="•"/>
            </a:pPr>
            <a:r>
              <a:rPr lang="en-GB" sz="800">
                <a:solidFill>
                  <a:prstClr val="black"/>
                </a:solidFill>
              </a:rPr>
              <a:t>Evidence of progress against revised Engagement Coordinator milestones</a:t>
            </a:r>
          </a:p>
          <a:p>
            <a:pPr marL="171450" lvl="0" indent="-171450">
              <a:buFont typeface="Arial" panose="020B0604020202020204" pitchFamily="34" charset="0"/>
              <a:buChar char="•"/>
            </a:pPr>
            <a:r>
              <a:rPr lang="en-GB" sz="800">
                <a:solidFill>
                  <a:prstClr val="black"/>
                </a:solidFill>
              </a:rPr>
              <a:t>Delivery of agreed partnership action contained in amplifying prevention plan, including agreement of indicators</a:t>
            </a:r>
          </a:p>
          <a:p>
            <a:pPr marL="171450" lvl="0" indent="-171450">
              <a:buFont typeface="Arial" panose="020B0604020202020204" pitchFamily="34" charset="0"/>
              <a:buChar char="•"/>
            </a:pPr>
            <a:r>
              <a:rPr lang="en-GB" sz="800">
                <a:solidFill>
                  <a:prstClr val="black"/>
                </a:solidFill>
              </a:rPr>
              <a:t>Increase routine alcohol screening in Primary and Secondary Care to identify hazardous and harmful drinking behaviours </a:t>
            </a:r>
          </a:p>
          <a:p>
            <a:pPr lvl="0" defTabSz="457200">
              <a:defRPr/>
            </a:pPr>
            <a:endParaRPr lang="en-GB" sz="1000" b="1">
              <a:solidFill>
                <a:prstClr val="black"/>
              </a:solidFill>
              <a:ea typeface="Verdana"/>
            </a:endParaRPr>
          </a:p>
          <a:p>
            <a:pPr lvl="0" defTabSz="457200">
              <a:defRPr/>
            </a:pPr>
            <a:r>
              <a:rPr lang="en-GB" sz="1000" b="1">
                <a:solidFill>
                  <a:prstClr val="black"/>
                </a:solidFill>
                <a:ea typeface="Verdana"/>
              </a:rPr>
              <a:t>Sustainable and healthy environment</a:t>
            </a:r>
          </a:p>
          <a:p>
            <a:pPr marL="171450" lvl="0" indent="-171450">
              <a:buFont typeface="Arial" panose="020B0604020202020204" pitchFamily="34" charset="0"/>
              <a:buChar char="•"/>
            </a:pPr>
            <a:r>
              <a:rPr lang="en-GB" sz="800">
                <a:solidFill>
                  <a:prstClr val="black"/>
                </a:solidFill>
              </a:rPr>
              <a:t>Further Level 2 Charter organisations confirmed</a:t>
            </a:r>
          </a:p>
          <a:p>
            <a:pPr marL="171450" lvl="0" indent="-171450">
              <a:buFont typeface="Arial" panose="020B0604020202020204" pitchFamily="34" charset="0"/>
              <a:buChar char="•"/>
            </a:pPr>
            <a:r>
              <a:rPr lang="en-GB" sz="800">
                <a:solidFill>
                  <a:prstClr val="black"/>
                </a:solidFill>
              </a:rPr>
              <a:t>Formal approval by C&amp;V UHB to sign Level 2 Charter</a:t>
            </a:r>
          </a:p>
          <a:p>
            <a:pPr marL="171450" lvl="0" indent="-171450">
              <a:buFont typeface="Arial" panose="020B0604020202020204" pitchFamily="34" charset="0"/>
              <a:buChar char="•"/>
            </a:pPr>
            <a:r>
              <a:rPr lang="en-GB" sz="800">
                <a:solidFill>
                  <a:prstClr val="black"/>
                </a:solidFill>
              </a:rPr>
              <a:t>Initiation of project to understand traffic impacts at UHW and UHL, including on air quality</a:t>
            </a:r>
          </a:p>
          <a:p>
            <a:pPr marL="171450" lvl="0" indent="-171450">
              <a:buFont typeface="Arial" panose="020B0604020202020204" pitchFamily="34" charset="0"/>
              <a:buChar char="•"/>
            </a:pPr>
            <a:r>
              <a:rPr lang="en-GB" sz="800">
                <a:solidFill>
                  <a:prstClr val="black"/>
                </a:solidFill>
              </a:rPr>
              <a:t>Process and timescales for HE/FE Healthy Travel Charter development agreed</a:t>
            </a: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48211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defTabSz="457200">
              <a:defRPr/>
            </a:pPr>
            <a:r>
              <a:rPr lang="en-GB" sz="1000" b="1" dirty="0">
                <a:solidFill>
                  <a:schemeClr val="tx1"/>
                </a:solidFill>
                <a:ea typeface="Verdana"/>
              </a:rPr>
              <a:t>Systematically tackle inequalities</a:t>
            </a:r>
            <a:endParaRPr lang="en-GB" sz="1000" b="1">
              <a:solidFill>
                <a:schemeClr val="tx1"/>
              </a:solidFill>
              <a:ea typeface="Verdana"/>
              <a:cs typeface="Calibri"/>
            </a:endParaRPr>
          </a:p>
          <a:p>
            <a:pPr marL="171450" indent="-171450">
              <a:buFont typeface="Arial,Sans-Serif" panose="020B0604020202020204" pitchFamily="34" charset="0"/>
              <a:buChar char="•"/>
            </a:pPr>
            <a:r>
              <a:rPr lang="en-GB" sz="700" dirty="0">
                <a:solidFill>
                  <a:schemeClr val="tx1"/>
                </a:solidFill>
              </a:rPr>
              <a:t>Research to feed the development of a new strategic framework for C&amp;VUHB to tackle inequalities in health outcomes, harm, experience and access for the organisation has been completed and a meeting is planned for February with key stakeholders</a:t>
            </a:r>
            <a:endParaRPr lang="en-US"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Conversations with the Digital Team, Innovation Team, Public Health Wales and other partners to agree a measurement set to support the framework continue and indicators are being proposed</a:t>
            </a:r>
            <a:endParaRPr lang="en-GB"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Multiagency Amplifying Prevention Delivery Board and its Operational subgroup has driven further community and workplace delivery, and developed an action plan for 2023/24</a:t>
            </a:r>
            <a:endParaRPr lang="en-US"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A revised partnership approach for tackling inequalities amongst ethnic minority communities agreed between the UHB and Cardiff and Vale Local Authorities. </a:t>
            </a:r>
            <a:endParaRPr lang="en-GB" sz="700">
              <a:solidFill>
                <a:schemeClr val="tx1"/>
              </a:solidFill>
              <a:cs typeface="Calibri"/>
            </a:endParaRPr>
          </a:p>
          <a:p>
            <a:pPr lvl="0" defTabSz="457200">
              <a:defRPr/>
            </a:pPr>
            <a:r>
              <a:rPr lang="en-GB" sz="1000" b="1" dirty="0">
                <a:solidFill>
                  <a:schemeClr val="tx1"/>
                </a:solidFill>
                <a:ea typeface="Verdana"/>
              </a:rPr>
              <a:t>Sustainable and healthy environment</a:t>
            </a:r>
            <a:endParaRPr lang="en-GB" sz="1000" b="1">
              <a:solidFill>
                <a:schemeClr val="tx1"/>
              </a:solidFill>
              <a:ea typeface="Verdana"/>
              <a:cs typeface="Calibri"/>
            </a:endParaRPr>
          </a:p>
          <a:p>
            <a:pPr marL="171450" indent="-171450">
              <a:buFont typeface="Arial,Sans-Serif" panose="020B0604020202020204" pitchFamily="34" charset="0"/>
              <a:buChar char="•"/>
            </a:pPr>
            <a:r>
              <a:rPr lang="en-GB" sz="700" dirty="0">
                <a:solidFill>
                  <a:schemeClr val="tx1"/>
                </a:solidFill>
              </a:rPr>
              <a:t>Four signatories to Level 2 Charter now confirmed, additional organisations finalising governance arrangements prior to announcing. C&amp;V UHB planning to formally sign in Q1 23/24</a:t>
            </a:r>
            <a:endParaRPr lang="en-US"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NO</a:t>
            </a:r>
            <a:r>
              <a:rPr lang="en-GB" sz="600" baseline="-25000" dirty="0">
                <a:solidFill>
                  <a:schemeClr val="tx1"/>
                </a:solidFill>
              </a:rPr>
              <a:t>2</a:t>
            </a:r>
            <a:r>
              <a:rPr lang="en-GB" sz="700" dirty="0">
                <a:solidFill>
                  <a:schemeClr val="tx1"/>
                </a:solidFill>
              </a:rPr>
              <a:t> diffusion tubes placed at UHW and UHL following approval for project by SLB, monthly data starting to be recorded</a:t>
            </a:r>
            <a:endParaRPr lang="en-US" sz="700">
              <a:solidFill>
                <a:schemeClr val="tx1"/>
              </a:solidFill>
              <a:cs typeface="Calibri"/>
            </a:endParaRPr>
          </a:p>
          <a:p>
            <a:pPr marL="171450" indent="-171450">
              <a:buFont typeface="Arial,Sans-Serif" panose="020B0604020202020204" pitchFamily="34" charset="0"/>
              <a:buChar char="•"/>
            </a:pPr>
            <a:r>
              <a:rPr lang="en-GB" sz="700" dirty="0">
                <a:solidFill>
                  <a:schemeClr val="tx1"/>
                </a:solidFill>
              </a:rPr>
              <a:t>Discussion with stakeholders regarding HE/FE Charter – early consensus seems to be set of principles about application of existing Charters would be more helpful, rather than whole new Charter</a:t>
            </a:r>
            <a:endParaRPr lang="en-GB" sz="700">
              <a:solidFill>
                <a:schemeClr val="tx1"/>
              </a:solidFill>
              <a:cs typeface="Calibri"/>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900" b="0" i="0" u="none" strike="noStrike" kern="1200" cap="none" spc="0" normalizeH="0" baseline="0" noProof="0" dirty="0">
              <a:ln>
                <a:noFill/>
              </a:ln>
              <a:solidFill>
                <a:schemeClr val="tx1"/>
              </a:solidFill>
              <a:effectLst/>
              <a:uLnTx/>
              <a:uFillTx/>
              <a:latin typeface="Calibri" panose="020F0502020204030204"/>
              <a:ea typeface="Verdana"/>
              <a:cs typeface="Calibri"/>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defTabSz="457200">
              <a:defRPr/>
            </a:pPr>
            <a:r>
              <a:rPr lang="en-GB" sz="900" b="1" i="1" dirty="0">
                <a:solidFill>
                  <a:schemeClr val="tx1"/>
                </a:solidFill>
                <a:ea typeface="Verdana"/>
              </a:rPr>
              <a:t>To</a:t>
            </a:r>
            <a:r>
              <a:rPr lang="en-GB" sz="900" b="1" i="1" dirty="0">
                <a:solidFill>
                  <a:schemeClr val="tx1"/>
                </a:solidFill>
              </a:rPr>
              <a:t> report on an agreed subset of actions from the updated Local Public Health Plan for 2023-2026</a:t>
            </a:r>
            <a:r>
              <a:rPr lang="en-GB" sz="700" dirty="0">
                <a:solidFill>
                  <a:srgbClr val="FFFFFF"/>
                </a:solidFill>
              </a:rPr>
              <a:t> </a:t>
            </a:r>
            <a:endParaRPr lang="en-US"/>
          </a:p>
          <a:p>
            <a:pPr lvl="0" defTabSz="457200">
              <a:defRPr/>
            </a:pPr>
            <a:endParaRPr lang="en-GB" sz="1000" b="1">
              <a:solidFill>
                <a:schemeClr val="tx1"/>
              </a:solidFill>
              <a:ea typeface="Verdana"/>
            </a:endParaRPr>
          </a:p>
          <a:p>
            <a:pPr lvl="0" defTabSz="457200">
              <a:defRPr/>
            </a:pPr>
            <a:endParaRPr lang="en-GB" sz="1000" b="1" dirty="0">
              <a:solidFill>
                <a:schemeClr val="tx1"/>
              </a:solidFill>
              <a:ea typeface="Verdana"/>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78240" y="4286143"/>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a:buClr>
                <a:srgbClr val="000000"/>
              </a:buClr>
              <a:buFont typeface="Arial,Sans-Serif" panose="020B0604020202020204" pitchFamily="34" charset="0"/>
              <a:buChar char="•"/>
            </a:pPr>
            <a:r>
              <a:rPr lang="en-GB" sz="900" dirty="0">
                <a:solidFill>
                  <a:srgbClr val="4C4D4F"/>
                </a:solidFill>
                <a:ea typeface="Verdana"/>
                <a:hlinkClick r:id="rId3">
                  <a:extLst>
                    <a:ext uri="{A12FA001-AC4F-418D-AE19-62706E023703}">
                      <ahyp:hlinkClr xmlns:ahyp="http://schemas.microsoft.com/office/drawing/2018/hyperlinkcolor" val="tx"/>
                    </a:ext>
                  </a:extLst>
                </a:hlinkClick>
              </a:rPr>
              <a:t>Shaping our Future Population Health plan 22-25</a:t>
            </a:r>
            <a:endParaRPr lang="en-US" sz="900" dirty="0">
              <a:solidFill>
                <a:srgbClr val="4C4D4F"/>
              </a:solidFill>
              <a:ea typeface="Verdana"/>
            </a:endParaRPr>
          </a:p>
          <a:p>
            <a:pPr marL="171450" lvl="0" indent="-171450">
              <a:buClr>
                <a:srgbClr val="000000"/>
              </a:buClr>
              <a:buFont typeface="Arial,Sans-Serif" panose="020B0604020202020204" pitchFamily="34" charset="0"/>
              <a:buChar char="•"/>
            </a:pPr>
            <a:r>
              <a:rPr lang="en-GB" sz="900" dirty="0">
                <a:solidFill>
                  <a:srgbClr val="4C4D4F"/>
                </a:solidFill>
                <a:ea typeface="Verdana"/>
              </a:rPr>
              <a:t>Shaping our Future Population Health flash reports to Strategy and Delivery Committee</a:t>
            </a: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RISKS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MITIGATIONS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lang="en-GB" sz="1300" b="1" dirty="0">
                <a:solidFill>
                  <a:prstClr val="white"/>
                </a:solidFill>
              </a:rPr>
              <a:t>SEE SLIDE </a:t>
            </a:r>
            <a:r>
              <a:rPr lang="en-GB" sz="1300" b="1" dirty="0">
                <a:solidFill>
                  <a:srgbClr val="FF0000"/>
                </a:solidFill>
              </a:rPr>
              <a:t>[16/17]</a:t>
            </a:r>
            <a:r>
              <a:rPr lang="en-GB" sz="1300" b="1" dirty="0">
                <a:solidFill>
                  <a:prstClr val="white"/>
                </a:solidFill>
              </a:rPr>
              <a:t> IN BASELINE DOCUMENT</a:t>
            </a:r>
          </a:p>
        </p:txBody>
      </p:sp>
      <p:pic>
        <p:nvPicPr>
          <p:cNvPr id="17" name="Picture 16">
            <a:extLst>
              <a:ext uri="{FF2B5EF4-FFF2-40B4-BE49-F238E27FC236}">
                <a16:creationId xmlns:a16="http://schemas.microsoft.com/office/drawing/2014/main" id="{68A23088-4FA7-4251-9590-EA8C435A380E}"/>
              </a:ext>
            </a:extLst>
          </p:cNvPr>
          <p:cNvPicPr>
            <a:picLocks noChangeAspect="1"/>
          </p:cNvPicPr>
          <p:nvPr/>
        </p:nvPicPr>
        <p:blipFill>
          <a:blip r:embed="rId4"/>
          <a:stretch>
            <a:fillRect/>
          </a:stretch>
        </p:blipFill>
        <p:spPr>
          <a:xfrm>
            <a:off x="8787886" y="1291880"/>
            <a:ext cx="3177384" cy="2411399"/>
          </a:xfrm>
          <a:prstGeom prst="rect">
            <a:avLst/>
          </a:prstGeom>
        </p:spPr>
      </p:pic>
    </p:spTree>
    <p:extLst>
      <p:ext uri="{BB962C8B-B14F-4D97-AF65-F5344CB8AC3E}">
        <p14:creationId xmlns:p14="http://schemas.microsoft.com/office/powerpoint/2010/main" val="3216128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GB" sz="2400" b="1" dirty="0">
                <a:solidFill>
                  <a:prstClr val="white"/>
                </a:solidFill>
              </a:rPr>
              <a:t>SHAPING OUR FUTURE POPULATION HEALTH</a:t>
            </a:r>
          </a:p>
        </p:txBody>
      </p:sp>
      <p:sp>
        <p:nvSpPr>
          <p:cNvPr id="5" name="Rectangle 4">
            <a:extLst>
              <a:ext uri="{FF2B5EF4-FFF2-40B4-BE49-F238E27FC236}">
                <a16:creationId xmlns:a16="http://schemas.microsoft.com/office/drawing/2014/main" id="{04ECF2E3-0522-457B-AD2C-13A1640F4007}"/>
              </a:ext>
            </a:extLst>
          </p:cNvPr>
          <p:cNvSpPr/>
          <p:nvPr/>
        </p:nvSpPr>
        <p:spPr>
          <a:xfrm>
            <a:off x="114274" y="685872"/>
            <a:ext cx="4223525" cy="250044"/>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688789"/>
            <a:ext cx="4223525" cy="247128"/>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lang="en-GB" sz="1400" b="1" dirty="0">
                <a:solidFill>
                  <a:prstClr val="white"/>
                </a:solidFill>
              </a:rPr>
              <a:t>ACHIEVED </a:t>
            </a:r>
            <a:r>
              <a:rPr lang="en-GB" sz="1400" b="1">
                <a:solidFill>
                  <a:prstClr val="white"/>
                </a:solidFill>
              </a:rPr>
              <a:t>TARGETS (END </a:t>
            </a:r>
            <a:r>
              <a:rPr lang="en-GB" sz="1400" b="1">
                <a:solidFill>
                  <a:schemeClr val="bg1"/>
                </a:solidFill>
              </a:rPr>
              <a:t>Q4</a:t>
            </a:r>
            <a:r>
              <a:rPr lang="en-GB" sz="1400" b="1">
                <a:solidFill>
                  <a:prstClr val="white"/>
                </a:solidFill>
              </a:rPr>
              <a:t>)</a:t>
            </a:r>
            <a:endParaRPr lang="en-GB" sz="1400" b="1" dirty="0">
              <a:solidFill>
                <a:srgbClr val="FF0000"/>
              </a:solidFill>
            </a:endParaRPr>
          </a:p>
        </p:txBody>
      </p:sp>
      <p:sp>
        <p:nvSpPr>
          <p:cNvPr id="7" name="Rectangle 6">
            <a:extLst>
              <a:ext uri="{FF2B5EF4-FFF2-40B4-BE49-F238E27FC236}">
                <a16:creationId xmlns:a16="http://schemas.microsoft.com/office/drawing/2014/main" id="{F4ABE9FE-9F42-4B12-B4A4-9B72B0B54F79}"/>
              </a:ext>
            </a:extLst>
          </p:cNvPr>
          <p:cNvSpPr/>
          <p:nvPr/>
        </p:nvSpPr>
        <p:spPr>
          <a:xfrm>
            <a:off x="4462272" y="4130936"/>
            <a:ext cx="4223525" cy="243032"/>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a:t>
            </a:r>
            <a:r>
              <a:rPr kumimoji="0" lang="en-GB" sz="1400" b="1" i="0" u="none" strike="noStrike" kern="1200" cap="none" spc="0" normalizeH="0" baseline="0" noProof="0">
                <a:ln>
                  <a:noFill/>
                </a:ln>
                <a:solidFill>
                  <a:prstClr val="white"/>
                </a:solidFill>
                <a:effectLst/>
                <a:uLnTx/>
                <a:uFillTx/>
                <a:latin typeface="Calibri" panose="020F0502020204030204"/>
                <a:ea typeface="+mn-ea"/>
                <a:cs typeface="+mn-cs"/>
              </a:rPr>
              <a:t>NEXT QUARTER</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5F0BABD3-CA58-4A79-A795-426BD418C74A}"/>
              </a:ext>
            </a:extLst>
          </p:cNvPr>
          <p:cNvSpPr/>
          <p:nvPr/>
        </p:nvSpPr>
        <p:spPr>
          <a:xfrm>
            <a:off x="8767054" y="4130936"/>
            <a:ext cx="3177384" cy="245208"/>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pic>
        <p:nvPicPr>
          <p:cNvPr id="10" name="Picture 9">
            <a:extLst>
              <a:ext uri="{FF2B5EF4-FFF2-40B4-BE49-F238E27FC236}">
                <a16:creationId xmlns:a16="http://schemas.microsoft.com/office/drawing/2014/main" id="{A8DBB418-7989-4835-8C2E-9EACC9A6EF67}"/>
              </a:ext>
            </a:extLst>
          </p:cNvPr>
          <p:cNvPicPr>
            <a:picLocks noChangeAspect="1"/>
          </p:cNvPicPr>
          <p:nvPr/>
        </p:nvPicPr>
        <p:blipFill>
          <a:blip r:embed="rId2" cstate="hq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78240" y="1020698"/>
            <a:ext cx="3166198" cy="3015353"/>
          </a:xfrm>
          <a:prstGeom prst="rect">
            <a:avLst/>
          </a:prstGeom>
        </p:spPr>
      </p:pic>
      <p:sp>
        <p:nvSpPr>
          <p:cNvPr id="11" name="Rectangle 10">
            <a:extLst>
              <a:ext uri="{FF2B5EF4-FFF2-40B4-BE49-F238E27FC236}">
                <a16:creationId xmlns:a16="http://schemas.microsoft.com/office/drawing/2014/main" id="{5E04FD78-CD69-4B91-A4DB-59D78B881A49}"/>
              </a:ext>
            </a:extLst>
          </p:cNvPr>
          <p:cNvSpPr/>
          <p:nvPr/>
        </p:nvSpPr>
        <p:spPr>
          <a:xfrm>
            <a:off x="114274" y="1017782"/>
            <a:ext cx="4223525" cy="301827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r>
              <a:rPr lang="en-GB" sz="1000" b="1">
                <a:solidFill>
                  <a:prstClr val="black"/>
                </a:solidFill>
                <a:ea typeface="Verdana"/>
              </a:rPr>
              <a:t>King’s Fund recommended programmes</a:t>
            </a:r>
          </a:p>
          <a:p>
            <a:pPr marL="171450" lvl="0" indent="-171450" defTabSz="457200">
              <a:buFont typeface="Arial" panose="020B0604020202020204" pitchFamily="34" charset="0"/>
              <a:buChar char="•"/>
              <a:defRPr/>
            </a:pPr>
            <a:r>
              <a:rPr lang="en-GB" sz="800">
                <a:solidFill>
                  <a:prstClr val="black"/>
                </a:solidFill>
                <a:ea typeface="Verdana"/>
              </a:rPr>
              <a:t>Final King’s Fund report proposals to be considered at UHB Strategy and Delivery Committee and RPB</a:t>
            </a:r>
          </a:p>
          <a:p>
            <a:pPr marL="171450" lvl="0" indent="-171450" defTabSz="457200">
              <a:buFont typeface="Arial" panose="020B0604020202020204" pitchFamily="34" charset="0"/>
              <a:buChar char="•"/>
              <a:defRPr/>
            </a:pPr>
            <a:r>
              <a:rPr lang="en-GB" sz="800">
                <a:solidFill>
                  <a:prstClr val="black"/>
                </a:solidFill>
                <a:ea typeface="Verdana"/>
              </a:rPr>
              <a:t>King's Fund to host a workshop with local partners</a:t>
            </a:r>
          </a:p>
          <a:p>
            <a:pPr marL="171450" lvl="0" indent="-171450" defTabSz="457200">
              <a:buFont typeface="Arial" panose="020B0604020202020204" pitchFamily="34" charset="0"/>
              <a:buChar char="•"/>
              <a:defRPr/>
            </a:pPr>
            <a:r>
              <a:rPr lang="en-GB" sz="800">
                <a:solidFill>
                  <a:prstClr val="black"/>
                </a:solidFill>
                <a:ea typeface="Verdana"/>
              </a:rPr>
              <a:t>Priorities for implementation agreed with stakeholders</a:t>
            </a:r>
          </a:p>
          <a:p>
            <a:pPr lvl="0" defTabSz="457200">
              <a:defRPr/>
            </a:pPr>
            <a:r>
              <a:rPr lang="en-GB" sz="1000" b="1">
                <a:solidFill>
                  <a:prstClr val="black"/>
                </a:solidFill>
                <a:ea typeface="Verdana"/>
              </a:rPr>
              <a:t>Tobacco</a:t>
            </a:r>
          </a:p>
          <a:p>
            <a:pPr marL="171450" lvl="0" indent="-171450" defTabSz="457200">
              <a:buFont typeface="Arial" panose="020B0604020202020204" pitchFamily="34" charset="0"/>
              <a:buChar char="•"/>
              <a:defRPr/>
            </a:pPr>
            <a:r>
              <a:rPr lang="en-GB" sz="800">
                <a:solidFill>
                  <a:prstClr val="black"/>
                </a:solidFill>
                <a:ea typeface="Verdana"/>
              </a:rPr>
              <a:t>Continued implementation of an integrated ’Ottawa’  hospital smoking cessation programme reflecting nationally agreed priority actions to include systematic,  routine recording of smoking status on admission, Brief Intervention advice and support to all smokers and referral to specialised smoking cessation services</a:t>
            </a:r>
          </a:p>
          <a:p>
            <a:pPr marL="171450" lvl="0" indent="-171450" defTabSz="457200">
              <a:buFont typeface="Arial" panose="020B0604020202020204" pitchFamily="34" charset="0"/>
              <a:buChar char="•"/>
              <a:defRPr/>
            </a:pPr>
            <a:r>
              <a:rPr lang="en-GB" sz="800">
                <a:solidFill>
                  <a:prstClr val="black"/>
                </a:solidFill>
                <a:ea typeface="Verdana"/>
              </a:rPr>
              <a:t>On-going monitoring and review of MAMSS has resulted in an alternative delivery model being piloted for one year with an aim to increase longer term engagement (beyond initial advice and support) in order to increase numbers quitting smoking</a:t>
            </a:r>
          </a:p>
          <a:p>
            <a:pPr marL="171450" lvl="0" indent="-171450" defTabSz="457200">
              <a:buFont typeface="Arial" panose="020B0604020202020204" pitchFamily="34" charset="0"/>
              <a:buChar char="•"/>
              <a:defRPr/>
            </a:pPr>
            <a:r>
              <a:rPr lang="en-GB" sz="800">
                <a:solidFill>
                  <a:prstClr val="black"/>
                </a:solidFill>
                <a:ea typeface="Verdana"/>
              </a:rPr>
              <a:t>Establish No Smoking Enforcement Officers at UHW and UHL reflecting a flexible delivery model to reduce smoking incidence at hospital sites</a:t>
            </a:r>
          </a:p>
          <a:p>
            <a:pPr marL="171450" lvl="0" indent="-171450" defTabSz="457200">
              <a:buFont typeface="Arial" panose="020B0604020202020204" pitchFamily="34" charset="0"/>
              <a:buChar char="•"/>
              <a:defRPr/>
            </a:pPr>
            <a:r>
              <a:rPr lang="en-GB" sz="800">
                <a:solidFill>
                  <a:prstClr val="black"/>
                </a:solidFill>
                <a:ea typeface="Verdana"/>
              </a:rPr>
              <a:t>Actions to support a  smoke-free environment for Mental Health patients to include sensitive  enforcement options at UHL</a:t>
            </a:r>
          </a:p>
          <a:p>
            <a:pPr marL="171450" lvl="0" indent="-171450" defTabSz="457200">
              <a:buFont typeface="Arial" panose="020B0604020202020204" pitchFamily="34" charset="0"/>
              <a:buChar char="•"/>
              <a:defRPr/>
            </a:pPr>
            <a:endParaRPr lang="en-GB" sz="1100" dirty="0">
              <a:solidFill>
                <a:schemeClr val="tx1"/>
              </a:solidFill>
              <a:ea typeface="Verdana"/>
            </a:endParaRP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020698"/>
            <a:ext cx="4223525" cy="302545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defTabSz="457200">
              <a:defRPr/>
            </a:pPr>
            <a:r>
              <a:rPr lang="en-GB" sz="1000" b="1" dirty="0">
                <a:solidFill>
                  <a:schemeClr val="tx1"/>
                </a:solidFill>
                <a:ea typeface="Verdana"/>
              </a:rPr>
              <a:t>King’s Fund recommended programmes</a:t>
            </a:r>
            <a:endParaRPr lang="en-GB" sz="1000" b="1" dirty="0">
              <a:solidFill>
                <a:schemeClr val="tx1"/>
              </a:solidFill>
              <a:ea typeface="Verdana"/>
              <a:cs typeface="Calibri"/>
            </a:endParaRPr>
          </a:p>
          <a:p>
            <a:pPr marL="171450" indent="-171450">
              <a:buFont typeface="Arial" panose="020B0604020202020204" pitchFamily="34" charset="0"/>
              <a:buChar char="•"/>
            </a:pPr>
            <a:r>
              <a:rPr lang="en-GB" sz="800" dirty="0">
                <a:solidFill>
                  <a:schemeClr val="tx1"/>
                </a:solidFill>
              </a:rPr>
              <a:t>The two final King's fund reports on further strengthening prevention in primary care and developing an integrated health and care system, were well received by SLB, UHB Strategy and Delivery Committee and Cardiff and Vale RPB. Both organisational and RPB leaders have committed to attend the King's Fund facilitated workshop in June, and to use the reports to inform the UHB Strategy refresh and Area Plan update. </a:t>
            </a:r>
            <a:endParaRPr lang="en-GB" sz="800" dirty="0">
              <a:solidFill>
                <a:schemeClr val="tx1"/>
              </a:solidFill>
              <a:cs typeface="Calibri"/>
            </a:endParaRPr>
          </a:p>
          <a:p>
            <a:pPr lvl="0" defTabSz="457200">
              <a:defRPr/>
            </a:pPr>
            <a:r>
              <a:rPr lang="en-GB" sz="1000" b="1" dirty="0">
                <a:solidFill>
                  <a:schemeClr val="tx1"/>
                </a:solidFill>
                <a:ea typeface="Verdana"/>
              </a:rPr>
              <a:t>Tobacco (data for 2022-2023 not available currently)</a:t>
            </a:r>
            <a:endParaRPr lang="en-GB" sz="1000" b="1" dirty="0">
              <a:solidFill>
                <a:schemeClr val="tx1"/>
              </a:solidFill>
              <a:ea typeface="Verdana"/>
              <a:cs typeface="Calibri"/>
            </a:endParaRPr>
          </a:p>
          <a:p>
            <a:pPr marL="171450" indent="-171450">
              <a:buClr>
                <a:srgbClr val="000000"/>
              </a:buClr>
              <a:buFont typeface="Arial,Sans-Serif" panose="020B0604020202020204" pitchFamily="34" charset="0"/>
              <a:buChar char="•"/>
            </a:pPr>
            <a:r>
              <a:rPr lang="en-GB" sz="750" dirty="0">
                <a:solidFill>
                  <a:schemeClr val="tx1"/>
                </a:solidFill>
                <a:ea typeface="Verdana"/>
              </a:rPr>
              <a:t>The smoking prevalence rate for Cardiff and Vale of Glamorgan is 12% (NSW, 2021-2022), the same as the previous year and is one of the lowest rates in Wales</a:t>
            </a:r>
            <a:endParaRPr lang="en-GB" sz="750" dirty="0">
              <a:solidFill>
                <a:schemeClr val="tx1"/>
              </a:solidFill>
              <a:ea typeface="Verdana"/>
              <a:cs typeface="Calibri"/>
            </a:endParaRPr>
          </a:p>
          <a:p>
            <a:pPr marL="171450" indent="-171450">
              <a:buClr>
                <a:srgbClr val="000000"/>
              </a:buClr>
              <a:buFont typeface="Arial,Sans-Serif" panose="020B0604020202020204" pitchFamily="34" charset="0"/>
              <a:buChar char="•"/>
            </a:pPr>
            <a:r>
              <a:rPr lang="en-GB" sz="750" dirty="0">
                <a:solidFill>
                  <a:schemeClr val="tx1"/>
                </a:solidFill>
                <a:ea typeface="Verdana"/>
              </a:rPr>
              <a:t>2.1% of smokers made a quit attempt 2021-2022, reflecting a static position from last year (2.2%) </a:t>
            </a:r>
            <a:endParaRPr lang="en-GB" sz="750" dirty="0">
              <a:solidFill>
                <a:schemeClr val="tx1"/>
              </a:solidFill>
              <a:ea typeface="Verdana"/>
              <a:cs typeface="Calibri"/>
            </a:endParaRPr>
          </a:p>
          <a:p>
            <a:pPr marL="171450" indent="-171450">
              <a:buClr>
                <a:srgbClr val="000000"/>
              </a:buClr>
              <a:buFont typeface="Arial,Sans-Serif" panose="020B0604020202020204" pitchFamily="34" charset="0"/>
              <a:buChar char="•"/>
            </a:pPr>
            <a:r>
              <a:rPr lang="en-GB" sz="750" dirty="0">
                <a:solidFill>
                  <a:schemeClr val="tx1"/>
                </a:solidFill>
                <a:ea typeface="Verdana"/>
              </a:rPr>
              <a:t>64% of 'Treated smokers' quit smoking (self-reported) at 4 weeks, </a:t>
            </a:r>
            <a:r>
              <a:rPr lang="en-GB" sz="750" dirty="0" err="1">
                <a:solidFill>
                  <a:schemeClr val="tx1"/>
                </a:solidFill>
                <a:ea typeface="Verdana"/>
              </a:rPr>
              <a:t>Qtr</a:t>
            </a:r>
            <a:r>
              <a:rPr lang="en-GB" sz="750" dirty="0">
                <a:solidFill>
                  <a:schemeClr val="tx1"/>
                </a:solidFill>
                <a:ea typeface="Verdana"/>
              </a:rPr>
              <a:t> 3, 2022-2023, a decrease from 80%, </a:t>
            </a:r>
            <a:r>
              <a:rPr lang="en-GB" sz="750" dirty="0" err="1">
                <a:solidFill>
                  <a:schemeClr val="tx1"/>
                </a:solidFill>
                <a:ea typeface="Verdana"/>
              </a:rPr>
              <a:t>Qtr</a:t>
            </a:r>
            <a:r>
              <a:rPr lang="en-GB" sz="750" dirty="0">
                <a:solidFill>
                  <a:schemeClr val="tx1"/>
                </a:solidFill>
                <a:ea typeface="Verdana"/>
              </a:rPr>
              <a:t> 2, 2022-2023. 74% quit smoking (self-reported) 2021-2022</a:t>
            </a:r>
            <a:endParaRPr lang="en-GB" sz="750">
              <a:solidFill>
                <a:schemeClr val="tx1"/>
              </a:solidFill>
              <a:ea typeface="Verdana"/>
              <a:cs typeface="Calibri"/>
            </a:endParaRPr>
          </a:p>
          <a:p>
            <a:pPr marL="171450" indent="-171450">
              <a:buClr>
                <a:srgbClr val="000000"/>
              </a:buClr>
              <a:buFont typeface="Arial,Sans-Serif" panose="020B0604020202020204" pitchFamily="34" charset="0"/>
              <a:buChar char="•"/>
            </a:pPr>
            <a:r>
              <a:rPr lang="en-GB" sz="750" dirty="0">
                <a:solidFill>
                  <a:schemeClr val="tx1"/>
                </a:solidFill>
                <a:ea typeface="Verdana"/>
              </a:rPr>
              <a:t>The hospital smoking cessation programme achieved an 85% 4 week quit rate (Quarter 3, 2022-2023) and a PGD has been agreed for provision of Nicotine Replacement Therapy (NRT) for patients on admission</a:t>
            </a:r>
            <a:endParaRPr lang="en-GB" sz="750" dirty="0">
              <a:solidFill>
                <a:schemeClr val="tx1"/>
              </a:solidFill>
              <a:ea typeface="Verdana"/>
              <a:cs typeface="Calibri"/>
            </a:endParaRPr>
          </a:p>
          <a:p>
            <a:pPr marL="171450" indent="-171450">
              <a:buClr>
                <a:srgbClr val="000000"/>
              </a:buClr>
              <a:buFont typeface="Arial,Sans-Serif" panose="020B0604020202020204" pitchFamily="34" charset="0"/>
              <a:buChar char="•"/>
            </a:pPr>
            <a:r>
              <a:rPr lang="en-GB" sz="750" dirty="0">
                <a:solidFill>
                  <a:schemeClr val="tx1"/>
                </a:solidFill>
                <a:ea typeface="Verdana"/>
              </a:rPr>
              <a:t>42% of Community Pharmacies offer a Level 3 Enhanced Smoking Cessation Programme, 38% a Level 2. 68% of Level 3 services are located within areas of high deprivation</a:t>
            </a:r>
            <a:endParaRPr lang="en-GB" sz="750" dirty="0">
              <a:solidFill>
                <a:schemeClr val="tx1"/>
              </a:solidFill>
              <a:ea typeface="Verdana"/>
              <a:cs typeface="Calibri"/>
            </a:endParaRPr>
          </a:p>
          <a:p>
            <a:pPr marL="171450" indent="-171450">
              <a:buClr>
                <a:srgbClr val="000000"/>
              </a:buClr>
              <a:buFont typeface="Arial,Sans-Serif" panose="020B0604020202020204" pitchFamily="34" charset="0"/>
              <a:buChar char="•"/>
            </a:pPr>
            <a:r>
              <a:rPr lang="en-GB" sz="750" dirty="0">
                <a:solidFill>
                  <a:schemeClr val="tx1"/>
                </a:solidFill>
                <a:ea typeface="Verdana"/>
              </a:rPr>
              <a:t>A MAMSS Programme was implemented in April 2021.  51% of pregnant smokers were referred to MAMSS, (</a:t>
            </a:r>
            <a:r>
              <a:rPr lang="en-GB" sz="750" dirty="0" err="1">
                <a:solidFill>
                  <a:schemeClr val="tx1"/>
                </a:solidFill>
                <a:ea typeface="Verdana"/>
              </a:rPr>
              <a:t>Qtr</a:t>
            </a:r>
            <a:r>
              <a:rPr lang="en-GB" sz="750" dirty="0">
                <a:solidFill>
                  <a:schemeClr val="tx1"/>
                </a:solidFill>
                <a:ea typeface="Verdana"/>
              </a:rPr>
              <a:t> 3, 2022-2023) – an increase from 25% pre-MAMSS.  NRT provision available on first contact with a Midwife with 60% of MAMSS referrals accepting pharmacological support</a:t>
            </a:r>
            <a:endParaRPr lang="en-GB" sz="750" dirty="0">
              <a:solidFill>
                <a:schemeClr val="tx1"/>
              </a:solidFill>
              <a:ea typeface="Verdana"/>
              <a:cs typeface="Calibri"/>
            </a:endParaRPr>
          </a:p>
          <a:p>
            <a:pPr marL="171450" indent="-171450">
              <a:buClr>
                <a:srgbClr val="000000"/>
              </a:buClr>
              <a:buFont typeface="Arial,Sans-Serif" panose="020B0604020202020204" pitchFamily="34" charset="0"/>
              <a:buChar char="•"/>
            </a:pPr>
            <a:r>
              <a:rPr lang="en-GB" sz="750" dirty="0">
                <a:solidFill>
                  <a:schemeClr val="tx1"/>
                </a:solidFill>
                <a:ea typeface="Verdana"/>
              </a:rPr>
              <a:t>No Smoking Enforcement Officer post implemented March 2022, to reduce incidence of smoking at hospital sites.   Launch of ‘zero tolerance ‘ No Smoking Campaign, November 2022.  </a:t>
            </a:r>
            <a:endParaRPr lang="en-GB" sz="1100" dirty="0">
              <a:solidFill>
                <a:schemeClr val="tx1"/>
              </a:solidFill>
              <a:ea typeface="Verdana"/>
              <a:cs typeface="Calibri"/>
            </a:endParaRPr>
          </a:p>
          <a:p>
            <a:pPr marL="171450" indent="-171450">
              <a:buClr>
                <a:srgbClr val="000000"/>
              </a:buClr>
              <a:buFont typeface="Arial,Sans-Serif" panose="020B0604020202020204" pitchFamily="34" charset="0"/>
              <a:buChar char="•"/>
            </a:pPr>
            <a:r>
              <a:rPr lang="en-GB" sz="750" dirty="0">
                <a:solidFill>
                  <a:schemeClr val="tx1"/>
                </a:solidFill>
                <a:ea typeface="Verdana"/>
              </a:rPr>
              <a:t>Mental Health Smoking Steering Group established to implement Smoke-free Regulations with progress on-going</a:t>
            </a:r>
            <a:endParaRPr lang="en-GB" sz="1100" b="0" i="0" u="none" strike="noStrike" kern="1200" cap="none" spc="0" normalizeH="0" baseline="0" noProof="0" dirty="0">
              <a:ln>
                <a:noFill/>
              </a:ln>
              <a:solidFill>
                <a:schemeClr val="tx1"/>
              </a:solidFill>
              <a:effectLst/>
              <a:uLnTx/>
              <a:uFillTx/>
              <a:latin typeface="Calibri" panose="020F0502020204030204"/>
              <a:ea typeface="Verdana"/>
              <a:cs typeface="Calibri"/>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458749"/>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defTabSz="457200">
              <a:defRPr/>
            </a:pPr>
            <a:r>
              <a:rPr lang="en-GB" sz="900" b="1" i="1" dirty="0">
                <a:solidFill>
                  <a:schemeClr val="tx1"/>
                </a:solidFill>
                <a:ea typeface="Verdana"/>
              </a:rPr>
              <a:t>To report on an agreed subset of actions from the updated Local Public Health Plan for 2023-2026</a:t>
            </a:r>
            <a:r>
              <a:rPr lang="en-GB" sz="700" dirty="0">
                <a:solidFill>
                  <a:srgbClr val="FFFFFF"/>
                </a:solidFill>
                <a:ea typeface="Verdana"/>
              </a:rPr>
              <a:t> </a:t>
            </a:r>
            <a:endParaRPr lang="en-US" dirty="0"/>
          </a:p>
        </p:txBody>
      </p:sp>
      <p:sp>
        <p:nvSpPr>
          <p:cNvPr id="16" name="Rectangle 15">
            <a:extLst>
              <a:ext uri="{FF2B5EF4-FFF2-40B4-BE49-F238E27FC236}">
                <a16:creationId xmlns:a16="http://schemas.microsoft.com/office/drawing/2014/main" id="{0448932D-CBDB-4B2F-8137-A80A1E882715}"/>
              </a:ext>
            </a:extLst>
          </p:cNvPr>
          <p:cNvSpPr/>
          <p:nvPr/>
        </p:nvSpPr>
        <p:spPr>
          <a:xfrm>
            <a:off x="8767054" y="4458749"/>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rPr>
              <a:t>[Insert any additional documents here]</a:t>
            </a:r>
          </a:p>
        </p:txBody>
      </p:sp>
      <p:sp>
        <p:nvSpPr>
          <p:cNvPr id="20" name="Rectangle 19">
            <a:extLst>
              <a:ext uri="{FF2B5EF4-FFF2-40B4-BE49-F238E27FC236}">
                <a16:creationId xmlns:a16="http://schemas.microsoft.com/office/drawing/2014/main" id="{7BCCAA43-B43B-48D7-9201-C9340BF1995C}"/>
              </a:ext>
            </a:extLst>
          </p:cNvPr>
          <p:cNvSpPr/>
          <p:nvPr/>
        </p:nvSpPr>
        <p:spPr>
          <a:xfrm>
            <a:off x="114274" y="4128760"/>
            <a:ext cx="4223524" cy="245208"/>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3" y="4458749"/>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chemeClr val="tx1"/>
                </a:solidFill>
                <a:effectLst/>
                <a:uLnTx/>
                <a:uFillTx/>
                <a:latin typeface="Calibri" panose="020F0502020204030204"/>
                <a:ea typeface="Verdana"/>
                <a:cs typeface="+mn-cs"/>
              </a:rPr>
              <a:t>RISKS</a:t>
            </a:r>
          </a:p>
          <a:p>
            <a:pPr marL="171450" lvl="0" indent="-171450">
              <a:buFont typeface="Arial" panose="020B0604020202020204" pitchFamily="34" charset="0"/>
              <a:buChar char="•"/>
            </a:pPr>
            <a:r>
              <a:rPr lang="en-GB" sz="800" dirty="0">
                <a:solidFill>
                  <a:schemeClr val="tx1"/>
                </a:solidFill>
                <a:ea typeface="Verdana"/>
              </a:rPr>
              <a:t>King’s Fund – further unanticipated delays encountered by the King's Fund. Revised delivery plan is for an initial slide-pack in mid Sept 2022, and full reports end Oct 2022</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chemeClr val="tx1"/>
              </a:solidFill>
              <a:effectLst/>
              <a:uLnTx/>
              <a:uFillTx/>
              <a:latin typeface="Calibri" panose="020F0502020204030204"/>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chemeClr val="tx1"/>
                </a:solidFill>
                <a:effectLst/>
                <a:uLnTx/>
                <a:uFillTx/>
                <a:latin typeface="Calibri" panose="020F0502020204030204"/>
                <a:ea typeface="Verdana"/>
                <a:cs typeface="+mn-cs"/>
              </a:rPr>
              <a:t>MITIGATIONS</a:t>
            </a:r>
          </a:p>
          <a:p>
            <a:pPr marL="171450" lvl="0" indent="-171450">
              <a:buFont typeface="Arial" panose="020B0604020202020204" pitchFamily="34" charset="0"/>
              <a:buChar char="•"/>
            </a:pPr>
            <a:r>
              <a:rPr lang="en-GB" sz="800" dirty="0">
                <a:solidFill>
                  <a:schemeClr val="tx1"/>
                </a:solidFill>
                <a:ea typeface="Verdana"/>
              </a:rPr>
              <a:t>King's Fund –  further revised, phased plan will see full delivery by early Q3 2022/23</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chemeClr val="tx1"/>
              </a:solidFill>
              <a:effectLst/>
              <a:uLnTx/>
              <a:uFillTx/>
              <a:latin typeface="Calibri" panose="020F0502020204030204"/>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schemeClr val="tx1"/>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40" y="685871"/>
            <a:ext cx="3166198" cy="247129"/>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lang="en-GB" sz="1300" b="1" dirty="0">
                <a:solidFill>
                  <a:prstClr val="white"/>
                </a:solidFill>
              </a:rPr>
              <a:t>SEE SLIDE </a:t>
            </a:r>
            <a:r>
              <a:rPr lang="en-GB" sz="1300" b="1" dirty="0">
                <a:solidFill>
                  <a:srgbClr val="FF0000"/>
                </a:solidFill>
              </a:rPr>
              <a:t>[16/17]</a:t>
            </a:r>
            <a:r>
              <a:rPr lang="en-GB" sz="1300" b="1" dirty="0">
                <a:solidFill>
                  <a:prstClr val="white"/>
                </a:solidFill>
              </a:rPr>
              <a:t> IN BASELINE DOCUMENT</a:t>
            </a:r>
          </a:p>
        </p:txBody>
      </p:sp>
    </p:spTree>
    <p:extLst>
      <p:ext uri="{BB962C8B-B14F-4D97-AF65-F5344CB8AC3E}">
        <p14:creationId xmlns:p14="http://schemas.microsoft.com/office/powerpoint/2010/main" val="1339216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QUALITY, SAFETY AND PATIENT EXPERIENCE  </a:t>
            </a: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100" dirty="0">
                <a:solidFill>
                  <a:schemeClr val="tx1"/>
                </a:solidFill>
              </a:rPr>
              <a:t>Priorities for ‘22 </a:t>
            </a:r>
          </a:p>
          <a:p>
            <a:pPr marL="171450" indent="-171450">
              <a:buFont typeface="Arial" panose="020B0604020202020204" pitchFamily="34" charset="0"/>
              <a:buChar char="•"/>
            </a:pPr>
            <a:r>
              <a:rPr lang="en-GB" sz="1100" dirty="0">
                <a:solidFill>
                  <a:schemeClr val="tx1"/>
                </a:solidFill>
              </a:rPr>
              <a:t>Establishment of the Organisational Learning Committee with themes identified and UHB wide improvements monitored </a:t>
            </a:r>
          </a:p>
          <a:p>
            <a:pPr marL="171450" indent="-171450">
              <a:buFont typeface="Arial" panose="020B0604020202020204" pitchFamily="34" charset="0"/>
              <a:buChar char="•"/>
            </a:pPr>
            <a:r>
              <a:rPr lang="en-GB" sz="1100" dirty="0">
                <a:solidFill>
                  <a:schemeClr val="tx1"/>
                </a:solidFill>
                <a:ea typeface="Verdana"/>
              </a:rPr>
              <a:t>Establishment of the Clinical Safety Group </a:t>
            </a:r>
          </a:p>
          <a:p>
            <a:pPr marL="171450" indent="-171450">
              <a:buFont typeface="Arial" panose="020B0604020202020204" pitchFamily="34" charset="0"/>
              <a:buChar char="•"/>
            </a:pPr>
            <a:r>
              <a:rPr lang="en-GB" sz="1100" dirty="0">
                <a:solidFill>
                  <a:schemeClr val="tx1"/>
                </a:solidFill>
              </a:rPr>
              <a:t>Psychological safety of staff </a:t>
            </a:r>
          </a:p>
          <a:p>
            <a:pPr marL="171450" indent="-171450">
              <a:buFont typeface="Arial" panose="020B0604020202020204" pitchFamily="34" charset="0"/>
              <a:buChar char="•"/>
            </a:pPr>
            <a:r>
              <a:rPr lang="en-GB" sz="1100" dirty="0">
                <a:solidFill>
                  <a:schemeClr val="tx1"/>
                </a:solidFill>
              </a:rPr>
              <a:t>Human Factors awareness/investigations </a:t>
            </a:r>
          </a:p>
          <a:p>
            <a:pPr marL="171450" indent="-171450">
              <a:buFont typeface="Arial" panose="020B0604020202020204" pitchFamily="34" charset="0"/>
              <a:buChar char="•"/>
            </a:pPr>
            <a:r>
              <a:rPr lang="en-GB" sz="1100" dirty="0">
                <a:solidFill>
                  <a:schemeClr val="tx1"/>
                </a:solidFill>
              </a:rPr>
              <a:t>What Matters to you questioning approach </a:t>
            </a:r>
          </a:p>
          <a:p>
            <a:pPr marL="171450" indent="-171450">
              <a:buFont typeface="Arial" panose="020B0604020202020204" pitchFamily="34" charset="0"/>
              <a:buChar char="•"/>
            </a:pPr>
            <a:r>
              <a:rPr lang="en-GB" sz="1100" dirty="0">
                <a:solidFill>
                  <a:schemeClr val="tx1"/>
                </a:solidFill>
                <a:ea typeface="Verdana"/>
              </a:rPr>
              <a:t>The implementation and UHB wide rollout of the Once for Wales Patient Experience System </a:t>
            </a:r>
          </a:p>
          <a:p>
            <a:pPr marL="171450" indent="-171450">
              <a:buFont typeface="Arial" panose="020B0604020202020204" pitchFamily="34" charset="0"/>
              <a:buChar char="•"/>
            </a:pPr>
            <a:r>
              <a:rPr lang="en-GB" sz="1200" dirty="0">
                <a:solidFill>
                  <a:schemeClr val="tx1"/>
                </a:solidFill>
                <a:ea typeface="Verdana"/>
              </a:rPr>
              <a:t>Establishment of the Organisational Readiness Group for the implementation of the Duty of Candour</a:t>
            </a:r>
          </a:p>
          <a:p>
            <a:pPr marL="171450" indent="-171450">
              <a:buFont typeface="Arial" panose="020B0604020202020204" pitchFamily="34" charset="0"/>
              <a:buChar char="•"/>
            </a:pPr>
            <a:r>
              <a:rPr lang="en-GB" sz="1200" dirty="0">
                <a:solidFill>
                  <a:schemeClr val="tx1"/>
                </a:solidFill>
              </a:rPr>
              <a:t>Agreement of Mortality Indicators for all specialities </a:t>
            </a:r>
          </a:p>
          <a:p>
            <a:pPr marL="171450" indent="-171450">
              <a:buFont typeface="Arial" panose="020B0604020202020204" pitchFamily="34" charset="0"/>
              <a:buChar char="•"/>
            </a:pPr>
            <a:endParaRPr lang="en-GB" sz="1200" dirty="0">
              <a:solidFill>
                <a:schemeClr val="tx1"/>
              </a:solidFill>
              <a:ea typeface="Verdana"/>
            </a:endParaRPr>
          </a:p>
          <a:p>
            <a:pPr marL="171450" lvl="0" indent="-171450" defTabSz="457200">
              <a:buFont typeface="Arial" panose="020B0604020202020204" pitchFamily="34" charset="0"/>
              <a:buChar char="•"/>
              <a:defRPr/>
            </a:pPr>
            <a:endParaRPr lang="en-GB" sz="1100" dirty="0">
              <a:solidFill>
                <a:prstClr val="black"/>
              </a:solidFill>
              <a:cs typeface="Arial" panose="020B0604020202020204" pitchFamily="34" charset="0"/>
            </a:endParaRPr>
          </a:p>
          <a:p>
            <a:pPr marL="171450" lvl="0" indent="-171450" defTabSz="457200">
              <a:buFont typeface="Arial" panose="020B0604020202020204" pitchFamily="34" charset="0"/>
              <a:buChar char="•"/>
              <a:defRPr/>
            </a:pPr>
            <a:endParaRPr lang="en-GB" sz="1100" dirty="0">
              <a:solidFill>
                <a:srgbClr val="4C4D4F"/>
              </a:solidFill>
              <a:ea typeface="Verdana"/>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endParaRPr>
          </a:p>
        </p:txBody>
      </p:sp>
      <p:sp>
        <p:nvSpPr>
          <p:cNvPr id="12" name="Rectangle 11">
            <a:extLst>
              <a:ext uri="{FF2B5EF4-FFF2-40B4-BE49-F238E27FC236}">
                <a16:creationId xmlns:a16="http://schemas.microsoft.com/office/drawing/2014/main" id="{514DC94F-7964-4D43-868D-9394052E1A7A}"/>
              </a:ext>
            </a:extLst>
          </p:cNvPr>
          <p:cNvSpPr/>
          <p:nvPr/>
        </p:nvSpPr>
        <p:spPr>
          <a:xfrm>
            <a:off x="4451079" y="1245449"/>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171450" lvl="0" indent="-171450" defTabSz="457200">
              <a:buFont typeface="Arial" panose="020B0604020202020204" pitchFamily="34" charset="0"/>
              <a:buChar char="•"/>
              <a:defRPr/>
            </a:pPr>
            <a:r>
              <a:rPr lang="en-GB" sz="1100" dirty="0">
                <a:solidFill>
                  <a:schemeClr val="tx1"/>
                </a:solidFill>
                <a:ea typeface="Verdana"/>
              </a:rPr>
              <a:t>Clinical Safety Group established </a:t>
            </a:r>
          </a:p>
          <a:p>
            <a:pPr marL="171450" lvl="0" indent="-171450" defTabSz="457200">
              <a:buFont typeface="Arial" panose="020B0604020202020204" pitchFamily="34" charset="0"/>
              <a:buChar char="•"/>
              <a:defRPr/>
            </a:pPr>
            <a:r>
              <a:rPr lang="en-GB" sz="1100" dirty="0">
                <a:solidFill>
                  <a:schemeClr val="tx1"/>
                </a:solidFill>
              </a:rPr>
              <a:t>Psychological safety of staff –Healthcare Support Unit commenced to support staff in inquests</a:t>
            </a:r>
          </a:p>
          <a:p>
            <a:pPr marL="171450" lvl="0" indent="-171450" defTabSz="457200">
              <a:buFont typeface="Arial" panose="020B0604020202020204" pitchFamily="34" charset="0"/>
              <a:buChar char="•"/>
              <a:defRPr/>
            </a:pPr>
            <a:r>
              <a:rPr lang="en-GB" sz="1100" dirty="0">
                <a:solidFill>
                  <a:schemeClr val="tx1"/>
                </a:solidFill>
              </a:rPr>
              <a:t> Human Factors awareness/investigations –new investigation model for Nationally Reportable incidents to encompass contributory factors trialled in Clinical Boards </a:t>
            </a:r>
          </a:p>
          <a:p>
            <a:pPr marL="171450" indent="-171450" defTabSz="457200">
              <a:buFont typeface="Arial" panose="020B0604020202020204" pitchFamily="34" charset="0"/>
              <a:buChar char="•"/>
              <a:defRPr/>
            </a:pPr>
            <a:r>
              <a:rPr lang="en-GB" sz="1100" dirty="0">
                <a:solidFill>
                  <a:schemeClr val="tx1"/>
                </a:solidFill>
              </a:rPr>
              <a:t>Implementation of AMAT-Clinical Audit System-Structured roll out commenced in Children and Women’s Clinical Board </a:t>
            </a:r>
          </a:p>
          <a:p>
            <a:pPr marL="171450" indent="-171450" defTabSz="457200">
              <a:buFont typeface="Arial" panose="020B0604020202020204" pitchFamily="34" charset="0"/>
              <a:buChar char="•"/>
              <a:defRPr/>
            </a:pPr>
            <a:r>
              <a:rPr lang="en-GB" sz="1100" dirty="0">
                <a:solidFill>
                  <a:schemeClr val="tx1"/>
                </a:solidFill>
                <a:ea typeface="Verdana"/>
              </a:rPr>
              <a:t>Commenced use of the Once for Wales Patient Experience System</a:t>
            </a:r>
          </a:p>
          <a:p>
            <a:pPr marL="171450" indent="-171450" defTabSz="457200">
              <a:buFont typeface="Arial" panose="020B0604020202020204" pitchFamily="34" charset="0"/>
              <a:buChar char="•"/>
              <a:defRPr/>
            </a:pPr>
            <a:r>
              <a:rPr lang="en-GB" sz="1100" dirty="0">
                <a:solidFill>
                  <a:schemeClr val="tx1"/>
                </a:solidFill>
                <a:ea typeface="Verdana"/>
              </a:rPr>
              <a:t>implementation of the Duty of Candour </a:t>
            </a:r>
          </a:p>
          <a:p>
            <a:pPr marL="171450" indent="-171450" defTabSz="457200">
              <a:buFont typeface="Arial" panose="020B0604020202020204" pitchFamily="34" charset="0"/>
              <a:buChar char="•"/>
              <a:defRPr/>
            </a:pPr>
            <a:r>
              <a:rPr lang="en-GB" sz="1100" dirty="0">
                <a:solidFill>
                  <a:schemeClr val="tx1"/>
                </a:solidFill>
              </a:rPr>
              <a:t>Agreed use of Mortality Indicators for all specialities </a:t>
            </a:r>
          </a:p>
          <a:p>
            <a:pPr marL="171450" indent="-171450" defTabSz="457200">
              <a:buFont typeface="Arial" panose="020B0604020202020204" pitchFamily="34" charset="0"/>
              <a:buChar char="•"/>
              <a:defRPr/>
            </a:pPr>
            <a:r>
              <a:rPr lang="en-GB" sz="1100" dirty="0">
                <a:solidFill>
                  <a:schemeClr val="tx1"/>
                </a:solidFill>
                <a:cs typeface="Calibri"/>
              </a:rPr>
              <a:t>Patient safety Review Tool (PSRT) developed and training programme developed and commencing in mental health May 23</a:t>
            </a:r>
          </a:p>
          <a:p>
            <a:pPr marL="171450" indent="-171450" defTabSz="457200">
              <a:buFont typeface="Arial" panose="020B0604020202020204" pitchFamily="34" charset="0"/>
              <a:buChar char="•"/>
              <a:defRPr/>
            </a:pPr>
            <a:endParaRPr lang="en-GB" sz="1100" dirty="0">
              <a:solidFill>
                <a:schemeClr val="tx1"/>
              </a:solidFill>
            </a:endParaRPr>
          </a:p>
          <a:p>
            <a:pPr marL="171450" indent="-171450" defTabSz="457200">
              <a:buFont typeface="Arial" panose="020B0604020202020204" pitchFamily="34" charset="0"/>
              <a:buChar char="•"/>
              <a:defRPr/>
            </a:pPr>
            <a:endParaRPr lang="en-GB" sz="1100" dirty="0">
              <a:solidFill>
                <a:schemeClr val="tx1"/>
              </a:solidFill>
            </a:endParaRPr>
          </a:p>
          <a:p>
            <a:pPr marL="171450" lvl="0" indent="-171450" defTabSz="457200">
              <a:buFont typeface="Arial" panose="020B0604020202020204" pitchFamily="34" charset="0"/>
              <a:buChar char="•"/>
              <a:defRPr/>
            </a:pPr>
            <a:endParaRPr lang="en-GB" sz="1100" dirty="0">
              <a:solidFill>
                <a:prstClr val="black"/>
              </a:solidFill>
            </a:endParaRPr>
          </a:p>
          <a:p>
            <a:pPr marL="171450" lvl="0" indent="-171450" defTabSz="457200">
              <a:buFont typeface="Arial" panose="020B0604020202020204" pitchFamily="34" charset="0"/>
              <a:buChar char="•"/>
              <a:defRPr/>
            </a:pPr>
            <a:endParaRPr lang="en-GB" sz="1100" dirty="0">
              <a:solidFill>
                <a:prstClr val="black"/>
              </a:solidFill>
            </a:endParaRPr>
          </a:p>
          <a:p>
            <a:pPr marL="171450" lvl="0" indent="-171450" defTabSz="457200">
              <a:buFont typeface="Arial" panose="020B0604020202020204" pitchFamily="34" charset="0"/>
              <a:buChar char="•"/>
              <a:defRPr/>
            </a:pPr>
            <a:endParaRPr lang="en-GB" sz="1100" dirty="0">
              <a:solidFill>
                <a:prstClr val="black"/>
              </a:solidFill>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buFont typeface="Arial" panose="020B0604020202020204" pitchFamily="34" charset="0"/>
              <a:buChar char="•"/>
            </a:pPr>
            <a:r>
              <a:rPr lang="en-GB" sz="1200" dirty="0">
                <a:solidFill>
                  <a:schemeClr val="tx1"/>
                </a:solidFill>
              </a:rPr>
              <a:t>Organisational Learning Committee will meet in Q2</a:t>
            </a:r>
          </a:p>
          <a:p>
            <a:pPr marL="171450" indent="-171450">
              <a:buFont typeface="Arial" panose="020B0604020202020204" pitchFamily="34" charset="0"/>
              <a:buChar char="•"/>
            </a:pPr>
            <a:r>
              <a:rPr lang="en-GB" sz="1200" dirty="0">
                <a:solidFill>
                  <a:schemeClr val="tx1"/>
                </a:solidFill>
              </a:rPr>
              <a:t>Promote interactive sites for inquest support and Duty of Candour</a:t>
            </a:r>
          </a:p>
          <a:p>
            <a:pPr marL="171450" indent="-171450">
              <a:buFont typeface="Arial" panose="020B0604020202020204" pitchFamily="34" charset="0"/>
              <a:buChar char="•"/>
            </a:pPr>
            <a:r>
              <a:rPr lang="en-GB" sz="1200" dirty="0">
                <a:solidFill>
                  <a:schemeClr val="tx1"/>
                </a:solidFill>
              </a:rPr>
              <a:t>A quality Summit is planned for quarter 1 with a follow up summit in Q2/Q3</a:t>
            </a:r>
          </a:p>
          <a:p>
            <a:pPr marL="171450" indent="-171450">
              <a:buFont typeface="Arial" panose="020B0604020202020204" pitchFamily="34" charset="0"/>
              <a:buChar char="•"/>
            </a:pPr>
            <a:r>
              <a:rPr lang="en-GB" sz="1200" dirty="0">
                <a:solidFill>
                  <a:schemeClr val="tx1"/>
                </a:solidFill>
              </a:rPr>
              <a:t>Staff support Unit will roll out to support all staff</a:t>
            </a:r>
          </a:p>
          <a:p>
            <a:pPr marL="171450" indent="-171450">
              <a:buFont typeface="Arial" panose="020B0604020202020204" pitchFamily="34" charset="0"/>
              <a:buChar char="•"/>
            </a:pPr>
            <a:r>
              <a:rPr lang="en-GB" sz="1200" dirty="0">
                <a:solidFill>
                  <a:schemeClr val="tx1"/>
                </a:solidFill>
              </a:rPr>
              <a:t>Data validation reviews as a focus for Duty of Candour work</a:t>
            </a:r>
          </a:p>
          <a:p>
            <a:pPr marL="171450" indent="-171450">
              <a:buFont typeface="Arial" panose="020B0604020202020204" pitchFamily="34" charset="0"/>
              <a:buChar char="•"/>
            </a:pPr>
            <a:r>
              <a:rPr lang="en-GB" sz="1200" dirty="0">
                <a:solidFill>
                  <a:schemeClr val="tx1"/>
                </a:solidFill>
              </a:rPr>
              <a:t>Embedding the reporting framework in line with the Duty of Quality on going reporting methodology  </a:t>
            </a:r>
          </a:p>
          <a:p>
            <a:pPr marL="171450" indent="-171450">
              <a:buFont typeface="Arial" panose="020B0604020202020204" pitchFamily="34" charset="0"/>
              <a:buChar char="•"/>
            </a:pPr>
            <a:r>
              <a:rPr lang="en-GB" sz="1200" dirty="0">
                <a:solidFill>
                  <a:schemeClr val="tx1"/>
                </a:solidFill>
              </a:rPr>
              <a:t>Delivery and evaluation of PSRT educational programme </a:t>
            </a:r>
          </a:p>
          <a:p>
            <a:pPr marL="171450" indent="-171450">
              <a:buFont typeface="Arial" panose="020B0604020202020204" pitchFamily="34" charset="0"/>
              <a:buChar char="•"/>
            </a:pPr>
            <a:r>
              <a:rPr lang="en-GB" sz="1200" dirty="0">
                <a:solidFill>
                  <a:schemeClr val="tx1"/>
                </a:solidFill>
              </a:rPr>
              <a:t>Commencement of Clinical Governance framework </a:t>
            </a:r>
          </a:p>
          <a:p>
            <a:pPr marL="171450" indent="-171450">
              <a:buFont typeface="Arial" panose="020B0604020202020204" pitchFamily="34" charset="0"/>
              <a:buChar char="•"/>
            </a:pPr>
            <a:r>
              <a:rPr lang="en-GB" sz="1200" dirty="0">
                <a:solidFill>
                  <a:schemeClr val="tx1"/>
                </a:solidFill>
              </a:rPr>
              <a:t>Publication of clinical audit forward plan </a:t>
            </a:r>
          </a:p>
          <a:p>
            <a:pPr marL="171450" indent="-171450">
              <a:buFont typeface="Arial" panose="020B0604020202020204" pitchFamily="34" charset="0"/>
              <a:buChar char="•"/>
            </a:pPr>
            <a:r>
              <a:rPr lang="en-GB" sz="1200" dirty="0">
                <a:solidFill>
                  <a:schemeClr val="tx1"/>
                </a:solidFill>
              </a:rPr>
              <a:t>Scoping for After Action Review </a:t>
            </a:r>
            <a:r>
              <a:rPr lang="en-GB" sz="1200" dirty="0" err="1">
                <a:solidFill>
                  <a:schemeClr val="tx1"/>
                </a:solidFill>
              </a:rPr>
              <a:t>Implementaion</a:t>
            </a:r>
            <a:r>
              <a:rPr lang="en-GB" sz="1200">
                <a:solidFill>
                  <a:schemeClr val="tx1"/>
                </a:solidFill>
              </a:rPr>
              <a:t> </a:t>
            </a:r>
            <a:endParaRPr lang="en-GB" sz="1200" dirty="0">
              <a:solidFill>
                <a:schemeClr val="tx1"/>
              </a:solidFill>
            </a:endParaRPr>
          </a:p>
          <a:p>
            <a:pPr marL="171450" indent="-171450">
              <a:buFont typeface="Arial" panose="020B0604020202020204" pitchFamily="34" charset="0"/>
              <a:buChar char="•"/>
            </a:pPr>
            <a:endParaRPr lang="en-GB" sz="1200" dirty="0">
              <a:solidFill>
                <a:schemeClr val="tx1"/>
              </a:solidFill>
            </a:endParaRPr>
          </a:p>
          <a:p>
            <a:pPr marL="171450" indent="-171450">
              <a:buFont typeface="Arial" panose="020B0604020202020204" pitchFamily="34" charset="0"/>
              <a:buChar char="•"/>
            </a:pPr>
            <a:endParaRPr lang="en-GB" sz="1400" dirty="0">
              <a:solidFill>
                <a:srgbClr val="FF0000"/>
              </a:solidFill>
            </a:endParaRPr>
          </a:p>
          <a:p>
            <a:pPr marL="171450" indent="-171450">
              <a:buFont typeface="Arial" panose="020B0604020202020204" pitchFamily="34" charset="0"/>
              <a:buChar char="•"/>
            </a:pPr>
            <a:endParaRPr lang="en-GB" sz="1400" dirty="0">
              <a:solidFill>
                <a:schemeClr val="tx1"/>
              </a:solidFill>
              <a:ea typeface="Verdana"/>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67053" y="4285509"/>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lgn="ctr">
              <a:defRPr/>
            </a:pPr>
            <a:r>
              <a:rPr lang="en-GB" sz="1100" dirty="0">
                <a:hlinkClick r:id="rId3"/>
              </a:rPr>
              <a:t>Duty of Quality Sharepoint (https://nhswales365.sharepoint.com/sites/NXW_DOQ/SitePages/Supporting-Rsour.aspx)</a:t>
            </a:r>
          </a:p>
          <a:p>
            <a:pPr lvl="0" algn="ctr">
              <a:defRPr/>
            </a:pPr>
            <a:endParaRPr lang="en-GB" sz="1100" dirty="0">
              <a:hlinkClick r:id="rId3"/>
            </a:endParaRPr>
          </a:p>
          <a:p>
            <a:pPr lvl="0" algn="ctr">
              <a:defRPr/>
            </a:pPr>
            <a:r>
              <a:rPr lang="en-GB" sz="1100" dirty="0">
                <a:hlinkClick r:id="rId4"/>
              </a:rPr>
              <a:t>Duty of Candour Information SharePoint</a:t>
            </a:r>
          </a:p>
          <a:p>
            <a:pPr lvl="0" algn="ctr">
              <a:defRPr/>
            </a:pPr>
            <a:r>
              <a:rPr lang="en-GB" sz="1100" dirty="0">
                <a:hlinkClick r:id="rId4"/>
              </a:rPr>
              <a:t>https://nhswales365.sharepoint.com/sites/CAV_Patient Experience/</a:t>
            </a:r>
            <a:r>
              <a:rPr lang="en-GB" sz="1100" dirty="0" err="1">
                <a:hlinkClick r:id="rId4"/>
              </a:rPr>
              <a:t>SitePages</a:t>
            </a:r>
            <a:r>
              <a:rPr lang="en-GB" sz="1100" dirty="0">
                <a:hlinkClick r:id="rId4"/>
              </a:rPr>
              <a:t>/Duty-of-Candour.aspx</a:t>
            </a:r>
            <a:endParaRPr lang="en-GB" sz="1100" dirty="0">
              <a:hlinkClick r:id="rId3"/>
            </a:endParaRPr>
          </a:p>
          <a:p>
            <a:pPr lvl="0" algn="ctr">
              <a:defRPr/>
            </a:pPr>
            <a:endParaRPr lang="en-GB" sz="1100" dirty="0">
              <a:hlinkClick r:id="rId3"/>
            </a:endParaRPr>
          </a:p>
          <a:p>
            <a:pPr lvl="0" algn="ctr">
              <a:defRPr/>
            </a:pPr>
            <a:endParaRPr lang="en-GB" sz="1100" dirty="0">
              <a:hlinkClick r:id="rId3"/>
            </a:endParaRPr>
          </a:p>
          <a:p>
            <a:pPr lvl="0" algn="ctr">
              <a:defRPr/>
            </a:pPr>
            <a:r>
              <a:rPr lang="en-GB" sz="1100" dirty="0">
                <a:hlinkClick r:id="rId3"/>
              </a:rPr>
              <a:t> </a:t>
            </a: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46304" y="4285510"/>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RISKS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On going Operational Pressures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100" dirty="0">
                <a:solidFill>
                  <a:srgbClr val="4C4D4F"/>
                </a:solidFill>
                <a:latin typeface="Calibri" panose="020F0502020204030204"/>
                <a:ea typeface="Verdana"/>
              </a:rPr>
              <a:t>IT infrastructure-</a:t>
            </a:r>
            <a:r>
              <a:rPr lang="en-GB" sz="1100" dirty="0" err="1">
                <a:solidFill>
                  <a:srgbClr val="4C4D4F"/>
                </a:solidFill>
                <a:latin typeface="Calibri" panose="020F0502020204030204"/>
                <a:ea typeface="Verdana"/>
              </a:rPr>
              <a:t>Wifi</a:t>
            </a:r>
            <a:r>
              <a:rPr lang="en-GB" sz="1100" dirty="0">
                <a:solidFill>
                  <a:srgbClr val="4C4D4F"/>
                </a:solidFill>
                <a:latin typeface="Calibri" panose="020F0502020204030204"/>
                <a:ea typeface="Verdana"/>
              </a:rPr>
              <a:t> availability across the UHB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Significant delays in recruitment</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MITIGATIONS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rPr>
              <a:t>Proportionate and prudent approach to Clinical Board involvement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alibri" panose="020F0502020204030204"/>
                <a:ea typeface="Verdana"/>
              </a:rPr>
              <a:t>Development of a recruitment plan to support implementation of </a:t>
            </a:r>
            <a:r>
              <a:rPr lang="en-GB" sz="1100">
                <a:solidFill>
                  <a:prstClr val="black"/>
                </a:solidFill>
                <a:latin typeface="Calibri" panose="020F0502020204030204"/>
                <a:ea typeface="Verdana"/>
              </a:rPr>
              <a:t>the QSE </a:t>
            </a:r>
            <a:r>
              <a:rPr lang="en-GB" sz="1100" dirty="0">
                <a:solidFill>
                  <a:prstClr val="black"/>
                </a:solidFill>
                <a:latin typeface="Calibri" panose="020F0502020204030204"/>
                <a:ea typeface="Verdana"/>
              </a:rPr>
              <a:t>Framework and IMTP </a:t>
            </a:r>
            <a:r>
              <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SEE </a:t>
            </a:r>
            <a:r>
              <a:rPr lang="en-GB" sz="1400" b="1" dirty="0">
                <a:solidFill>
                  <a:prstClr val="white"/>
                </a:solidFill>
                <a:latin typeface="Calibri" panose="020F0502020204030204"/>
              </a:rPr>
              <a:t>SLIDE</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rPr>
              <a:t>[4]</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IN BASELINE DOCUMENT</a:t>
            </a:r>
          </a:p>
        </p:txBody>
      </p:sp>
      <p:pic>
        <p:nvPicPr>
          <p:cNvPr id="2" name="Picture 1">
            <a:extLst>
              <a:ext uri="{FF2B5EF4-FFF2-40B4-BE49-F238E27FC236}">
                <a16:creationId xmlns:a16="http://schemas.microsoft.com/office/drawing/2014/main" id="{11843880-D1C0-400E-B0A7-B2D638BF12AF}"/>
              </a:ext>
            </a:extLst>
          </p:cNvPr>
          <p:cNvPicPr>
            <a:picLocks noChangeAspect="1"/>
          </p:cNvPicPr>
          <p:nvPr/>
        </p:nvPicPr>
        <p:blipFill>
          <a:blip r:embed="rId5"/>
          <a:stretch>
            <a:fillRect/>
          </a:stretch>
        </p:blipFill>
        <p:spPr>
          <a:xfrm>
            <a:off x="8787886" y="1291880"/>
            <a:ext cx="3177384" cy="2411399"/>
          </a:xfrm>
          <a:prstGeom prst="rect">
            <a:avLst/>
          </a:prstGeom>
        </p:spPr>
      </p:pic>
    </p:spTree>
    <p:extLst>
      <p:ext uri="{BB962C8B-B14F-4D97-AF65-F5344CB8AC3E}">
        <p14:creationId xmlns:p14="http://schemas.microsoft.com/office/powerpoint/2010/main" val="3154059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Calibri" panose="020F0502020204030204"/>
              </a:rPr>
              <a:t>WIDER REGIONAL WORKING WITH SOUTH EAST WALES PARTNERS</a:t>
            </a:r>
            <a:endParaRPr kumimoji="0" lang="en-GB" sz="2400" b="1" i="0" u="none" strike="noStrike" kern="1200" cap="none" spc="0" normalizeH="0" baseline="0" noProof="0" dirty="0">
              <a:ln>
                <a:noFill/>
              </a:ln>
              <a:solidFill>
                <a:srgbClr val="FF0000"/>
              </a:solidFill>
              <a:effectLst/>
              <a:uLnTx/>
              <a:uFillTx/>
              <a:latin typeface="Calibri" panose="020F0502020204030204"/>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1" y="639813"/>
            <a:ext cx="5619554" cy="288270"/>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5819886" y="646826"/>
            <a:ext cx="3043758" cy="288270"/>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9683" y="3869783"/>
            <a:ext cx="5868415" cy="229265"/>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10456433" y="3855817"/>
            <a:ext cx="1621292" cy="2827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sp>
        <p:nvSpPr>
          <p:cNvPr id="11" name="Rectangle 10">
            <a:extLst>
              <a:ext uri="{FF2B5EF4-FFF2-40B4-BE49-F238E27FC236}">
                <a16:creationId xmlns:a16="http://schemas.microsoft.com/office/drawing/2014/main" id="{5E04FD78-CD69-4B91-A4DB-59D78B881A49}"/>
              </a:ext>
            </a:extLst>
          </p:cNvPr>
          <p:cNvSpPr/>
          <p:nvPr/>
        </p:nvSpPr>
        <p:spPr>
          <a:xfrm>
            <a:off x="114272" y="1025905"/>
            <a:ext cx="5619554" cy="274857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457200">
              <a:defRPr/>
            </a:pPr>
            <a:r>
              <a:rPr lang="en-GB" sz="900" b="1" dirty="0">
                <a:solidFill>
                  <a:srgbClr val="4C4D4F"/>
                </a:solidFill>
                <a:ea typeface="Verdana"/>
              </a:rPr>
              <a:t>South East Wales Regional collaboration</a:t>
            </a:r>
          </a:p>
          <a:p>
            <a:pPr defTabSz="457200">
              <a:defRPr/>
            </a:pPr>
            <a:r>
              <a:rPr lang="en-GB" sz="800" b="1" i="1" dirty="0">
                <a:solidFill>
                  <a:srgbClr val="4C4D4F"/>
                </a:solidFill>
                <a:ea typeface="Verdana"/>
              </a:rPr>
              <a:t>Orthopaedics</a:t>
            </a:r>
            <a:r>
              <a:rPr lang="en-GB" sz="900" i="1" dirty="0">
                <a:solidFill>
                  <a:srgbClr val="4C4D4F"/>
                </a:solidFill>
                <a:ea typeface="Verdana"/>
              </a:rPr>
              <a:t> – </a:t>
            </a:r>
            <a:r>
              <a:rPr lang="en-GB" sz="800" dirty="0">
                <a:solidFill>
                  <a:srgbClr val="4C4D4F"/>
                </a:solidFill>
                <a:ea typeface="Verdana"/>
              </a:rPr>
              <a:t>Scoping work completed with regional consensus on the strategic direction of the programme. Early progress made on determining the viability (or not) of the HVLC interim hand and wrist service</a:t>
            </a:r>
          </a:p>
          <a:p>
            <a:pPr defTabSz="457200">
              <a:defRPr/>
            </a:pPr>
            <a:r>
              <a:rPr lang="en-GB" sz="800" b="1" i="1" dirty="0">
                <a:solidFill>
                  <a:srgbClr val="4C4D4F"/>
                </a:solidFill>
                <a:ea typeface="Verdana"/>
              </a:rPr>
              <a:t>Ophthalmology</a:t>
            </a:r>
            <a:r>
              <a:rPr lang="en-GB" sz="800" i="1" dirty="0">
                <a:solidFill>
                  <a:srgbClr val="4C4D4F"/>
                </a:solidFill>
                <a:ea typeface="Verdana"/>
              </a:rPr>
              <a:t> </a:t>
            </a:r>
            <a:r>
              <a:rPr lang="en-GB" sz="900" i="1" dirty="0">
                <a:solidFill>
                  <a:srgbClr val="4C4D4F"/>
                </a:solidFill>
                <a:ea typeface="Verdana"/>
              </a:rPr>
              <a:t>– </a:t>
            </a:r>
            <a:r>
              <a:rPr lang="en-GB" sz="800" dirty="0">
                <a:solidFill>
                  <a:srgbClr val="4C4D4F"/>
                </a:solidFill>
                <a:ea typeface="Verdana"/>
              </a:rPr>
              <a:t>Outstanding issues regarding the regional business case resolved with regional consensus and support for the service development agreed.</a:t>
            </a:r>
          </a:p>
          <a:p>
            <a:pPr defTabSz="457200">
              <a:defRPr/>
            </a:pPr>
            <a:r>
              <a:rPr lang="en-GB" sz="800" b="1" i="1" dirty="0">
                <a:solidFill>
                  <a:srgbClr val="4C4D4F"/>
                </a:solidFill>
                <a:ea typeface="Verdana"/>
              </a:rPr>
              <a:t>Diagnostics </a:t>
            </a:r>
            <a:r>
              <a:rPr lang="en-GB" sz="900" i="1" dirty="0">
                <a:solidFill>
                  <a:srgbClr val="4C4D4F"/>
                </a:solidFill>
                <a:ea typeface="Verdana"/>
              </a:rPr>
              <a:t>– </a:t>
            </a:r>
            <a:r>
              <a:rPr lang="en-GB" sz="800" dirty="0">
                <a:solidFill>
                  <a:srgbClr val="4C4D4F"/>
                </a:solidFill>
                <a:ea typeface="Verdana"/>
              </a:rPr>
              <a:t>Service specification agreed and formal procurement commenced regarding a preferred provider for the CDH project</a:t>
            </a:r>
          </a:p>
          <a:p>
            <a:pPr defTabSz="457200">
              <a:defRPr/>
            </a:pPr>
            <a:endParaRPr lang="en-GB" sz="900" i="1" dirty="0">
              <a:solidFill>
                <a:srgbClr val="4C4D4F"/>
              </a:solidFill>
              <a:ea typeface="Verdana"/>
            </a:endParaRPr>
          </a:p>
          <a:p>
            <a:pPr defTabSz="457200">
              <a:defRPr/>
            </a:pPr>
            <a:r>
              <a:rPr lang="en-GB" sz="800" dirty="0">
                <a:solidFill>
                  <a:srgbClr val="4C4D4F"/>
                </a:solidFill>
                <a:ea typeface="Verdana"/>
              </a:rPr>
              <a:t>Clarity regarding the strategic infrastructure development in CTMUHB (the Concorde project) and its relationship with the regional portfolio architecture.</a:t>
            </a:r>
          </a:p>
          <a:p>
            <a:pPr lvl="0" defTabSz="457200">
              <a:defRPr/>
            </a:pPr>
            <a:r>
              <a:rPr lang="en-GB" sz="900" b="1" dirty="0">
                <a:solidFill>
                  <a:srgbClr val="4C4D4F"/>
                </a:solidFill>
                <a:ea typeface="Verdana"/>
              </a:rPr>
              <a:t>CAVUHB / VNSHT partnership</a:t>
            </a:r>
          </a:p>
          <a:p>
            <a:pPr marL="171450" indent="-171450" defTabSz="457200">
              <a:buFont typeface="Arial" panose="020B0604020202020204" pitchFamily="34" charset="0"/>
              <a:buChar char="•"/>
              <a:defRPr/>
            </a:pPr>
            <a:r>
              <a:rPr lang="en-GB" sz="800" dirty="0">
                <a:solidFill>
                  <a:srgbClr val="4C4D4F"/>
                </a:solidFill>
                <a:ea typeface="Verdana"/>
              </a:rPr>
              <a:t>Develop the project brief and deliverables for the haemato-oncology project, and receive approval from V@UHW Programme Board in February 2023.</a:t>
            </a:r>
          </a:p>
          <a:p>
            <a:pPr marL="171450" indent="-171450" defTabSz="457200">
              <a:buFont typeface="Arial" panose="020B0604020202020204" pitchFamily="34" charset="0"/>
              <a:buChar char="•"/>
              <a:defRPr/>
            </a:pPr>
            <a:r>
              <a:rPr lang="en-GB" sz="800" dirty="0">
                <a:solidFill>
                  <a:srgbClr val="4C4D4F"/>
                </a:solidFill>
                <a:ea typeface="Verdana"/>
              </a:rPr>
              <a:t>Receive approval for the USC pathway internally from CAVUHB and VUNHST by the end of February 2023, and regionally via the Cancer Collaborative Leadership Group by the end of March 2023.</a:t>
            </a:r>
          </a:p>
          <a:p>
            <a:pPr marL="171450" indent="-171450" defTabSz="457200">
              <a:buFont typeface="Arial" panose="020B0604020202020204" pitchFamily="34" charset="0"/>
              <a:buChar char="•"/>
              <a:defRPr/>
            </a:pPr>
            <a:r>
              <a:rPr lang="en-GB" sz="800" dirty="0">
                <a:solidFill>
                  <a:srgbClr val="4C4D4F"/>
                </a:solidFill>
                <a:ea typeface="Verdana"/>
              </a:rPr>
              <a:t>Develop the Strategic Outline Case for the new co-located BMT/haematology/AOS/CCRH unit by end of March 2023.</a:t>
            </a:r>
          </a:p>
          <a:p>
            <a:pPr defTabSz="457200">
              <a:defRPr/>
            </a:pPr>
            <a:r>
              <a:rPr lang="en-GB" sz="900" b="1" dirty="0">
                <a:solidFill>
                  <a:srgbClr val="4C4D4F"/>
                </a:solidFill>
                <a:ea typeface="Verdana"/>
              </a:rPr>
              <a:t>Stroke</a:t>
            </a:r>
          </a:p>
          <a:p>
            <a:pPr marL="171450" indent="-171450" defTabSz="457200">
              <a:buFont typeface="Arial" panose="020B0604020202020204" pitchFamily="34" charset="0"/>
              <a:buChar char="•"/>
              <a:defRPr/>
            </a:pPr>
            <a:r>
              <a:rPr lang="en-GB" sz="800" dirty="0">
                <a:solidFill>
                  <a:srgbClr val="4C4D4F"/>
                </a:solidFill>
                <a:ea typeface="Verdana"/>
              </a:rPr>
              <a:t>Present proposal to the CHC National Service Change Board and develop local communication and engagement plan, in partnership with the CHC and third sector,</a:t>
            </a:r>
          </a:p>
          <a:p>
            <a:pPr marL="171450" indent="-171450" defTabSz="457200">
              <a:buFont typeface="Arial" panose="020B0604020202020204" pitchFamily="34" charset="0"/>
              <a:buChar char="•"/>
              <a:defRPr/>
            </a:pPr>
            <a:r>
              <a:rPr lang="en-GB" sz="800" dirty="0">
                <a:solidFill>
                  <a:srgbClr val="4C4D4F"/>
                </a:solidFill>
                <a:ea typeface="Verdana"/>
              </a:rPr>
              <a:t>Complete demand and capacity work in partnership with colleagues from the National Stroke Board and the Delivery Unit.</a:t>
            </a:r>
          </a:p>
          <a:p>
            <a:pPr marL="171450" indent="-171450" defTabSz="457200">
              <a:buFont typeface="Arial" panose="020B0604020202020204" pitchFamily="34" charset="0"/>
              <a:buChar char="•"/>
              <a:defRPr/>
            </a:pPr>
            <a:r>
              <a:rPr lang="en-GB" sz="800" dirty="0">
                <a:solidFill>
                  <a:srgbClr val="4C4D4F"/>
                </a:solidFill>
                <a:ea typeface="Verdana"/>
              </a:rPr>
              <a:t>Review outputs from the National Stroke Board workshop with colleagues locally at a stakeholder event by the end of March 2023, to explore options for a new regional clinical model.</a:t>
            </a:r>
          </a:p>
        </p:txBody>
      </p:sp>
      <p:sp>
        <p:nvSpPr>
          <p:cNvPr id="12" name="Rectangle 11">
            <a:extLst>
              <a:ext uri="{FF2B5EF4-FFF2-40B4-BE49-F238E27FC236}">
                <a16:creationId xmlns:a16="http://schemas.microsoft.com/office/drawing/2014/main" id="{514DC94F-7964-4D43-868D-9394052E1A7A}"/>
              </a:ext>
            </a:extLst>
          </p:cNvPr>
          <p:cNvSpPr/>
          <p:nvPr/>
        </p:nvSpPr>
        <p:spPr>
          <a:xfrm>
            <a:off x="5819886" y="1010881"/>
            <a:ext cx="6245997" cy="276360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457200">
              <a:defRPr/>
            </a:pPr>
            <a:r>
              <a:rPr lang="en-GB" sz="1050" b="1" dirty="0">
                <a:solidFill>
                  <a:srgbClr val="4C4D4F"/>
                </a:solidFill>
                <a:ea typeface="Verdana"/>
              </a:rPr>
              <a:t>South East Wales Regional collaboration</a:t>
            </a:r>
          </a:p>
          <a:p>
            <a:pPr defTabSz="457200">
              <a:defRPr/>
            </a:pPr>
            <a:r>
              <a:rPr lang="en-GB" sz="800" b="1" dirty="0">
                <a:solidFill>
                  <a:srgbClr val="4C4D4F"/>
                </a:solidFill>
                <a:ea typeface="Verdana"/>
              </a:rPr>
              <a:t>Orthopaedics</a:t>
            </a:r>
            <a:r>
              <a:rPr lang="en-GB" sz="800" dirty="0">
                <a:solidFill>
                  <a:srgbClr val="4C4D4F"/>
                </a:solidFill>
                <a:ea typeface="Verdana"/>
              </a:rPr>
              <a:t> – Finalised programme definition document and project plan for delivery of a proposed HVLC clinical model for delivery at the Llantrisant Health Park. </a:t>
            </a:r>
          </a:p>
          <a:p>
            <a:pPr defTabSz="457200">
              <a:defRPr/>
            </a:pPr>
            <a:r>
              <a:rPr lang="en-GB" sz="800" b="1" dirty="0">
                <a:solidFill>
                  <a:srgbClr val="4C4D4F"/>
                </a:solidFill>
                <a:ea typeface="Verdana"/>
              </a:rPr>
              <a:t>Ophthalmology</a:t>
            </a:r>
            <a:r>
              <a:rPr lang="en-GB" sz="800" dirty="0">
                <a:solidFill>
                  <a:srgbClr val="4C4D4F"/>
                </a:solidFill>
                <a:ea typeface="Verdana"/>
              </a:rPr>
              <a:t> – Business case for a 14 month interim regional cataract solution finalised and currently seeking local HB approval via respective governance routes. </a:t>
            </a:r>
          </a:p>
          <a:p>
            <a:pPr defTabSz="457200">
              <a:defRPr/>
            </a:pPr>
            <a:r>
              <a:rPr lang="en-GB" sz="800" b="1" dirty="0">
                <a:solidFill>
                  <a:srgbClr val="4C4D4F"/>
                </a:solidFill>
                <a:ea typeface="Verdana"/>
              </a:rPr>
              <a:t>Diagnostics </a:t>
            </a:r>
            <a:r>
              <a:rPr lang="en-GB" sz="800" dirty="0">
                <a:solidFill>
                  <a:srgbClr val="4C4D4F"/>
                </a:solidFill>
                <a:ea typeface="Verdana"/>
              </a:rPr>
              <a:t>– Service specification agreed and formal procurement commenced regarding a preferred provider for the CDH project</a:t>
            </a:r>
          </a:p>
          <a:p>
            <a:pPr lvl="0"/>
            <a:r>
              <a:rPr lang="en-GB" sz="800" b="1" dirty="0">
                <a:solidFill>
                  <a:srgbClr val="4C4D4F"/>
                </a:solidFill>
                <a:ea typeface="Verdana"/>
              </a:rPr>
              <a:t>Stroke</a:t>
            </a:r>
          </a:p>
          <a:p>
            <a:pPr marL="342900" lvl="0" indent="-342900" fontAlgn="ctr">
              <a:buSzPts val="1000"/>
              <a:buFont typeface="Symbol" panose="05050102010706020507" pitchFamily="18" charset="2"/>
              <a:buChar char=""/>
              <a:tabLst>
                <a:tab pos="457200" algn="l"/>
              </a:tabLst>
            </a:pPr>
            <a:r>
              <a:rPr lang="en-GB" sz="800" dirty="0">
                <a:solidFill>
                  <a:srgbClr val="4C4D4F"/>
                </a:solidFill>
                <a:ea typeface="Verdana"/>
              </a:rPr>
              <a:t>The National Stroke Board has delayed submission of the service change pack until May 2023, as they continue to establish the case for change.  Similarly a delay to the National Communication and Engagement framework (not yet received) has slowed regional progress in the development of our plan. A communication lead has been appointed, and project support secured, as the team build our regional plan, to be presented at the May Programme Board. EHIA completed and seldom-heard target groups identified. </a:t>
            </a:r>
          </a:p>
          <a:p>
            <a:pPr marL="342900" lvl="0" indent="-342900" fontAlgn="ctr">
              <a:buSzPts val="1000"/>
              <a:buFont typeface="Symbol" panose="05050102010706020507" pitchFamily="18" charset="2"/>
              <a:buChar char=""/>
              <a:tabLst>
                <a:tab pos="457200" algn="l"/>
              </a:tabLst>
            </a:pPr>
            <a:r>
              <a:rPr lang="en-GB" sz="800" dirty="0">
                <a:solidFill>
                  <a:srgbClr val="4C4D4F"/>
                </a:solidFill>
                <a:ea typeface="Verdana"/>
              </a:rPr>
              <a:t>Complete demand and capacity work in partnership with colleagues from the National Stroke Board and the Delivery Unit. </a:t>
            </a:r>
            <a:r>
              <a:rPr lang="en-GB" sz="800" i="1" dirty="0">
                <a:solidFill>
                  <a:srgbClr val="4C4D4F"/>
                </a:solidFill>
                <a:ea typeface="Verdana"/>
              </a:rPr>
              <a:t>Still not approved or shared - no timelines on when this is likely to happen.</a:t>
            </a:r>
          </a:p>
          <a:p>
            <a:pPr marL="342900" lvl="0" indent="-342900" fontAlgn="ctr">
              <a:buSzPts val="1000"/>
              <a:buFont typeface="Symbol" panose="05050102010706020507" pitchFamily="18" charset="2"/>
              <a:buChar char=""/>
              <a:tabLst>
                <a:tab pos="457200" algn="l"/>
              </a:tabLst>
            </a:pPr>
            <a:r>
              <a:rPr lang="en-GB" sz="800" dirty="0">
                <a:solidFill>
                  <a:srgbClr val="4C4D4F"/>
                </a:solidFill>
                <a:ea typeface="Verdana"/>
              </a:rPr>
              <a:t>Review outputs from the National Stroke Board workshop with colleagues locally at a stakeholder event by the end of March 2023, to explore options for a new regional clinical model.  </a:t>
            </a:r>
            <a:r>
              <a:rPr lang="en-GB" sz="800" i="1" dirty="0">
                <a:solidFill>
                  <a:srgbClr val="4C4D4F"/>
                </a:solidFill>
                <a:ea typeface="Verdana"/>
              </a:rPr>
              <a:t>Still not approved or shared - no timelines on when this is likely to happen.</a:t>
            </a:r>
          </a:p>
          <a:p>
            <a:pPr>
              <a:spcAft>
                <a:spcPts val="0"/>
              </a:spcAft>
            </a:pPr>
            <a:r>
              <a:rPr lang="en-GB" sz="1000" b="1" dirty="0">
                <a:solidFill>
                  <a:srgbClr val="4C4D4F"/>
                </a:solidFill>
                <a:latin typeface="Calibri" panose="020F0502020204030204" pitchFamily="34" charset="0"/>
                <a:ea typeface="Calibri" panose="020F0502020204030204" pitchFamily="34" charset="0"/>
              </a:rPr>
              <a:t>CAVUHB / VNHST partnership</a:t>
            </a:r>
            <a:endParaRPr lang="en-GB" sz="1200" dirty="0">
              <a:latin typeface="Calibri" panose="020F0502020204030204" pitchFamily="34" charset="0"/>
              <a:ea typeface="Calibri" panose="020F0502020204030204" pitchFamily="34" charset="0"/>
            </a:endParaRPr>
          </a:p>
          <a:p>
            <a:pPr marL="342900" lvl="0" indent="-342900" fontAlgn="ctr">
              <a:spcAft>
                <a:spcPts val="0"/>
              </a:spcAft>
              <a:buSzPts val="1000"/>
              <a:buFont typeface="Symbol" panose="05050102010706020507" pitchFamily="18" charset="2"/>
              <a:buChar char=""/>
              <a:tabLst>
                <a:tab pos="457200" algn="l"/>
              </a:tabLst>
            </a:pPr>
            <a:r>
              <a:rPr lang="en-GB" sz="800" dirty="0">
                <a:solidFill>
                  <a:srgbClr val="4C4D4F"/>
                </a:solidFill>
                <a:ea typeface="Verdana"/>
              </a:rPr>
              <a:t>Signed off at </a:t>
            </a:r>
            <a:r>
              <a:rPr lang="en-GB" sz="800" dirty="0" err="1">
                <a:solidFill>
                  <a:srgbClr val="4C4D4F"/>
                </a:solidFill>
                <a:ea typeface="Verdana"/>
              </a:rPr>
              <a:t>Velindre@UHW</a:t>
            </a:r>
            <a:r>
              <a:rPr lang="en-GB" sz="800" dirty="0">
                <a:solidFill>
                  <a:srgbClr val="4C4D4F"/>
                </a:solidFill>
                <a:ea typeface="Verdana"/>
              </a:rPr>
              <a:t> Programme Board February 2023 and scope agreed to review haemato-oncology services against capacity available at Velindre Cancer Centre.</a:t>
            </a:r>
          </a:p>
          <a:p>
            <a:pPr marL="342900" lvl="0" indent="-342900" fontAlgn="ctr">
              <a:spcAft>
                <a:spcPts val="0"/>
              </a:spcAft>
              <a:buSzPts val="1000"/>
              <a:buFont typeface="Symbol" panose="05050102010706020507" pitchFamily="18" charset="2"/>
              <a:buChar char=""/>
              <a:tabLst>
                <a:tab pos="457200" algn="l"/>
              </a:tabLst>
            </a:pPr>
            <a:r>
              <a:rPr lang="en-GB" sz="800" dirty="0">
                <a:solidFill>
                  <a:srgbClr val="4C4D4F"/>
                </a:solidFill>
                <a:ea typeface="Verdana"/>
              </a:rPr>
              <a:t>USC pathway was not approved at February 2023 board due to clinical lead absence. Unsure on where Ash has got with this since Jon. </a:t>
            </a:r>
          </a:p>
          <a:p>
            <a:pPr marL="342900" lvl="0" indent="-342900" fontAlgn="ctr">
              <a:spcAft>
                <a:spcPts val="0"/>
              </a:spcAft>
              <a:buSzPts val="1000"/>
              <a:buFont typeface="Symbol" panose="05050102010706020507" pitchFamily="18" charset="2"/>
              <a:buChar char=""/>
              <a:tabLst>
                <a:tab pos="457200" algn="l"/>
              </a:tabLst>
            </a:pPr>
            <a:r>
              <a:rPr lang="en-GB" sz="800" dirty="0">
                <a:solidFill>
                  <a:srgbClr val="4C4D4F"/>
                </a:solidFill>
                <a:ea typeface="Verdana"/>
              </a:rPr>
              <a:t>Develop the Strategic Outline Case for the new co-located BMT/haematology/AOS/CCRH unit by end of March 2023-  Delayed until April 2023 due to the complexity of the case and substantial increase in the accommodation required. </a:t>
            </a:r>
          </a:p>
          <a:p>
            <a:pPr lvl="0" fontAlgn="ctr">
              <a:spcAft>
                <a:spcPts val="0"/>
              </a:spcAft>
              <a:buSzPts val="1000"/>
              <a:tabLst>
                <a:tab pos="457200" algn="l"/>
              </a:tabLst>
            </a:pPr>
            <a:endParaRPr lang="en-GB" sz="900" dirty="0">
              <a:solidFill>
                <a:srgbClr val="4C4D4F"/>
              </a:solidFill>
              <a:latin typeface="Calibri" panose="020F0502020204030204" pitchFamily="34" charset="0"/>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9683" y="4191444"/>
            <a:ext cx="5868415" cy="266655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457200">
              <a:defRPr/>
            </a:pPr>
            <a:r>
              <a:rPr lang="en-GB" sz="1100" b="1" dirty="0">
                <a:solidFill>
                  <a:srgbClr val="4C4D4F"/>
                </a:solidFill>
                <a:ea typeface="Verdana"/>
              </a:rPr>
              <a:t>South East Wales Regional collaboration</a:t>
            </a:r>
          </a:p>
          <a:p>
            <a:pPr defTabSz="457200">
              <a:defRPr/>
            </a:pPr>
            <a:r>
              <a:rPr lang="en-GB" sz="900" b="1" dirty="0">
                <a:solidFill>
                  <a:srgbClr val="4C4D4F"/>
                </a:solidFill>
                <a:ea typeface="Verdana"/>
              </a:rPr>
              <a:t>Orthopaedics</a:t>
            </a:r>
            <a:r>
              <a:rPr lang="en-GB" sz="900" dirty="0">
                <a:solidFill>
                  <a:srgbClr val="4C4D4F"/>
                </a:solidFill>
                <a:ea typeface="Verdana"/>
              </a:rPr>
              <a:t> – Planned clinical summit / workshop to develop HVLC clinical model. </a:t>
            </a:r>
          </a:p>
          <a:p>
            <a:pPr defTabSz="457200">
              <a:defRPr/>
            </a:pPr>
            <a:r>
              <a:rPr lang="en-GB" sz="900" b="1" dirty="0">
                <a:solidFill>
                  <a:srgbClr val="4C4D4F"/>
                </a:solidFill>
                <a:ea typeface="Verdana"/>
              </a:rPr>
              <a:t>Ophthalmology</a:t>
            </a:r>
            <a:r>
              <a:rPr lang="en-GB" sz="900" dirty="0">
                <a:solidFill>
                  <a:srgbClr val="4C4D4F"/>
                </a:solidFill>
                <a:ea typeface="Verdana"/>
              </a:rPr>
              <a:t> – </a:t>
            </a:r>
          </a:p>
          <a:p>
            <a:pPr marL="171450" indent="-171450" defTabSz="457200">
              <a:buFont typeface="Courier New" panose="02070309020205020404" pitchFamily="49" charset="0"/>
              <a:buChar char="o"/>
              <a:defRPr/>
            </a:pPr>
            <a:r>
              <a:rPr lang="en-GB" sz="900" dirty="0">
                <a:solidFill>
                  <a:srgbClr val="4C4D4F"/>
                </a:solidFill>
                <a:ea typeface="Verdana"/>
              </a:rPr>
              <a:t>Subject to approved funding move into implementation phase of interim model</a:t>
            </a:r>
          </a:p>
          <a:p>
            <a:pPr marL="171450" indent="-171450" defTabSz="457200">
              <a:buFont typeface="Courier New" panose="02070309020205020404" pitchFamily="49" charset="0"/>
              <a:buChar char="o"/>
              <a:defRPr/>
            </a:pPr>
            <a:r>
              <a:rPr lang="en-GB" sz="900" dirty="0">
                <a:solidFill>
                  <a:srgbClr val="4C4D4F"/>
                </a:solidFill>
                <a:ea typeface="Verdana"/>
              </a:rPr>
              <a:t>Start scoping of the long term sustainable solution for Q2 24/25 onwards</a:t>
            </a:r>
          </a:p>
          <a:p>
            <a:pPr defTabSz="457200">
              <a:defRPr/>
            </a:pPr>
            <a:r>
              <a:rPr lang="en-GB" sz="900" b="1" dirty="0">
                <a:solidFill>
                  <a:srgbClr val="4C4D4F"/>
                </a:solidFill>
                <a:ea typeface="Verdana"/>
              </a:rPr>
              <a:t>Diagnostics </a:t>
            </a:r>
          </a:p>
          <a:p>
            <a:pPr marL="171450" indent="-171450" defTabSz="457200">
              <a:buFont typeface="Courier New" panose="02070309020205020404" pitchFamily="49" charset="0"/>
              <a:buChar char="o"/>
              <a:defRPr/>
            </a:pPr>
            <a:r>
              <a:rPr lang="en-GB" sz="900" dirty="0">
                <a:solidFill>
                  <a:srgbClr val="4C4D4F"/>
                </a:solidFill>
                <a:ea typeface="Verdana"/>
              </a:rPr>
              <a:t>Procure interim CDH solution at the LHP site</a:t>
            </a:r>
          </a:p>
          <a:p>
            <a:pPr marL="171450" indent="-171450" defTabSz="457200">
              <a:buFont typeface="Courier New" panose="02070309020205020404" pitchFamily="49" charset="0"/>
              <a:buChar char="o"/>
              <a:defRPr/>
            </a:pPr>
            <a:r>
              <a:rPr lang="en-GB" sz="900" dirty="0">
                <a:solidFill>
                  <a:srgbClr val="4C4D4F"/>
                </a:solidFill>
                <a:ea typeface="Verdana"/>
              </a:rPr>
              <a:t>Scope clinical model for a regional endoscopy solution</a:t>
            </a:r>
          </a:p>
          <a:p>
            <a:pPr lvl="0"/>
            <a:r>
              <a:rPr lang="en-GB" sz="900" b="1" dirty="0">
                <a:solidFill>
                  <a:srgbClr val="4C4D4F"/>
                </a:solidFill>
                <a:ea typeface="Verdana"/>
              </a:rPr>
              <a:t>Stroke</a:t>
            </a:r>
          </a:p>
          <a:p>
            <a:pPr marL="342900" lvl="0" indent="-342900" fontAlgn="ctr">
              <a:buSzPts val="1000"/>
              <a:buFont typeface="Symbol" panose="05050102010706020507" pitchFamily="18" charset="2"/>
              <a:buChar char=""/>
              <a:tabLst>
                <a:tab pos="457200" algn="l"/>
              </a:tabLst>
            </a:pPr>
            <a:r>
              <a:rPr lang="en-GB" sz="900" dirty="0">
                <a:solidFill>
                  <a:srgbClr val="4C4D4F"/>
                </a:solidFill>
                <a:ea typeface="Verdana"/>
              </a:rPr>
              <a:t>The National Stroke Board has delayed submission of the service change pack until May 2023 alongside , National Communication and Engagement framework  (as above). Subject to issuing progress this agenda. </a:t>
            </a:r>
          </a:p>
          <a:p>
            <a:pPr marL="342900" lvl="0" indent="-342900" fontAlgn="ctr">
              <a:buSzPts val="1000"/>
              <a:buFont typeface="Symbol" panose="05050102010706020507" pitchFamily="18" charset="2"/>
              <a:buChar char=""/>
              <a:tabLst>
                <a:tab pos="457200" algn="l"/>
              </a:tabLst>
            </a:pPr>
            <a:r>
              <a:rPr lang="en-GB" sz="900" dirty="0">
                <a:solidFill>
                  <a:srgbClr val="4C4D4F"/>
                </a:solidFill>
                <a:ea typeface="Verdana"/>
              </a:rPr>
              <a:t>Complete demand and capacity work in partnership with colleagues from the National Stroke Board and the Delivery Unit. </a:t>
            </a:r>
            <a:endParaRPr lang="en-GB" sz="900" i="1" dirty="0">
              <a:solidFill>
                <a:srgbClr val="4C4D4F"/>
              </a:solidFill>
              <a:ea typeface="Verdana"/>
            </a:endParaRPr>
          </a:p>
          <a:p>
            <a:pPr marL="342900" lvl="0" indent="-342900" fontAlgn="ctr">
              <a:buSzPts val="1000"/>
              <a:buFont typeface="Symbol" panose="05050102010706020507" pitchFamily="18" charset="2"/>
              <a:buChar char=""/>
              <a:tabLst>
                <a:tab pos="457200" algn="l"/>
              </a:tabLst>
            </a:pPr>
            <a:r>
              <a:rPr lang="en-GB" sz="900" dirty="0">
                <a:solidFill>
                  <a:srgbClr val="4C4D4F"/>
                </a:solidFill>
                <a:ea typeface="Verdana"/>
              </a:rPr>
              <a:t>explore options for a new regional clinical model- If possible given the outlined national context. </a:t>
            </a:r>
            <a:endParaRPr lang="en-GB" sz="900" i="1" dirty="0">
              <a:solidFill>
                <a:srgbClr val="4C4D4F"/>
              </a:solidFill>
              <a:ea typeface="Verdana"/>
            </a:endParaRPr>
          </a:p>
          <a:p>
            <a:pPr>
              <a:spcAft>
                <a:spcPts val="0"/>
              </a:spcAft>
            </a:pPr>
            <a:r>
              <a:rPr lang="en-GB" sz="1050" b="1" dirty="0">
                <a:solidFill>
                  <a:srgbClr val="4C4D4F"/>
                </a:solidFill>
                <a:latin typeface="Calibri" panose="020F0502020204030204" pitchFamily="34" charset="0"/>
                <a:ea typeface="Calibri" panose="020F0502020204030204" pitchFamily="34" charset="0"/>
              </a:rPr>
              <a:t>CAVUHB / VNHST partnership</a:t>
            </a:r>
            <a:endParaRPr lang="en-GB" sz="1400" dirty="0">
              <a:latin typeface="Calibri" panose="020F0502020204030204" pitchFamily="34" charset="0"/>
              <a:ea typeface="Calibri" panose="020F0502020204030204" pitchFamily="34" charset="0"/>
            </a:endParaRPr>
          </a:p>
          <a:p>
            <a:pPr marL="342900" lvl="0" indent="-342900" fontAlgn="ctr">
              <a:spcAft>
                <a:spcPts val="0"/>
              </a:spcAft>
              <a:buSzPts val="1000"/>
              <a:buFont typeface="Symbol" panose="05050102010706020507" pitchFamily="18" charset="2"/>
              <a:buChar char=""/>
              <a:tabLst>
                <a:tab pos="457200" algn="l"/>
              </a:tabLst>
            </a:pPr>
            <a:r>
              <a:rPr lang="en-GB" sz="900" dirty="0">
                <a:solidFill>
                  <a:srgbClr val="4C4D4F"/>
                </a:solidFill>
                <a:ea typeface="Verdana"/>
              </a:rPr>
              <a:t>Current programme manager has moved onto a new role. Successful recruitment has taken place with the new postholder stating summer ‘23. </a:t>
            </a:r>
          </a:p>
        </p:txBody>
      </p:sp>
      <p:sp>
        <p:nvSpPr>
          <p:cNvPr id="16" name="Rectangle 15">
            <a:extLst>
              <a:ext uri="{FF2B5EF4-FFF2-40B4-BE49-F238E27FC236}">
                <a16:creationId xmlns:a16="http://schemas.microsoft.com/office/drawing/2014/main" id="{0448932D-CBDB-4B2F-8137-A80A1E882715}"/>
              </a:ext>
            </a:extLst>
          </p:cNvPr>
          <p:cNvSpPr/>
          <p:nvPr/>
        </p:nvSpPr>
        <p:spPr>
          <a:xfrm>
            <a:off x="10445247" y="4164965"/>
            <a:ext cx="1621293" cy="2690134"/>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1" indent="-171450" defTabSz="457200" fontAlgn="auto">
              <a:lnSpc>
                <a:spcPct val="100000"/>
              </a:lnSpc>
              <a:spcBef>
                <a:spcPts val="0"/>
              </a:spcBef>
              <a:spcAft>
                <a:spcPts val="0"/>
              </a:spcAft>
              <a:buClrTx/>
              <a:buSzTx/>
              <a:buFont typeface="Arial" panose="020B0604020202020204" pitchFamily="34" charset="0"/>
              <a:buChar char="•"/>
              <a:tabLst/>
              <a:defRPr/>
            </a:pPr>
            <a:endParaRPr lang="en-GB" sz="900" dirty="0">
              <a:solidFill>
                <a:srgbClr val="4C4D4F"/>
              </a:solidFill>
              <a:ea typeface="Verdana"/>
            </a:endParaRPr>
          </a:p>
          <a:p>
            <a:pPr marL="0" marR="0" lvl="1" defTabSz="457200" fontAlgn="auto">
              <a:lnSpc>
                <a:spcPct val="100000"/>
              </a:lnSpc>
              <a:spcBef>
                <a:spcPts val="0"/>
              </a:spcBef>
              <a:spcAft>
                <a:spcPts val="0"/>
              </a:spcAft>
              <a:buClrTx/>
              <a:buSzTx/>
              <a:tabLst/>
              <a:defRPr/>
            </a:pPr>
            <a:endParaRPr lang="en-GB" sz="900" dirty="0">
              <a:solidFill>
                <a:srgbClr val="4C4D4F"/>
              </a:solidFill>
              <a:ea typeface="Verdana"/>
            </a:endParaRPr>
          </a:p>
        </p:txBody>
      </p:sp>
      <p:sp>
        <p:nvSpPr>
          <p:cNvPr id="20" name="Rectangle 19">
            <a:extLst>
              <a:ext uri="{FF2B5EF4-FFF2-40B4-BE49-F238E27FC236}">
                <a16:creationId xmlns:a16="http://schemas.microsoft.com/office/drawing/2014/main" id="{7BCCAA43-B43B-48D7-9201-C9340BF1995C}"/>
              </a:ext>
            </a:extLst>
          </p:cNvPr>
          <p:cNvSpPr/>
          <p:nvPr/>
        </p:nvSpPr>
        <p:spPr>
          <a:xfrm>
            <a:off x="114273" y="3882296"/>
            <a:ext cx="4223524" cy="229265"/>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39009" y="4219374"/>
            <a:ext cx="4223525" cy="2573955"/>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r>
              <a:rPr lang="en-GB" sz="800" b="1" dirty="0">
                <a:solidFill>
                  <a:srgbClr val="4C4D4F"/>
                </a:solidFill>
                <a:ea typeface="Verdana"/>
              </a:rPr>
              <a:t>Resourcing and governance </a:t>
            </a:r>
            <a:r>
              <a:rPr lang="en-GB" sz="800" dirty="0">
                <a:solidFill>
                  <a:srgbClr val="4C4D4F"/>
                </a:solidFill>
                <a:ea typeface="Verdana"/>
              </a:rPr>
              <a:t>- Good progress has been made in filling key roles across the regional planning agenda whilst also putting in place key pieces of governance- however some gaps remain </a:t>
            </a:r>
          </a:p>
          <a:p>
            <a:pPr lvl="0" defTabSz="457200">
              <a:defRPr/>
            </a:pPr>
            <a:r>
              <a:rPr lang="en-GB" sz="800" b="1" dirty="0">
                <a:solidFill>
                  <a:srgbClr val="4C4D4F"/>
                </a:solidFill>
                <a:ea typeface="Verdana"/>
              </a:rPr>
              <a:t>Communications and Engagement-  </a:t>
            </a:r>
            <a:r>
              <a:rPr lang="en-GB" sz="1100" dirty="0">
                <a:solidFill>
                  <a:srgbClr val="000000"/>
                </a:solidFill>
                <a:latin typeface="Arial" panose="020B0604020202020204" pitchFamily="34" charset="0"/>
              </a:rPr>
              <a:t> </a:t>
            </a:r>
            <a:r>
              <a:rPr lang="en-GB" sz="800" dirty="0">
                <a:solidFill>
                  <a:srgbClr val="4C4D4F"/>
                </a:solidFill>
                <a:ea typeface="Verdana"/>
              </a:rPr>
              <a:t>There is an immediate urgency to address the regions approach to communication and engagement.  An analysis of regional capacity and capability has been undertaken which has noted a resource requirement of circa 100k per annum </a:t>
            </a:r>
          </a:p>
          <a:p>
            <a:pPr lvl="0" defTabSz="457200">
              <a:defRPr/>
            </a:pPr>
            <a:r>
              <a:rPr lang="en-GB" sz="800" b="1" dirty="0">
                <a:solidFill>
                  <a:srgbClr val="4C4D4F"/>
                </a:solidFill>
                <a:ea typeface="Verdana"/>
              </a:rPr>
              <a:t>Finance- </a:t>
            </a:r>
            <a:r>
              <a:rPr lang="en-GB" sz="800" dirty="0">
                <a:solidFill>
                  <a:srgbClr val="4C4D4F"/>
                </a:solidFill>
                <a:ea typeface="Verdana"/>
              </a:rPr>
              <a:t> Early scoping of all Programmes within this regional planning portfolio suggest there is a gap between the level of regional ambition on regional working and the likely level of resources available.  This may likely result in the region having to make choices and prioritizations.</a:t>
            </a:r>
          </a:p>
          <a:p>
            <a:pPr lvl="0" defTabSz="457200">
              <a:defRPr/>
            </a:pPr>
            <a:r>
              <a:rPr lang="en-US" sz="800" b="1" dirty="0">
                <a:solidFill>
                  <a:srgbClr val="4C4D4F"/>
                </a:solidFill>
                <a:ea typeface="Verdana"/>
              </a:rPr>
              <a:t>Digital- </a:t>
            </a:r>
            <a:r>
              <a:rPr lang="en-US" sz="800" dirty="0">
                <a:solidFill>
                  <a:srgbClr val="000000"/>
                </a:solidFill>
                <a:latin typeface="Arial" panose="020B0604020202020204" pitchFamily="34" charset="0"/>
              </a:rPr>
              <a:t> </a:t>
            </a:r>
            <a:r>
              <a:rPr lang="en-GB" sz="800" dirty="0">
                <a:solidFill>
                  <a:srgbClr val="4C4D4F"/>
                </a:solidFill>
                <a:ea typeface="Verdana"/>
              </a:rPr>
              <a:t>All regional Programmes of raising the issue of digital infrastructure as being a key enabler to effective regional working. There is a clear need to understand what the ‘must do’s’ are and also where immediate action can’t be taken what the effective ‘workarounds’ are so that regional working does not stall as a result.</a:t>
            </a:r>
          </a:p>
          <a:p>
            <a:pPr lvl="0" defTabSz="457200">
              <a:defRPr/>
            </a:pPr>
            <a:r>
              <a:rPr lang="en-GB" sz="800" b="1" dirty="0">
                <a:solidFill>
                  <a:srgbClr val="4C4D4F"/>
                </a:solidFill>
                <a:ea typeface="Verdana"/>
              </a:rPr>
              <a:t>Effective alignment between the Llantrisant Health Park programme and the wider regional planning agenda -  </a:t>
            </a:r>
            <a:r>
              <a:rPr lang="en-GB" sz="800" dirty="0">
                <a:solidFill>
                  <a:srgbClr val="4C4D4F"/>
                </a:solidFill>
                <a:ea typeface="Verdana"/>
              </a:rPr>
              <a:t>There is a risk that the LHP does not develop the required close and meaningful relationships wit the wider regional planning agenda</a:t>
            </a:r>
            <a:r>
              <a:rPr lang="en-GB" sz="800" dirty="0">
                <a:solidFill>
                  <a:srgbClr val="000000"/>
                </a:solidFill>
                <a:latin typeface="Arial" panose="020B0604020202020204" pitchFamily="34" charset="0"/>
              </a:rPr>
              <a:t> </a:t>
            </a:r>
            <a:endParaRPr lang="en-GB" sz="800" b="1" dirty="0">
              <a:solidFill>
                <a:srgbClr val="4C4D4F"/>
              </a:solidFill>
              <a:ea typeface="Verdana"/>
            </a:endParaRPr>
          </a:p>
          <a:p>
            <a:pPr lvl="0">
              <a:defRPr/>
            </a:pPr>
            <a:r>
              <a:rPr lang="en-US" sz="800" b="1" dirty="0">
                <a:solidFill>
                  <a:srgbClr val="4C4D4F"/>
                </a:solidFill>
                <a:ea typeface="Verdana"/>
              </a:rPr>
              <a:t>National Programmes- </a:t>
            </a:r>
            <a:r>
              <a:rPr lang="en-US" sz="1100" dirty="0">
                <a:solidFill>
                  <a:srgbClr val="000000"/>
                </a:solidFill>
                <a:latin typeface="Arial" panose="020B0604020202020204" pitchFamily="34" charset="0"/>
              </a:rPr>
              <a:t> </a:t>
            </a:r>
            <a:r>
              <a:rPr lang="en-GB" sz="800" dirty="0">
                <a:solidFill>
                  <a:srgbClr val="4C4D4F"/>
                </a:solidFill>
                <a:ea typeface="Verdana"/>
              </a:rPr>
              <a:t>There is a risk that the continued lack of clarity around the role and functions of some national level programmes slow progress of the regional agenda.</a:t>
            </a:r>
          </a:p>
        </p:txBody>
      </p:sp>
      <p:sp>
        <p:nvSpPr>
          <p:cNvPr id="22" name="Rectangle 21">
            <a:extLst>
              <a:ext uri="{FF2B5EF4-FFF2-40B4-BE49-F238E27FC236}">
                <a16:creationId xmlns:a16="http://schemas.microsoft.com/office/drawing/2014/main" id="{01E168BF-D320-45A0-A874-F4B60F045462}"/>
              </a:ext>
            </a:extLst>
          </p:cNvPr>
          <p:cNvSpPr/>
          <p:nvPr/>
        </p:nvSpPr>
        <p:spPr>
          <a:xfrm>
            <a:off x="8931089" y="656039"/>
            <a:ext cx="3134795" cy="282734"/>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SEE </a:t>
            </a:r>
            <a:r>
              <a:rPr lang="en-GB" sz="1400" b="1" dirty="0">
                <a:solidFill>
                  <a:prstClr val="white"/>
                </a:solidFill>
                <a:latin typeface="Calibri" panose="020F0502020204030204"/>
              </a:rPr>
              <a:t>SLIDE</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rPr>
              <a:t>[17]</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1400" b="1" dirty="0">
                <a:solidFill>
                  <a:prstClr val="white"/>
                </a:solidFill>
                <a:latin typeface="Calibri" panose="020F0502020204030204"/>
              </a:rPr>
              <a:t>BASELINE DOCUMENT</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3663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SHAPING OUR FUTURE WORKFORCE </a:t>
            </a: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pic>
        <p:nvPicPr>
          <p:cNvPr id="10" name="Picture 9">
            <a:extLst>
              <a:ext uri="{FF2B5EF4-FFF2-40B4-BE49-F238E27FC236}">
                <a16:creationId xmlns:a16="http://schemas.microsoft.com/office/drawing/2014/main" id="{A8DBB418-7989-4835-8C2E-9EACC9A6EF6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78240" y="1297955"/>
            <a:ext cx="3166198" cy="2399250"/>
          </a:xfrm>
          <a:prstGeom prst="rect">
            <a:avLst/>
          </a:prstGeom>
        </p:spPr>
      </p:pic>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r>
              <a:rPr lang="en-GB" sz="900" dirty="0">
                <a:solidFill>
                  <a:schemeClr val="tx1"/>
                </a:solidFill>
                <a:ea typeface="Verdana"/>
              </a:rPr>
              <a:t>Over Q4 the People and Culture Team have continued to focus on the ‘Main Effort’ as part of the work to support the Winter Plan.   The team have been aligned to the following UHB priorities and the People and Culture Plan:  </a:t>
            </a:r>
          </a:p>
          <a:p>
            <a:pPr lvl="0" defTabSz="457200">
              <a:defRPr/>
            </a:pPr>
            <a:endParaRPr lang="en-GB" sz="900" dirty="0">
              <a:solidFill>
                <a:schemeClr val="tx1"/>
              </a:solidFill>
              <a:ea typeface="Verdana"/>
            </a:endParaRPr>
          </a:p>
          <a:p>
            <a:pPr marL="171450" lvl="0" indent="-171450" defTabSz="457200">
              <a:buFont typeface="Arial" panose="020B0604020202020204" pitchFamily="34" charset="0"/>
              <a:buChar char="•"/>
              <a:defRPr/>
            </a:pPr>
            <a:r>
              <a:rPr lang="en-GB" sz="900" dirty="0">
                <a:solidFill>
                  <a:schemeClr val="tx1"/>
                </a:solidFill>
                <a:ea typeface="Verdana"/>
              </a:rPr>
              <a:t>Wellbeing (including cost of living)</a:t>
            </a:r>
          </a:p>
          <a:p>
            <a:pPr marL="171450" lvl="0" indent="-171450" defTabSz="457200">
              <a:buFont typeface="Arial" panose="020B0604020202020204" pitchFamily="34" charset="0"/>
              <a:buChar char="•"/>
              <a:defRPr/>
            </a:pPr>
            <a:r>
              <a:rPr lang="en-GB" sz="900" dirty="0">
                <a:solidFill>
                  <a:schemeClr val="tx1"/>
                </a:solidFill>
                <a:ea typeface="Verdana"/>
              </a:rPr>
              <a:t>Recruitment </a:t>
            </a:r>
          </a:p>
          <a:p>
            <a:pPr marL="171450" lvl="0" indent="-171450" defTabSz="457200">
              <a:buFont typeface="Arial" panose="020B0604020202020204" pitchFamily="34" charset="0"/>
              <a:buChar char="•"/>
              <a:defRPr/>
            </a:pPr>
            <a:r>
              <a:rPr lang="en-GB" sz="900" dirty="0">
                <a:solidFill>
                  <a:schemeClr val="tx1"/>
                </a:solidFill>
                <a:ea typeface="Verdana"/>
              </a:rPr>
              <a:t>Retention  </a:t>
            </a:r>
          </a:p>
          <a:p>
            <a:pPr marL="171450" lvl="0" indent="-171450" defTabSz="457200">
              <a:buFont typeface="Arial" panose="020B0604020202020204" pitchFamily="34" charset="0"/>
              <a:buChar char="•"/>
              <a:defRPr/>
            </a:pPr>
            <a:r>
              <a:rPr lang="en-GB" sz="900" dirty="0">
                <a:solidFill>
                  <a:schemeClr val="tx1"/>
                </a:solidFill>
                <a:ea typeface="Verdana"/>
              </a:rPr>
              <a:t>Workforce Planning</a:t>
            </a:r>
          </a:p>
          <a:p>
            <a:pPr lvl="0" defTabSz="457200">
              <a:defRPr/>
            </a:pPr>
            <a:endParaRPr lang="en-GB" sz="900" dirty="0">
              <a:solidFill>
                <a:schemeClr val="tx1"/>
              </a:solidFill>
              <a:ea typeface="Verdana"/>
            </a:endParaRPr>
          </a:p>
          <a:p>
            <a:pPr lvl="0" defTabSz="457200">
              <a:defRPr/>
            </a:pPr>
            <a:r>
              <a:rPr lang="en-GB" sz="900" dirty="0">
                <a:solidFill>
                  <a:schemeClr val="tx1"/>
                </a:solidFill>
                <a:ea typeface="Verdana"/>
              </a:rPr>
              <a:t>In addition to these areas, the People Services Team have supported managers with operational matters, e.g. employee relations, terms &amp; conditions.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endParaRPr>
          </a:p>
        </p:txBody>
      </p:sp>
      <p:sp>
        <p:nvSpPr>
          <p:cNvPr id="12" name="Rectangle 11">
            <a:extLst>
              <a:ext uri="{FF2B5EF4-FFF2-40B4-BE49-F238E27FC236}">
                <a16:creationId xmlns:a16="http://schemas.microsoft.com/office/drawing/2014/main" id="{514DC94F-7964-4D43-868D-9394052E1A7A}"/>
              </a:ext>
            </a:extLst>
          </p:cNvPr>
          <p:cNvSpPr/>
          <p:nvPr/>
        </p:nvSpPr>
        <p:spPr>
          <a:xfrm>
            <a:off x="4462272"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r>
              <a:rPr lang="en-GB" sz="600" b="1" dirty="0">
                <a:solidFill>
                  <a:schemeClr val="tx1"/>
                </a:solidFill>
                <a:ea typeface="Verdana"/>
              </a:rPr>
              <a:t>Examples of achievements:</a:t>
            </a:r>
          </a:p>
          <a:p>
            <a:pPr marL="171450" indent="-171450">
              <a:buFont typeface="Arial" panose="020B0604020202020204" pitchFamily="34" charset="0"/>
              <a:buChar char="•"/>
            </a:pPr>
            <a:r>
              <a:rPr lang="en-GB" sz="600" dirty="0">
                <a:solidFill>
                  <a:schemeClr val="tx1"/>
                </a:solidFill>
              </a:rPr>
              <a:t>Work has continued to support staff with the cost of living crisis (e.g. roadshows, workshops, and a Task Group reporting into the Strategic Wellbeing group.   SLB has approved the implementation of </a:t>
            </a:r>
            <a:r>
              <a:rPr lang="en-GB" sz="600" dirty="0" err="1">
                <a:solidFill>
                  <a:schemeClr val="tx1"/>
                </a:solidFill>
              </a:rPr>
              <a:t>Wagestream</a:t>
            </a:r>
            <a:r>
              <a:rPr lang="en-GB" sz="600" dirty="0">
                <a:solidFill>
                  <a:schemeClr val="tx1"/>
                </a:solidFill>
              </a:rPr>
              <a:t>, a financial wellbeing programme which aims to support financial resilience.</a:t>
            </a:r>
          </a:p>
          <a:p>
            <a:pPr marL="171450" indent="-171450">
              <a:buFont typeface="Arial" panose="020B0604020202020204" pitchFamily="34" charset="0"/>
              <a:buChar char="•"/>
            </a:pPr>
            <a:r>
              <a:rPr lang="en-GB" sz="600" dirty="0">
                <a:solidFill>
                  <a:schemeClr val="tx1"/>
                </a:solidFill>
              </a:rPr>
              <a:t>A draft Health and Wellbeing Strategy and Framework has been developed and is currently undergoing consultation.   </a:t>
            </a:r>
          </a:p>
          <a:p>
            <a:pPr marL="171450" indent="-171450">
              <a:buFont typeface="Arial" panose="020B0604020202020204" pitchFamily="34" charset="0"/>
              <a:buChar char="•"/>
            </a:pPr>
            <a:r>
              <a:rPr lang="en-GB" sz="600" dirty="0">
                <a:solidFill>
                  <a:schemeClr val="tx1"/>
                </a:solidFill>
              </a:rPr>
              <a:t>Funding to maintain current establishment within Employee Wellbeing Services has been secured.    </a:t>
            </a:r>
          </a:p>
          <a:p>
            <a:pPr marL="171450" indent="-171450">
              <a:buFont typeface="Arial" panose="020B0604020202020204" pitchFamily="34" charset="0"/>
              <a:buChar char="•"/>
            </a:pPr>
            <a:r>
              <a:rPr lang="en-GB" sz="600" dirty="0">
                <a:solidFill>
                  <a:schemeClr val="tx1"/>
                </a:solidFill>
              </a:rPr>
              <a:t>Following re-assessment, the UHB has retained both the Gold and Platinum Corporate Health Standards </a:t>
            </a:r>
          </a:p>
          <a:p>
            <a:pPr marL="171450" indent="-171450">
              <a:buFont typeface="Arial" panose="020B0604020202020204" pitchFamily="34" charset="0"/>
              <a:buChar char="•"/>
            </a:pPr>
            <a:r>
              <a:rPr lang="en-GB" sz="600" dirty="0">
                <a:solidFill>
                  <a:schemeClr val="tx1"/>
                </a:solidFill>
                <a:effectLst/>
              </a:rPr>
              <a:t>84% of the required skill mix for IACU was recruited/deployed to support the winter capacity plan.  </a:t>
            </a:r>
          </a:p>
          <a:p>
            <a:pPr marL="171450" indent="-171450">
              <a:buFont typeface="Arial" panose="020B0604020202020204" pitchFamily="34" charset="0"/>
              <a:buChar char="•"/>
            </a:pPr>
            <a:r>
              <a:rPr lang="en-GB" sz="600" dirty="0">
                <a:solidFill>
                  <a:schemeClr val="tx1"/>
                </a:solidFill>
                <a:effectLst/>
              </a:rPr>
              <a:t> Since October 2022 180 HCSWs have been employed through the centralised recruitment processes.  </a:t>
            </a:r>
          </a:p>
          <a:p>
            <a:pPr marL="171450" indent="-171450">
              <a:buFont typeface="Arial" panose="020B0604020202020204" pitchFamily="34" charset="0"/>
              <a:buChar char="•"/>
            </a:pPr>
            <a:r>
              <a:rPr lang="en-GB" sz="600" dirty="0">
                <a:solidFill>
                  <a:schemeClr val="tx1"/>
                </a:solidFill>
                <a:effectLst/>
              </a:rPr>
              <a:t> Since July last year the TSD (bank) have recruited 472 HCSWs which enabled the UHB to cease the use of agency HSCWs, increase fill rates and reduce expenditure.</a:t>
            </a:r>
          </a:p>
          <a:p>
            <a:pPr marL="171450" indent="-171450">
              <a:buFont typeface="Arial" panose="020B0604020202020204" pitchFamily="34" charset="0"/>
              <a:buChar char="•"/>
            </a:pPr>
            <a:r>
              <a:rPr lang="en-GB" sz="600" dirty="0">
                <a:solidFill>
                  <a:schemeClr val="tx1"/>
                </a:solidFill>
                <a:effectLst/>
              </a:rPr>
              <a:t> </a:t>
            </a:r>
            <a:r>
              <a:rPr lang="en-GB" sz="600" dirty="0">
                <a:solidFill>
                  <a:schemeClr val="tx1"/>
                </a:solidFill>
              </a:rPr>
              <a:t>A retention toolkit has been developed for managers throughout the UHB to adapt to their own areas.   </a:t>
            </a:r>
          </a:p>
          <a:p>
            <a:pPr marL="171450" indent="-171450">
              <a:buFont typeface="Arial" panose="020B0604020202020204" pitchFamily="34" charset="0"/>
              <a:buChar char="•"/>
            </a:pPr>
            <a:r>
              <a:rPr lang="en-GB" sz="600" dirty="0">
                <a:solidFill>
                  <a:schemeClr val="tx1"/>
                </a:solidFill>
              </a:rPr>
              <a:t>The CAVUHB Anti-Racist Plan has been developed through a co-production approach with colleagues from across </a:t>
            </a:r>
            <a:r>
              <a:rPr lang="en-GB" sz="600">
                <a:solidFill>
                  <a:schemeClr val="tx1"/>
                </a:solidFill>
              </a:rPr>
              <a:t>the UHB</a:t>
            </a:r>
          </a:p>
          <a:p>
            <a:pPr marL="171450" indent="-171450">
              <a:buFont typeface="Arial" panose="020B0604020202020204" pitchFamily="34" charset="0"/>
              <a:buChar char="•"/>
            </a:pPr>
            <a:r>
              <a:rPr lang="en-GB" sz="600">
                <a:solidFill>
                  <a:schemeClr val="tx1"/>
                </a:solidFill>
              </a:rPr>
              <a:t>The </a:t>
            </a:r>
            <a:r>
              <a:rPr lang="en-GB" sz="600" dirty="0">
                <a:solidFill>
                  <a:schemeClr val="tx1"/>
                </a:solidFill>
              </a:rPr>
              <a:t>rollout and implementation of </a:t>
            </a:r>
            <a:r>
              <a:rPr lang="en-GB" sz="600" dirty="0" err="1">
                <a:solidFill>
                  <a:schemeClr val="tx1"/>
                </a:solidFill>
              </a:rPr>
              <a:t>HealthRoster</a:t>
            </a:r>
            <a:r>
              <a:rPr lang="en-GB" sz="600" dirty="0">
                <a:solidFill>
                  <a:schemeClr val="tx1"/>
                </a:solidFill>
              </a:rPr>
              <a:t> is on track with 155 of 271 areas live</a:t>
            </a:r>
          </a:p>
          <a:p>
            <a:pPr marL="171450" indent="-171450">
              <a:buFont typeface="Arial" panose="020B0604020202020204" pitchFamily="34" charset="0"/>
              <a:buChar char="•"/>
            </a:pPr>
            <a:r>
              <a:rPr lang="en-GB" sz="600" dirty="0">
                <a:solidFill>
                  <a:schemeClr val="tx1"/>
                </a:solidFill>
              </a:rPr>
              <a:t>Two cohorts of Strategic Workforce Planning training took place in March 2023 with 23 leaders from Nursing, Allied Health Professionals and Management attending</a:t>
            </a:r>
          </a:p>
          <a:p>
            <a:pPr marL="171450" indent="-171450">
              <a:buFont typeface="Arial" panose="020B0604020202020204" pitchFamily="34" charset="0"/>
              <a:buChar char="•"/>
            </a:pPr>
            <a:r>
              <a:rPr lang="en-GB" sz="600" dirty="0">
                <a:solidFill>
                  <a:schemeClr val="tx1"/>
                </a:solidFill>
              </a:rPr>
              <a:t>A Band 4 Assistant Practitioner role has been developed to provide suitably trained staff to undertake care and interventions that fall between the HCSW and Registered Nurse role</a:t>
            </a:r>
          </a:p>
          <a:p>
            <a:pPr marL="171450" indent="-171450">
              <a:buFont typeface="Arial" panose="020B0604020202020204" pitchFamily="34" charset="0"/>
              <a:buChar char="•"/>
            </a:pPr>
            <a:r>
              <a:rPr lang="en-GB" sz="600" dirty="0">
                <a:solidFill>
                  <a:schemeClr val="tx1"/>
                </a:solidFill>
              </a:rPr>
              <a:t>Turnover rate trend is downwards since Apr-22; the rates have fallen from 13.66% in Nov-22 (the highest rate of turnover in the past 12 months) to 12.87% in Mar-23 UHB wide.   This is a net 0.79% decrease, which equates roughly to 109 WTE fewer leavers.    Sickness absence for March 2023 has reduced to pre-Covid19 levels.</a:t>
            </a:r>
          </a:p>
          <a:p>
            <a:pPr marL="171450" indent="-171450">
              <a:buFont typeface="Arial" panose="020B0604020202020204" pitchFamily="34" charset="0"/>
              <a:buChar char="•"/>
            </a:pPr>
            <a:r>
              <a:rPr lang="en-GB" sz="600" dirty="0">
                <a:solidFill>
                  <a:schemeClr val="tx1"/>
                </a:solidFill>
              </a:rPr>
              <a:t>The Statutory and Mandatory training compliance rate has risen, to 78.26% for March, 6.72% below the overall target.   Compliance with Fire training has also risen during March, to 71.53%. </a:t>
            </a:r>
          </a:p>
          <a:p>
            <a:pPr marL="171450" indent="-171450">
              <a:buFont typeface="Arial" panose="020B0604020202020204" pitchFamily="34" charset="0"/>
              <a:buChar char="•"/>
            </a:pPr>
            <a:r>
              <a:rPr lang="en-GB" sz="600" dirty="0">
                <a:solidFill>
                  <a:schemeClr val="tx1"/>
                </a:solidFill>
              </a:rPr>
              <a:t>The trend of the rate of compliance with Values Based Appraisal has risen over the last 9 months; the compliance at March 2023 was 56.40%.   (target 60%)</a:t>
            </a:r>
          </a:p>
          <a:p>
            <a:pPr lvl="0" defTabSz="457200">
              <a:defRPr/>
            </a:pPr>
            <a:endParaRPr lang="en-GB" sz="600" b="1" dirty="0">
              <a:solidFill>
                <a:srgbClr val="4C4D4F"/>
              </a:solidFill>
              <a:ea typeface="Verdana"/>
            </a:endParaRPr>
          </a:p>
          <a:p>
            <a:pPr marL="171450" lvl="0" indent="-171450">
              <a:buFont typeface="Arial" panose="020B0604020202020204" pitchFamily="34" charset="0"/>
              <a:buChar char="•"/>
            </a:pPr>
            <a:endParaRPr lang="en-GB" sz="600" dirty="0">
              <a:solidFill>
                <a:schemeClr val="tx1"/>
              </a:solidFill>
            </a:endParaRPr>
          </a:p>
          <a:p>
            <a:pPr marL="171450" lvl="0" indent="-171450">
              <a:buFont typeface="Arial" panose="020B0604020202020204" pitchFamily="34" charset="0"/>
              <a:buChar char="•"/>
              <a:defRPr/>
            </a:pPr>
            <a:endParaRPr kumimoji="0" lang="en-GB" sz="850" b="0" i="0" u="none" strike="noStrike" kern="1200" cap="none" spc="0" normalizeH="0" baseline="0" noProof="0" dirty="0">
              <a:ln>
                <a:noFill/>
              </a:ln>
              <a:solidFill>
                <a:prstClr val="black"/>
              </a:solidFill>
              <a:effectLst/>
              <a:uLnTx/>
              <a:uFillTx/>
              <a:ea typeface="Verdana"/>
              <a:cs typeface="+mn-cs"/>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a:buFont typeface="Arial" panose="020B0604020202020204" pitchFamily="34" charset="0"/>
              <a:buChar char="•"/>
            </a:pPr>
            <a:r>
              <a:rPr lang="en-GB" sz="800" dirty="0">
                <a:solidFill>
                  <a:schemeClr val="tx1"/>
                </a:solidFill>
              </a:rPr>
              <a:t>Reduce time to shortlist to 7.5 days.</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Reduce the turnover in staff groups that are over 10% to a more sustainable position.</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Continue to enhance the use of cultural surveys, stay and exit interviews, analysis the feedback &amp; taking appropriate actions via development of an action plan.</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Development of peer support facilitators and clinical leads (Schwartz Rounds).</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Commence trial of peer support in identified Clinical Boards. </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Introduction of Health Inequity, Safety and Quality Framework</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Implementation of Anti-Racist Action Plan.</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Embed the HEIW Welsh Language ‘awareness’ course into mandatory training.</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Improve rate of provision of all EDI data to 40%.</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Support UHB to improve VBA compliance to 85% by 07/23.</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Support UHB to improve statutory and mandatory training to 85% by 07/23.</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Cohort 2 of Assistant Practitioners to be ready to commence in July 2023.</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Continue to embed Physician Associates &amp; secure a funding stream for the role.</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Introduce Anaesthetic Associates into workforce modelling.</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Agree priority areas for strategic workforce planning . </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Continue to focus on staff health and wellbeing – aim to further reduce sickness absence.</a:t>
            </a:r>
            <a:endParaRPr lang="en-GB" sz="800" dirty="0">
              <a:solidFill>
                <a:schemeClr val="tx1"/>
              </a:solidFill>
              <a:effectLst/>
            </a:endParaRPr>
          </a:p>
          <a:p>
            <a:pPr marL="171450" lvl="0" indent="-171450">
              <a:buFont typeface="Arial" panose="020B0604020202020204" pitchFamily="34" charset="0"/>
              <a:buChar char="•"/>
            </a:pPr>
            <a:r>
              <a:rPr lang="en-GB" sz="800" dirty="0">
                <a:solidFill>
                  <a:schemeClr val="tx1"/>
                </a:solidFill>
              </a:rPr>
              <a:t>Continue to promote leadership and management development offerings.</a:t>
            </a:r>
          </a:p>
          <a:p>
            <a:pPr marL="171450" indent="-171450">
              <a:buFont typeface="Arial" panose="020B0604020202020204" pitchFamily="34" charset="0"/>
              <a:buChar char="•"/>
            </a:pPr>
            <a:endParaRPr lang="en-GB" sz="800" dirty="0">
              <a:solidFill>
                <a:schemeClr val="tx1"/>
              </a:solidFill>
            </a:endParaRPr>
          </a:p>
          <a:p>
            <a:pPr marL="171450" indent="-171450">
              <a:buFont typeface="Arial" panose="020B0604020202020204" pitchFamily="34" charset="0"/>
              <a:buChar char="•"/>
            </a:pPr>
            <a:endParaRPr lang="en-GB" sz="800" dirty="0">
              <a:solidFill>
                <a:schemeClr val="tx1"/>
              </a:solidFill>
            </a:endParaRPr>
          </a:p>
          <a:p>
            <a:pPr marL="171450" indent="-171450">
              <a:buFont typeface="Arial" panose="020B0604020202020204" pitchFamily="34" charset="0"/>
              <a:buChar char="•"/>
            </a:pPr>
            <a:endParaRPr lang="en-GB" sz="800" dirty="0">
              <a:solidFill>
                <a:schemeClr val="tx1"/>
              </a:solidFill>
            </a:endParaRPr>
          </a:p>
          <a:p>
            <a:pPr marL="171450" indent="-171450">
              <a:buFont typeface="Arial" panose="020B0604020202020204" pitchFamily="34" charset="0"/>
              <a:buChar char="•"/>
            </a:pPr>
            <a:endParaRPr lang="en-GB" sz="800" dirty="0">
              <a:solidFill>
                <a:schemeClr val="tx1"/>
              </a:solidFill>
            </a:endParaRPr>
          </a:p>
          <a:p>
            <a:pPr marL="171450" indent="-171450">
              <a:buFont typeface="Arial" panose="020B0604020202020204" pitchFamily="34" charset="0"/>
              <a:buChar char="•"/>
            </a:pPr>
            <a:endParaRPr lang="en-GB" sz="800" dirty="0">
              <a:solidFill>
                <a:schemeClr val="tx1"/>
              </a:solidFill>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900342" y="4286142"/>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srgbClr val="16345D"/>
                </a:solidFill>
                <a:effectLst/>
                <a:uLnTx/>
                <a:uFillTx/>
                <a:latin typeface="Calibri" panose="020F0502020204030204"/>
                <a:ea typeface="+mn-ea"/>
                <a:cs typeface="+mn-cs"/>
              </a:rPr>
              <a:t>The P&amp;C Performance Report from March 2023 can be located in the Supporting Documents Folder in AdminControl and on the Cardiff and Vale UHB website. </a:t>
            </a:r>
          </a:p>
          <a:p>
            <a:pPr marR="0" lvl="0" algn="l" defTabSz="914400" rtl="0" eaLnBrk="1" fontAlgn="auto" latinLnBrk="0" hangingPunct="1">
              <a:lnSpc>
                <a:spcPct val="100000"/>
              </a:lnSpc>
              <a:spcBef>
                <a:spcPts val="0"/>
              </a:spcBef>
              <a:spcAft>
                <a:spcPts val="0"/>
              </a:spcAft>
              <a:buClrTx/>
              <a:buSzTx/>
              <a:tabLst/>
              <a:defRPr/>
            </a:pPr>
            <a:endParaRPr kumimoji="0" lang="en-GB" sz="800" b="0" i="0" u="none" strike="noStrike" kern="1200" cap="none" spc="0" normalizeH="0" baseline="0" noProof="0" dirty="0">
              <a:ln>
                <a:noFill/>
              </a:ln>
              <a:solidFill>
                <a:srgbClr val="16345D"/>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srgbClr val="16345D"/>
                </a:solidFill>
                <a:effectLst/>
                <a:uLnTx/>
                <a:uFillTx/>
                <a:latin typeface="Calibri" panose="020F0502020204030204"/>
                <a:ea typeface="+mn-ea"/>
                <a:cs typeface="+mn-cs"/>
              </a:rPr>
              <a:t>The Workforce KPIs from March 2023 can be </a:t>
            </a:r>
            <a:r>
              <a:rPr lang="en-GB" sz="800" dirty="0">
                <a:solidFill>
                  <a:srgbClr val="16345D"/>
                </a:solidFill>
              </a:rPr>
              <a:t>located in the Supporting Documents Folder in AdminControl and on the Cardiff and Vale UHB website.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16345D"/>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chemeClr val="tx1"/>
                </a:solidFill>
                <a:effectLst/>
                <a:uLnTx/>
                <a:uFillTx/>
                <a:latin typeface="Calibri" panose="020F0502020204030204"/>
                <a:ea typeface="Verdana"/>
                <a:cs typeface="+mn-cs"/>
              </a:rPr>
              <a:t>RISKS</a:t>
            </a:r>
          </a:p>
          <a:p>
            <a:pPr marL="171450" indent="-171450" defTabSz="457200">
              <a:buFont typeface="Arial" panose="020B0604020202020204" pitchFamily="34" charset="0"/>
              <a:buChar char="•"/>
              <a:defRPr/>
            </a:pPr>
            <a:r>
              <a:rPr lang="en-GB" sz="800" dirty="0">
                <a:solidFill>
                  <a:schemeClr val="tx1"/>
                </a:solidFill>
              </a:rPr>
              <a:t>Analysis of engagement results and feedback from wellbeing surveys has indicated low levels of staff morale, engagement and wellbeing.   </a:t>
            </a:r>
          </a:p>
          <a:p>
            <a:pPr marL="171450" lvl="0" indent="-171450" defTabSz="457200">
              <a:buFont typeface="Arial" panose="020B0604020202020204" pitchFamily="34" charset="0"/>
              <a:buChar char="•"/>
              <a:defRPr/>
            </a:pPr>
            <a:r>
              <a:rPr lang="en-GB" sz="800" dirty="0">
                <a:solidFill>
                  <a:schemeClr val="tx1"/>
                </a:solidFill>
                <a:ea typeface="Verdana"/>
              </a:rPr>
              <a:t>Quality of patient care and experience, and team experience, may be impacted by turnover, absence, vacancies, high reliance on agency workers, etc.</a:t>
            </a:r>
          </a:p>
          <a:p>
            <a:pPr marL="171450" lvl="0" indent="-171450" defTabSz="457200">
              <a:buFont typeface="Arial" panose="020B0604020202020204" pitchFamily="34" charset="0"/>
              <a:buChar char="•"/>
              <a:defRPr/>
            </a:pPr>
            <a:r>
              <a:rPr lang="en-GB" sz="800" dirty="0">
                <a:solidFill>
                  <a:schemeClr val="tx1"/>
                </a:solidFill>
                <a:ea typeface="Verdana"/>
              </a:rPr>
              <a:t>The current climate has created a shortage of suitable candidates in many professions </a:t>
            </a:r>
          </a:p>
          <a:p>
            <a:pPr marL="171450" lvl="0" indent="-171450" defTabSz="457200">
              <a:buFont typeface="Arial" panose="020B0604020202020204" pitchFamily="34" charset="0"/>
              <a:buChar char="•"/>
              <a:defRPr/>
            </a:pPr>
            <a:r>
              <a:rPr lang="en-GB" sz="800" dirty="0">
                <a:solidFill>
                  <a:schemeClr val="tx1"/>
                </a:solidFill>
                <a:ea typeface="Verdana"/>
              </a:rPr>
              <a:t>Poor engagement caused by work pressures, staffing levels and cost of living crisis.</a:t>
            </a:r>
          </a:p>
          <a:p>
            <a:pPr marL="171450" lvl="0" indent="-171450" defTabSz="457200">
              <a:buFont typeface="Arial" panose="020B0604020202020204" pitchFamily="34" charset="0"/>
              <a:buChar char="•"/>
              <a:defRPr/>
            </a:pPr>
            <a:r>
              <a:rPr lang="en-GB" sz="800" dirty="0">
                <a:solidFill>
                  <a:schemeClr val="tx1"/>
                </a:solidFill>
                <a:ea typeface="Verdana"/>
              </a:rPr>
              <a:t>The possibility of further Industrial action remains.</a:t>
            </a:r>
          </a:p>
          <a:p>
            <a:pPr lvl="0" defTabSz="457200">
              <a:defRPr/>
            </a:pPr>
            <a:r>
              <a:rPr lang="en-GB" sz="800">
                <a:solidFill>
                  <a:schemeClr val="tx1"/>
                </a:solidFill>
                <a:ea typeface="Verdana"/>
              </a:rPr>
              <a:t>rhiann</a:t>
            </a:r>
            <a:endParaRPr lang="en-GB" sz="800" dirty="0">
              <a:solidFill>
                <a:schemeClr val="tx1"/>
              </a:solidFill>
              <a:ea typeface="Verdana"/>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chemeClr val="tx1"/>
                </a:solidFill>
                <a:effectLst/>
                <a:uLnTx/>
                <a:uFillTx/>
                <a:latin typeface="Calibri" panose="020F0502020204030204"/>
                <a:ea typeface="Verdana"/>
                <a:cs typeface="+mn-cs"/>
              </a:rPr>
              <a:t>MITIGATIONS</a:t>
            </a:r>
          </a:p>
          <a:p>
            <a:pPr marL="171450" lvl="0" indent="-171450" defTabSz="457200">
              <a:buFont typeface="Arial" panose="020B0604020202020204" pitchFamily="34" charset="0"/>
              <a:buChar char="•"/>
              <a:defRPr/>
            </a:pPr>
            <a:r>
              <a:rPr lang="en-GB" sz="800" dirty="0">
                <a:solidFill>
                  <a:schemeClr val="tx1"/>
                </a:solidFill>
                <a:ea typeface="Verdana"/>
              </a:rPr>
              <a:t>P&amp;C Team aligned to priorities and strategic programmes.</a:t>
            </a:r>
          </a:p>
          <a:p>
            <a:pPr marL="171450" lvl="0" indent="-171450" defTabSz="457200">
              <a:buFont typeface="Arial" panose="020B0604020202020204" pitchFamily="34" charset="0"/>
              <a:buChar char="•"/>
              <a:defRPr/>
            </a:pPr>
            <a:r>
              <a:rPr lang="en-GB" sz="800" dirty="0">
                <a:solidFill>
                  <a:schemeClr val="tx1"/>
                </a:solidFill>
                <a:ea typeface="Verdana"/>
              </a:rPr>
              <a:t>Effective partnership working with TU representatives.</a:t>
            </a:r>
          </a:p>
          <a:p>
            <a:pPr marL="171450" lvl="0" indent="-171450" defTabSz="457200">
              <a:buFont typeface="Arial" panose="020B0604020202020204" pitchFamily="34" charset="0"/>
              <a:buChar char="•"/>
              <a:defRPr/>
            </a:pPr>
            <a:r>
              <a:rPr lang="en-GB" sz="800" dirty="0">
                <a:solidFill>
                  <a:schemeClr val="tx1"/>
                </a:solidFill>
                <a:ea typeface="Verdana"/>
              </a:rPr>
              <a:t>Executive Performance Reviews with Clinical Boards.</a:t>
            </a:r>
          </a:p>
          <a:p>
            <a:pPr marL="171450" lvl="0" indent="-171450" defTabSz="457200">
              <a:buFont typeface="Arial" panose="020B0604020202020204" pitchFamily="34" charset="0"/>
              <a:buChar char="•"/>
              <a:defRPr/>
            </a:pPr>
            <a:r>
              <a:rPr kumimoji="0" lang="en-GB" sz="800" b="0" i="0" u="none" strike="noStrike" kern="1200" cap="none" spc="0" normalizeH="0" baseline="0" noProof="0" dirty="0">
                <a:ln>
                  <a:noFill/>
                </a:ln>
                <a:solidFill>
                  <a:schemeClr val="tx1"/>
                </a:solidFill>
                <a:effectLst/>
                <a:uLnTx/>
                <a:uFillTx/>
                <a:latin typeface="Calibri" panose="020F0502020204030204"/>
                <a:ea typeface="Verdana"/>
              </a:rPr>
              <a:t>Introduction of the People and Culture Committee in May 2023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rPr>
              <a:t>SEE </a:t>
            </a:r>
            <a:r>
              <a:rPr lang="en-GB" sz="1300" b="1" dirty="0">
                <a:solidFill>
                  <a:prstClr val="white"/>
                </a:solidFill>
              </a:rPr>
              <a:t>SLIDE</a:t>
            </a:r>
            <a:r>
              <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300" b="1" i="0" u="none" strike="noStrike" kern="1200" cap="none" spc="0" normalizeH="0" baseline="0" noProof="0" dirty="0">
                <a:ln>
                  <a:noFill/>
                </a:ln>
                <a:solidFill>
                  <a:srgbClr val="FF0000"/>
                </a:solidFill>
                <a:effectLst/>
                <a:uLnTx/>
                <a:uFillTx/>
                <a:latin typeface="Calibri" panose="020F0502020204030204"/>
                <a:ea typeface="+mn-ea"/>
                <a:cs typeface="+mn-cs"/>
              </a:rPr>
              <a:t>[11,12]</a:t>
            </a:r>
            <a:r>
              <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1300" b="1" dirty="0">
                <a:solidFill>
                  <a:prstClr val="white"/>
                </a:solidFill>
                <a:latin typeface="Calibri" panose="020F0502020204030204"/>
              </a:rPr>
              <a:t>BASELINE DOCUMENT</a:t>
            </a:r>
            <a:endPar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0135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Calibri" panose="020F0502020204030204"/>
              </a:rPr>
              <a:t>SHAPING OUR FUTURE CLINICAL SERVICES</a:t>
            </a:r>
            <a:endParaRPr kumimoji="0" lang="en-GB" sz="2400" b="1" i="0" u="none" strike="noStrike" kern="1200" cap="none" spc="0" normalizeH="0" baseline="0" noProof="0" dirty="0">
              <a:ln>
                <a:noFill/>
              </a:ln>
              <a:solidFill>
                <a:srgbClr val="FF0000"/>
              </a:solidFill>
              <a:effectLst/>
              <a:uLnTx/>
              <a:uFillTx/>
              <a:latin typeface="Calibri" panose="020F0502020204030204"/>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pic>
        <p:nvPicPr>
          <p:cNvPr id="10" name="Picture 9">
            <a:extLst>
              <a:ext uri="{FF2B5EF4-FFF2-40B4-BE49-F238E27FC236}">
                <a16:creationId xmlns:a16="http://schemas.microsoft.com/office/drawing/2014/main" id="{A8DBB418-7989-4835-8C2E-9EACC9A6EF67}"/>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78240" y="1297955"/>
            <a:ext cx="3166198" cy="2399250"/>
          </a:xfrm>
          <a:prstGeom prst="rect">
            <a:avLst/>
          </a:prstGeom>
        </p:spPr>
      </p:pic>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171450" indent="-171450">
              <a:buFont typeface="Arial,Sans-Serif"/>
              <a:buChar char="•"/>
            </a:pPr>
            <a:r>
              <a:rPr lang="en-GB" sz="1100" dirty="0">
                <a:solidFill>
                  <a:srgbClr val="4C4D4F"/>
                </a:solidFill>
                <a:cs typeface="Calibri"/>
              </a:rPr>
              <a:t>Formal commencement of project 1</a:t>
            </a:r>
            <a:endParaRPr lang="en-US" sz="1100" dirty="0">
              <a:solidFill>
                <a:srgbClr val="4C4D4F"/>
              </a:solidFill>
              <a:cs typeface="Calibri"/>
            </a:endParaRPr>
          </a:p>
          <a:p>
            <a:pPr marL="171450" indent="-171450">
              <a:buFont typeface="Arial,Sans-Serif"/>
              <a:buChar char="•"/>
            </a:pPr>
            <a:r>
              <a:rPr lang="en-GB" sz="1100" dirty="0">
                <a:solidFill>
                  <a:srgbClr val="4C4D4F"/>
                </a:solidFill>
                <a:cs typeface="Calibri"/>
              </a:rPr>
              <a:t>Completion of scoping for projects 2 &amp; 3</a:t>
            </a:r>
          </a:p>
          <a:p>
            <a:pPr marL="171450" indent="-171450">
              <a:buFont typeface="Arial,Sans-Serif"/>
              <a:buChar char="•"/>
            </a:pPr>
            <a:r>
              <a:rPr lang="en-GB" sz="1100" dirty="0">
                <a:solidFill>
                  <a:srgbClr val="4C4D4F"/>
                </a:solidFill>
                <a:cs typeface="Calibri"/>
              </a:rPr>
              <a:t>Development of detailed resourcing plans for delivery of projects 2 &amp; 3</a:t>
            </a:r>
          </a:p>
          <a:p>
            <a:pPr marL="171450" indent="-171450">
              <a:buFont typeface="Arial,Sans-Serif"/>
              <a:buChar char="•"/>
            </a:pPr>
            <a:r>
              <a:rPr lang="en-GB" sz="1100" dirty="0">
                <a:solidFill>
                  <a:srgbClr val="4C4D4F"/>
                </a:solidFill>
                <a:cs typeface="Calibri"/>
              </a:rPr>
              <a:t>Review of stakeholder mapping in development of wider communication and engagement plan for the strategic portfolio</a:t>
            </a:r>
          </a:p>
          <a:p>
            <a:pPr marL="171450" indent="-171450">
              <a:buFont typeface="Arial,Sans-Serif"/>
              <a:buChar char="•"/>
            </a:pPr>
            <a:r>
              <a:rPr lang="en-GB" sz="1100" dirty="0">
                <a:solidFill>
                  <a:srgbClr val="4C4D4F"/>
                </a:solidFill>
                <a:cs typeface="Calibri"/>
              </a:rPr>
              <a:t>Approval of patient involvement.co creation framework for the programme</a:t>
            </a:r>
            <a:endParaRPr lang="en-US" sz="1100" dirty="0">
              <a:solidFill>
                <a:srgbClr val="4C4D4F"/>
              </a:solidFill>
              <a:cs typeface="Calibri"/>
            </a:endParaRPr>
          </a:p>
          <a:p>
            <a:pPr marL="171450" indent="-171450">
              <a:buFont typeface="Arial,Sans-Serif"/>
              <a:buChar char="•"/>
            </a:pPr>
            <a:r>
              <a:rPr lang="en-GB" sz="1100" dirty="0">
                <a:solidFill>
                  <a:srgbClr val="4C4D4F"/>
                </a:solidFill>
                <a:cs typeface="Calibri"/>
              </a:rPr>
              <a:t>Review of  SOF hospitals Strategic Outline Case clinical component to be discussed with WG colleagues (inc. policy leads)</a:t>
            </a:r>
            <a:endParaRPr lang="en-GB" dirty="0"/>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171450" indent="-171450">
              <a:buFont typeface="Arial" panose="020B0604020202020204" pitchFamily="34" charset="0"/>
              <a:buChar char="•"/>
            </a:pPr>
            <a:r>
              <a:rPr lang="en-GB" sz="1100" dirty="0">
                <a:solidFill>
                  <a:srgbClr val="4C4D4F"/>
                </a:solidFill>
                <a:ea typeface="Verdana"/>
                <a:cs typeface="Calibri"/>
              </a:rPr>
              <a:t>Project 1 commenced and progressing thought its first phase</a:t>
            </a:r>
          </a:p>
          <a:p>
            <a:pPr marL="171450" indent="-171450">
              <a:buFont typeface="Arial" panose="020B0604020202020204" pitchFamily="34" charset="0"/>
              <a:buChar char="•"/>
            </a:pPr>
            <a:r>
              <a:rPr lang="en-GB" sz="1100" dirty="0">
                <a:solidFill>
                  <a:srgbClr val="4C4D4F"/>
                </a:solidFill>
                <a:ea typeface="Verdana"/>
                <a:cs typeface="Calibri"/>
              </a:rPr>
              <a:t>Modelling and BI workstream established with agreed scope, deliverables and timelines</a:t>
            </a:r>
          </a:p>
          <a:p>
            <a:pPr marL="171450" indent="-171450">
              <a:buFont typeface="Arial" panose="020B0604020202020204" pitchFamily="34" charset="0"/>
              <a:buChar char="•"/>
            </a:pPr>
            <a:r>
              <a:rPr lang="en-GB" sz="1100" dirty="0">
                <a:solidFill>
                  <a:srgbClr val="4C4D4F"/>
                </a:solidFill>
                <a:ea typeface="Verdana"/>
                <a:cs typeface="Calibri"/>
              </a:rPr>
              <a:t>Scoping for projects 2 &amp; 3 on hold due to limited resources being diverted to enable project 1 success</a:t>
            </a:r>
          </a:p>
          <a:p>
            <a:pPr marL="171450" indent="-171450">
              <a:buFont typeface="Arial" panose="020B0604020202020204" pitchFamily="34" charset="0"/>
              <a:buChar char="•"/>
            </a:pPr>
            <a:r>
              <a:rPr lang="en-GB" sz="1100" dirty="0">
                <a:solidFill>
                  <a:srgbClr val="4C4D4F"/>
                </a:solidFill>
                <a:ea typeface="Verdana"/>
                <a:cs typeface="Calibri"/>
              </a:rPr>
              <a:t>Stakeholder mapping completed</a:t>
            </a:r>
          </a:p>
          <a:p>
            <a:pPr marL="171450" indent="-171450">
              <a:buFont typeface="Arial" panose="020B0604020202020204" pitchFamily="34" charset="0"/>
              <a:buChar char="•"/>
            </a:pPr>
            <a:r>
              <a:rPr lang="en-GB" sz="1100" dirty="0">
                <a:solidFill>
                  <a:srgbClr val="4C4D4F"/>
                </a:solidFill>
                <a:ea typeface="Verdana"/>
                <a:cs typeface="Calibri"/>
              </a:rPr>
              <a:t>High level engagement plan drafted and approved by the strategic portfolio engagement and comms group</a:t>
            </a:r>
          </a:p>
          <a:p>
            <a:pPr marL="171450" indent="-171450">
              <a:buFont typeface="Arial" panose="020B0604020202020204" pitchFamily="34" charset="0"/>
              <a:buChar char="•"/>
            </a:pPr>
            <a:r>
              <a:rPr lang="en-GB" sz="1100" dirty="0">
                <a:solidFill>
                  <a:srgbClr val="4C4D4F"/>
                </a:solidFill>
                <a:ea typeface="Verdana"/>
                <a:cs typeface="Calibri"/>
              </a:rPr>
              <a:t>Meeting held with new WG policy lead and ongoing engagement meeting agreed.</a:t>
            </a:r>
          </a:p>
          <a:p>
            <a:pPr marL="171450" indent="-171450">
              <a:buFont typeface="Arial" panose="020B0604020202020204" pitchFamily="34" charset="0"/>
              <a:buChar char="•"/>
            </a:pPr>
            <a:r>
              <a:rPr lang="en-GB" sz="1100" dirty="0">
                <a:solidFill>
                  <a:srgbClr val="4C4D4F"/>
                </a:solidFill>
                <a:ea typeface="Verdana"/>
                <a:cs typeface="Calibri"/>
              </a:rPr>
              <a:t>Patient and Citizen involvement framework in draft for further development over the next quarter</a:t>
            </a:r>
          </a:p>
          <a:p>
            <a:pPr marL="171450" indent="-171450">
              <a:buFont typeface="Arial" panose="020B0604020202020204" pitchFamily="34" charset="0"/>
              <a:buChar char="•"/>
            </a:pPr>
            <a:r>
              <a:rPr lang="en-GB" sz="1100" dirty="0">
                <a:solidFill>
                  <a:srgbClr val="000000"/>
                </a:solidFill>
                <a:ea typeface="Verdana"/>
                <a:cs typeface="Calibri"/>
              </a:rPr>
              <a:t>-Learning framework in draft for further development in next quarter</a:t>
            </a:r>
            <a:endParaRPr lang="en-GB" sz="1100" dirty="0">
              <a:solidFill>
                <a:srgbClr val="4C4D4F"/>
              </a:solidFill>
              <a:ea typeface="Verdana"/>
              <a:cs typeface="Calibri"/>
            </a:endParaRPr>
          </a:p>
          <a:p>
            <a:pPr marL="171450" indent="-171450">
              <a:buFont typeface="Arial" panose="020B0604020202020204" pitchFamily="34" charset="0"/>
              <a:buChar char="•"/>
            </a:pPr>
            <a:endParaRPr lang="en-GB" sz="1100" dirty="0">
              <a:solidFill>
                <a:srgbClr val="4C4D4F"/>
              </a:solidFill>
              <a:ea typeface="Verdana"/>
              <a:cs typeface="Calibri"/>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a:buChar char="•"/>
            </a:pPr>
            <a:r>
              <a:rPr lang="en-GB" sz="1100" dirty="0">
                <a:solidFill>
                  <a:srgbClr val="4C4D4F"/>
                </a:solidFill>
                <a:latin typeface="Calibri"/>
                <a:ea typeface="Arial"/>
                <a:cs typeface="Arial"/>
              </a:rPr>
              <a:t>Project board set up to oversee the CSP on behalf of programme board</a:t>
            </a:r>
            <a:endParaRPr lang="en-US" dirty="0">
              <a:solidFill>
                <a:srgbClr val="FFFFFF"/>
              </a:solidFill>
              <a:latin typeface="Calibri"/>
              <a:ea typeface="Arial"/>
              <a:cs typeface="Calibri" panose="020F0502020204030204"/>
            </a:endParaRPr>
          </a:p>
          <a:p>
            <a:pPr>
              <a:buChar char="•"/>
            </a:pPr>
            <a:r>
              <a:rPr lang="en-GB" sz="1100" dirty="0">
                <a:solidFill>
                  <a:srgbClr val="4C4D4F"/>
                </a:solidFill>
                <a:latin typeface="Calibri"/>
                <a:ea typeface="Arial"/>
                <a:cs typeface="Arial"/>
              </a:rPr>
              <a:t>Projections/plans and assumptions collated and approved by programme board </a:t>
            </a:r>
            <a:endParaRPr lang="en-US">
              <a:cs typeface="Calibri"/>
            </a:endParaRPr>
          </a:p>
          <a:p>
            <a:pPr>
              <a:buChar char="•"/>
            </a:pPr>
            <a:r>
              <a:rPr lang="en-GB" sz="1100" dirty="0">
                <a:solidFill>
                  <a:srgbClr val="4C4D4F"/>
                </a:solidFill>
                <a:latin typeface="Calibri"/>
                <a:ea typeface="Arial"/>
                <a:cs typeface="Arial"/>
              </a:rPr>
              <a:t>Approach and planning for Clinical Services chapter of the CSP complete and approved</a:t>
            </a:r>
            <a:endParaRPr lang="en-GB" dirty="0"/>
          </a:p>
          <a:p>
            <a:pPr>
              <a:buChar char="•"/>
            </a:pPr>
            <a:r>
              <a:rPr lang="en-GB" sz="1100" dirty="0">
                <a:solidFill>
                  <a:srgbClr val="4C4D4F"/>
                </a:solidFill>
                <a:latin typeface="Calibri"/>
                <a:ea typeface="Arial"/>
                <a:cs typeface="Arial"/>
              </a:rPr>
              <a:t>Patient and citizen involvement framework completed</a:t>
            </a:r>
            <a:endParaRPr lang="en-US" dirty="0">
              <a:solidFill>
                <a:srgbClr val="FFFFFF"/>
              </a:solidFill>
              <a:latin typeface="Calibri"/>
              <a:ea typeface="Arial"/>
              <a:cs typeface="Calibri"/>
            </a:endParaRPr>
          </a:p>
          <a:p>
            <a:pPr>
              <a:buChar char="•"/>
            </a:pPr>
            <a:r>
              <a:rPr lang="en-US" sz="1100" dirty="0">
                <a:solidFill>
                  <a:srgbClr val="000000"/>
                </a:solidFill>
                <a:ea typeface="Verdana"/>
                <a:cs typeface="Calibri"/>
              </a:rPr>
              <a:t>Learning system completed and embedded within </a:t>
            </a:r>
            <a:r>
              <a:rPr lang="en-US" sz="1100" dirty="0" err="1">
                <a:solidFill>
                  <a:srgbClr val="000000"/>
                </a:solidFill>
                <a:ea typeface="Verdana"/>
                <a:cs typeface="Calibri"/>
              </a:rPr>
              <a:t>programme</a:t>
            </a:r>
            <a:endParaRPr lang="en-US" dirty="0" err="1">
              <a:cs typeface="Calibri"/>
            </a:endParaRPr>
          </a:p>
          <a:p>
            <a:pPr>
              <a:buChar char="•"/>
            </a:pPr>
            <a:r>
              <a:rPr lang="en-US" sz="1100" dirty="0">
                <a:solidFill>
                  <a:srgbClr val="000000"/>
                </a:solidFill>
                <a:ea typeface="Verdana"/>
                <a:cs typeface="Calibri"/>
              </a:rPr>
              <a:t>Involvement, Comms and Engagement workstream set up to oversee delivery of stakeholder engagement and comms plan.</a:t>
            </a:r>
            <a:endParaRPr lang="en-US">
              <a:cs typeface="Calibri"/>
            </a:endParaRPr>
          </a:p>
          <a:p>
            <a:endParaRPr lang="en-US" sz="1100" dirty="0">
              <a:solidFill>
                <a:srgbClr val="4C4D4F"/>
              </a:solidFill>
              <a:ea typeface="Verdana"/>
              <a:cs typeface="Arial"/>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67053" y="4286142"/>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endParaRPr lang="en-GB" sz="1100" i="1" dirty="0">
              <a:solidFill>
                <a:srgbClr val="FF0000"/>
              </a:solidFill>
            </a:endParaRPr>
          </a:p>
          <a:p>
            <a:pPr marL="171450" lvl="0" indent="-171450">
              <a:buFont typeface="Arial" panose="020B0604020202020204" pitchFamily="34" charset="0"/>
              <a:buChar char="•"/>
            </a:pPr>
            <a:r>
              <a:rPr lang="en-GB" sz="1100" dirty="0">
                <a:solidFill>
                  <a:schemeClr val="tx1"/>
                </a:solidFill>
              </a:rPr>
              <a:t>Shaping Our Future Clinical Services - Shaping Our Future Wellbeing - Cardiff and Vale University Health Board - </a:t>
            </a:r>
            <a:r>
              <a:rPr lang="en-GB" sz="1100" dirty="0">
                <a:hlinkClick r:id="rId5"/>
              </a:rPr>
              <a:t>https://shapingourfuturewellbeing.com/shaping-our-future-clinical-services/</a:t>
            </a:r>
            <a:endParaRPr lang="en-GB" sz="1100" dirty="0">
              <a:solidFill>
                <a:srgbClr val="4C4D4F"/>
              </a:solidFill>
              <a:latin typeface="Verdana"/>
              <a:ea typeface="Verdana"/>
            </a:endParaRP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171450" indent="-171450" defTabSz="457200">
              <a:buFont typeface="Arial" panose="020B0604020202020204" pitchFamily="34" charset="0"/>
              <a:buChar char="•"/>
              <a:defRPr/>
            </a:pPr>
            <a:r>
              <a:rPr lang="en-GB" sz="1100" dirty="0">
                <a:solidFill>
                  <a:schemeClr val="tx1"/>
                </a:solidFill>
                <a:ea typeface="Verdana"/>
              </a:rPr>
              <a:t>Organisational capacity for strategic development during significant operational pressures</a:t>
            </a:r>
          </a:p>
          <a:p>
            <a:pPr marL="171450" lvl="0" indent="-171450" defTabSz="457200">
              <a:buFont typeface="Arial" panose="020B0604020202020204" pitchFamily="34" charset="0"/>
              <a:buChar char="•"/>
              <a:defRPr/>
            </a:pPr>
            <a:r>
              <a:rPr lang="en-GB" sz="1100" dirty="0">
                <a:solidFill>
                  <a:schemeClr val="tx1"/>
                </a:solidFill>
                <a:ea typeface="Verdana"/>
              </a:rPr>
              <a:t>Organisational engagement with clinical strategy is not to the level required</a:t>
            </a:r>
            <a:endParaRPr lang="en-GB" sz="1100" dirty="0">
              <a:solidFill>
                <a:schemeClr val="tx1"/>
              </a:solidFill>
              <a:ea typeface="Verdana"/>
              <a:cs typeface="Calibri"/>
            </a:endParaRPr>
          </a:p>
          <a:p>
            <a:pPr lvl="0" defTabSz="457200">
              <a:defRPr/>
            </a:pPr>
            <a:r>
              <a:rPr lang="en-GB" sz="1100" dirty="0">
                <a:solidFill>
                  <a:schemeClr val="tx1"/>
                </a:solidFill>
                <a:ea typeface="Verdana"/>
              </a:rPr>
              <a:t>Mitigations</a:t>
            </a:r>
            <a:endParaRPr lang="en-GB" sz="1100" dirty="0">
              <a:solidFill>
                <a:schemeClr val="tx1"/>
              </a:solidFill>
              <a:ea typeface="Verdana"/>
              <a:cs typeface="Calibri"/>
            </a:endParaRPr>
          </a:p>
          <a:p>
            <a:pPr marL="171450" indent="-171450" defTabSz="457200">
              <a:buFont typeface="Arial" panose="020B0604020202020204" pitchFamily="34" charset="0"/>
              <a:buChar char="•"/>
              <a:defRPr/>
            </a:pPr>
            <a:r>
              <a:rPr lang="en-GB" sz="1100" dirty="0">
                <a:solidFill>
                  <a:schemeClr val="tx1"/>
                </a:solidFill>
                <a:ea typeface="Verdana"/>
              </a:rPr>
              <a:t>Lessons learned undertaken and has informed future approach to enable most efficient use of time with teams</a:t>
            </a:r>
            <a:endParaRPr lang="en-GB" sz="1100" dirty="0">
              <a:solidFill>
                <a:schemeClr val="tx1"/>
              </a:solidFill>
              <a:ea typeface="Verdana"/>
              <a:cs typeface="Calibri"/>
            </a:endParaRPr>
          </a:p>
          <a:p>
            <a:pPr marL="171450" indent="-171450" defTabSz="457200">
              <a:buFont typeface="Arial" panose="020B0604020202020204" pitchFamily="34" charset="0"/>
              <a:buChar char="•"/>
              <a:defRPr/>
            </a:pPr>
            <a:r>
              <a:rPr lang="en-GB" sz="1100" dirty="0">
                <a:solidFill>
                  <a:schemeClr val="tx1"/>
                </a:solidFill>
                <a:ea typeface="Verdana"/>
              </a:rPr>
              <a:t>Work to refresh the organisations strategy Jan-Sept 23 will support engagement with future vision and set clear objectives for  Clinical Services </a:t>
            </a:r>
            <a:endParaRPr lang="en-GB" sz="1100" dirty="0">
              <a:solidFill>
                <a:schemeClr val="tx1"/>
              </a:solidFill>
              <a:ea typeface="Verdana"/>
              <a:cs typeface="Calibri"/>
            </a:endParaRPr>
          </a:p>
          <a:p>
            <a:pPr marL="171450" lvl="0" indent="-171450" defTabSz="457200">
              <a:buFont typeface="Arial" panose="020B0604020202020204" pitchFamily="34" charset="0"/>
              <a:buChar char="•"/>
              <a:defRPr/>
            </a:pPr>
            <a:r>
              <a:rPr lang="en-GB" sz="1100" dirty="0">
                <a:solidFill>
                  <a:schemeClr val="tx1"/>
                </a:solidFill>
                <a:ea typeface="Verdana"/>
              </a:rPr>
              <a:t>Communications and engagement plan for strategic portfolio to be developed. Steering group established with key stakeholders in attendance.</a:t>
            </a:r>
            <a:endParaRPr lang="en-GB" sz="1100" dirty="0">
              <a:solidFill>
                <a:schemeClr val="tx1"/>
              </a:solidFill>
              <a:ea typeface="Verdana"/>
              <a:cs typeface="Calibri"/>
            </a:endParaRPr>
          </a:p>
          <a:p>
            <a:pPr lvl="0" defTabSz="457200">
              <a:defRPr/>
            </a:pPr>
            <a:endParaRPr lang="en-GB" sz="1100" dirty="0">
              <a:solidFill>
                <a:prstClr val="black"/>
              </a:solidFill>
              <a:ea typeface="Verdana" panose="020B0604030504040204" pitchFamily="34" charset="0"/>
            </a:endParaRPr>
          </a:p>
          <a:p>
            <a:pPr lvl="0" defTabSz="457200">
              <a:defRPr/>
            </a:pPr>
            <a:endParaRPr lang="en-GB" sz="1100" dirty="0">
              <a:solidFill>
                <a:prstClr val="black"/>
              </a:solidFill>
              <a:ea typeface="Verdana" panose="020B0604030504040204" pitchFamily="34" charset="0"/>
            </a:endParaRPr>
          </a:p>
          <a:p>
            <a:pPr lvl="0" defTabSz="457200">
              <a:defRPr/>
            </a:pPr>
            <a:endParaRPr lang="en-GB" sz="1100" dirty="0">
              <a:solidFill>
                <a:prstClr val="black"/>
              </a:solidFill>
              <a:ea typeface="Verdana" panose="020B0604030504040204" pitchFamily="34" charset="0"/>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SEE SLIDE </a:t>
            </a:r>
            <a:r>
              <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rPr>
              <a:t>[4]</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1400" b="1" dirty="0">
                <a:solidFill>
                  <a:prstClr val="white"/>
                </a:solidFill>
                <a:latin typeface="Calibri" panose="020F0502020204030204"/>
              </a:rPr>
              <a:t>BASELINE DOCUMENT</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81569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SHAPING OUR FUTURE HOSPITALS</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defTabSz="457200">
              <a:buFont typeface="Arial" panose="020B0604020202020204" pitchFamily="34" charset="0"/>
              <a:buChar char="•"/>
              <a:defRPr/>
            </a:pPr>
            <a:r>
              <a:rPr lang="en-GB" sz="1100" dirty="0">
                <a:solidFill>
                  <a:srgbClr val="4C4D4F"/>
                </a:solidFill>
                <a:ea typeface="Verdana"/>
              </a:rPr>
              <a:t>Complete SOC scoping after receiving feedback from WG stakeholders to ensure the right content will be produced.</a:t>
            </a:r>
          </a:p>
          <a:p>
            <a:pPr marL="171450" lvl="0" indent="-171450" defTabSz="457200">
              <a:buFont typeface="Arial" panose="020B0604020202020204" pitchFamily="34" charset="0"/>
              <a:buChar char="•"/>
              <a:defRPr/>
            </a:pPr>
            <a:r>
              <a:rPr lang="en-GB" sz="1100" dirty="0">
                <a:solidFill>
                  <a:srgbClr val="4C4D4F"/>
                </a:solidFill>
                <a:ea typeface="Verdana"/>
              </a:rPr>
              <a:t>Agree </a:t>
            </a:r>
            <a:r>
              <a:rPr lang="en-GB" sz="1100" dirty="0" err="1">
                <a:solidFill>
                  <a:srgbClr val="4C4D4F"/>
                </a:solidFill>
                <a:ea typeface="Verdana"/>
              </a:rPr>
              <a:t>ToR</a:t>
            </a:r>
            <a:r>
              <a:rPr lang="en-GB" sz="1100" dirty="0">
                <a:solidFill>
                  <a:srgbClr val="4C4D4F"/>
                </a:solidFill>
                <a:ea typeface="Verdana"/>
              </a:rPr>
              <a:t> with WG for clinical review of model presented in PBC.</a:t>
            </a:r>
          </a:p>
          <a:p>
            <a:pPr marL="171450" lvl="0" indent="-171450" defTabSz="457200">
              <a:buFont typeface="Arial" panose="020B0604020202020204" pitchFamily="34" charset="0"/>
              <a:buChar char="•"/>
              <a:defRPr/>
            </a:pPr>
            <a:r>
              <a:rPr lang="en-GB" sz="1100" dirty="0">
                <a:solidFill>
                  <a:srgbClr val="4C4D4F"/>
                </a:solidFill>
                <a:ea typeface="Verdana"/>
              </a:rPr>
              <a:t>With a stable SOC scope, build a costed delivery plan (including what expertise should be recruited and what should be procured)</a:t>
            </a:r>
          </a:p>
          <a:p>
            <a:pPr marL="171450" lvl="0" indent="-171450" defTabSz="457200">
              <a:buFont typeface="Arial" panose="020B0604020202020204" pitchFamily="34" charset="0"/>
              <a:buChar char="•"/>
              <a:defRPr/>
            </a:pPr>
            <a:r>
              <a:rPr lang="en-GB" sz="1100" dirty="0">
                <a:solidFill>
                  <a:srgbClr val="4C4D4F"/>
                </a:solidFill>
                <a:ea typeface="Verdana"/>
              </a:rPr>
              <a:t>Seek PBC endorsement and funding to deliver SOC from WG</a:t>
            </a:r>
          </a:p>
          <a:p>
            <a:pPr marL="628650" lvl="1" indent="-171450" defTabSz="457200">
              <a:buFont typeface="Arial" panose="020B0604020202020204" pitchFamily="34" charset="0"/>
              <a:buChar char="•"/>
              <a:defRPr/>
            </a:pPr>
            <a:r>
              <a:rPr lang="en-GB" sz="1100" dirty="0">
                <a:solidFill>
                  <a:srgbClr val="4C4D4F"/>
                </a:solidFill>
                <a:ea typeface="Verdana"/>
              </a:rPr>
              <a:t>Commence any procurement and internal recruitment exercises once funding commitment has been received.</a:t>
            </a:r>
          </a:p>
          <a:p>
            <a:pPr marL="171450" indent="-171450" defTabSz="457200">
              <a:buFont typeface="Arial" panose="020B0604020202020204" pitchFamily="34" charset="0"/>
              <a:buChar char="•"/>
              <a:defRPr/>
            </a:pPr>
            <a:r>
              <a:rPr lang="en-GB" sz="1100" dirty="0">
                <a:solidFill>
                  <a:srgbClr val="4C4D4F"/>
                </a:solidFill>
                <a:ea typeface="Verdana"/>
              </a:rPr>
              <a:t>Further development of Life Sciences Vision and actions with Cardiff University.</a:t>
            </a: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Arial" panose="020B0604020202020204" pitchFamily="34" charset="0"/>
              <a:buChar char="•"/>
              <a:defRPr/>
            </a:pPr>
            <a:r>
              <a:rPr lang="en-GB" sz="900" dirty="0">
                <a:solidFill>
                  <a:srgbClr val="4C4D4F"/>
                </a:solidFill>
                <a:ea typeface="Verdana"/>
              </a:rPr>
              <a:t>SOC scope approved by WG</a:t>
            </a:r>
          </a:p>
          <a:p>
            <a:pPr marL="228600" lvl="0" indent="-228600" defTabSz="457200">
              <a:buFont typeface="Arial" panose="020B0604020202020204" pitchFamily="34" charset="0"/>
              <a:buChar char="•"/>
              <a:defRPr/>
            </a:pPr>
            <a:r>
              <a:rPr lang="en-GB" sz="900" dirty="0" err="1">
                <a:solidFill>
                  <a:srgbClr val="4C4D4F"/>
                </a:solidFill>
                <a:ea typeface="Verdana"/>
              </a:rPr>
              <a:t>ToR</a:t>
            </a:r>
            <a:r>
              <a:rPr lang="en-GB" sz="900" dirty="0">
                <a:solidFill>
                  <a:srgbClr val="4C4D4F"/>
                </a:solidFill>
                <a:ea typeface="Verdana"/>
              </a:rPr>
              <a:t> agreed with WG for the clinical review. A procurement was run by WG&lt; but no bidders came forward. Steps are being taken to progress this matter by WG officials.</a:t>
            </a:r>
          </a:p>
          <a:p>
            <a:pPr marL="228600" lvl="0" indent="-228600" defTabSz="457200">
              <a:buFont typeface="Arial" panose="020B0604020202020204" pitchFamily="34" charset="0"/>
              <a:buChar char="•"/>
              <a:defRPr/>
            </a:pPr>
            <a:r>
              <a:rPr lang="en-GB" sz="900" dirty="0">
                <a:solidFill>
                  <a:srgbClr val="4C4D4F"/>
                </a:solidFill>
                <a:ea typeface="Verdana"/>
              </a:rPr>
              <a:t>A delivery plan has been created for SOC. The resources to be recruited have had job descriptions checked by workforce to ensure consistency and speed up recruitment once SOC funding is in place.</a:t>
            </a:r>
          </a:p>
          <a:p>
            <a:pPr marL="228600" lvl="0" indent="-228600" defTabSz="457200">
              <a:buFont typeface="Arial" panose="020B0604020202020204" pitchFamily="34" charset="0"/>
              <a:buChar char="•"/>
              <a:defRPr/>
            </a:pPr>
            <a:r>
              <a:rPr lang="en-GB" sz="900" dirty="0">
                <a:solidFill>
                  <a:srgbClr val="4C4D4F"/>
                </a:solidFill>
                <a:ea typeface="Verdana"/>
              </a:rPr>
              <a:t>A prior information notice was drafted during Q4 to notify the market a strategic advisor will be procured. </a:t>
            </a:r>
          </a:p>
          <a:p>
            <a:pPr marL="228600" lvl="0" indent="-228600" defTabSz="457200">
              <a:buFont typeface="Arial" panose="020B0604020202020204" pitchFamily="34" charset="0"/>
              <a:buChar char="•"/>
              <a:defRPr/>
            </a:pPr>
            <a:r>
              <a:rPr lang="en-GB" sz="900" dirty="0">
                <a:solidFill>
                  <a:srgbClr val="4C4D4F"/>
                </a:solidFill>
                <a:ea typeface="Verdana"/>
              </a:rPr>
              <a:t>PBC endorsement has not been forthcoming as it is dependent on the clinical review.</a:t>
            </a:r>
          </a:p>
          <a:p>
            <a:pPr marL="228600" lvl="0" indent="-228600" defTabSz="457200">
              <a:buFont typeface="Arial" panose="020B0604020202020204" pitchFamily="34" charset="0"/>
              <a:buChar char="•"/>
              <a:defRPr/>
            </a:pPr>
            <a:r>
              <a:rPr lang="en-GB" sz="900" dirty="0">
                <a:solidFill>
                  <a:srgbClr val="4C4D4F"/>
                </a:solidFill>
                <a:ea typeface="Verdana"/>
              </a:rPr>
              <a:t>Funding to deliver the SOC has not been forthcoming from WG.</a:t>
            </a:r>
          </a:p>
          <a:p>
            <a:pPr marL="228600" lvl="0" indent="-228600" defTabSz="457200">
              <a:buFont typeface="Arial" panose="020B0604020202020204" pitchFamily="34" charset="0"/>
              <a:buChar char="•"/>
              <a:defRPr/>
            </a:pPr>
            <a:r>
              <a:rPr lang="en-GB" sz="900" dirty="0">
                <a:solidFill>
                  <a:srgbClr val="4C4D4F"/>
                </a:solidFill>
                <a:ea typeface="Verdana"/>
              </a:rPr>
              <a:t>A delegation from Cardiff University and C&amp;V visited Edinburgh </a:t>
            </a:r>
            <a:r>
              <a:rPr lang="en-GB" sz="900" dirty="0" err="1">
                <a:solidFill>
                  <a:srgbClr val="4C4D4F"/>
                </a:solidFill>
                <a:ea typeface="Verdana"/>
              </a:rPr>
              <a:t>Bioquarter</a:t>
            </a:r>
            <a:r>
              <a:rPr lang="en-GB" sz="900" dirty="0">
                <a:solidFill>
                  <a:srgbClr val="4C4D4F"/>
                </a:solidFill>
                <a:ea typeface="Verdana"/>
              </a:rPr>
              <a:t> to understand their academic health science collaborations. This has provided C&amp;V with further inspiration to build upon its Life Sciences vision with a workshop to take place in Q1.</a:t>
            </a:r>
          </a:p>
          <a:p>
            <a:pPr marL="171450" lvl="0" indent="-171450" defTabSz="457200">
              <a:buFont typeface="Arial" panose="020B0604020202020204" pitchFamily="34" charset="0"/>
              <a:buChar char="•"/>
              <a:defRPr/>
            </a:pPr>
            <a:endParaRPr lang="en-GB" sz="1000" dirty="0">
              <a:solidFill>
                <a:srgbClr val="4C4D4F"/>
              </a:solidFill>
              <a:latin typeface="Verdana"/>
              <a:ea typeface="Verdana"/>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1"/>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Arial" panose="020B0604020202020204" pitchFamily="34" charset="0"/>
              <a:buChar char="•"/>
              <a:defRPr/>
            </a:pPr>
            <a:r>
              <a:rPr lang="en-GB" sz="900" dirty="0">
                <a:solidFill>
                  <a:srgbClr val="4C4D4F"/>
                </a:solidFill>
                <a:ea typeface="Verdana"/>
              </a:rPr>
              <a:t>WG confirm supplier to review clinical model in PBC is appointed</a:t>
            </a:r>
          </a:p>
          <a:p>
            <a:pPr marL="228600" lvl="0" indent="-228600" defTabSz="457200">
              <a:buFont typeface="Arial" panose="020B0604020202020204" pitchFamily="34" charset="0"/>
              <a:buChar char="•"/>
              <a:defRPr/>
            </a:pPr>
            <a:r>
              <a:rPr lang="en-GB" sz="900" dirty="0">
                <a:solidFill>
                  <a:srgbClr val="4C4D4F"/>
                </a:solidFill>
                <a:ea typeface="Verdana"/>
              </a:rPr>
              <a:t>Prepare for SOC commencement</a:t>
            </a:r>
          </a:p>
          <a:p>
            <a:pPr marL="228600" lvl="0" indent="-228600" defTabSz="457200">
              <a:buFont typeface="Arial" panose="020B0604020202020204" pitchFamily="34" charset="0"/>
              <a:buChar char="•"/>
              <a:defRPr/>
            </a:pPr>
            <a:r>
              <a:rPr lang="en-GB" sz="900" dirty="0">
                <a:solidFill>
                  <a:srgbClr val="4C4D4F"/>
                </a:solidFill>
                <a:ea typeface="Verdana"/>
              </a:rPr>
              <a:t>Supplier day held for strategic advisor procurement and tender for </a:t>
            </a:r>
            <a:r>
              <a:rPr lang="en-GB" sz="900">
                <a:solidFill>
                  <a:srgbClr val="4C4D4F"/>
                </a:solidFill>
                <a:ea typeface="Verdana"/>
              </a:rPr>
              <a:t>advisor written</a:t>
            </a:r>
            <a:endParaRPr lang="en-GB" sz="900" dirty="0">
              <a:solidFill>
                <a:srgbClr val="4C4D4F"/>
              </a:solidFill>
              <a:ea typeface="Verdana"/>
            </a:endParaRPr>
          </a:p>
          <a:p>
            <a:pPr marL="228600" lvl="0" indent="-228600" defTabSz="457200">
              <a:buFont typeface="Arial" panose="020B0604020202020204" pitchFamily="34" charset="0"/>
              <a:buChar char="•"/>
              <a:defRPr/>
            </a:pPr>
            <a:r>
              <a:rPr lang="en-GB" sz="900" dirty="0">
                <a:solidFill>
                  <a:srgbClr val="4C4D4F"/>
                </a:solidFill>
                <a:ea typeface="Verdana"/>
              </a:rPr>
              <a:t>Confirmation of SOC funding from WG</a:t>
            </a:r>
          </a:p>
          <a:p>
            <a:pPr marL="228600" lvl="0" indent="-228600" defTabSz="457200">
              <a:buFont typeface="Arial" panose="020B0604020202020204" pitchFamily="34" charset="0"/>
              <a:buChar char="•"/>
              <a:defRPr/>
            </a:pPr>
            <a:r>
              <a:rPr lang="en-GB" sz="900" dirty="0">
                <a:solidFill>
                  <a:srgbClr val="4C4D4F"/>
                </a:solidFill>
                <a:ea typeface="Verdana"/>
              </a:rPr>
              <a:t>Commence recruitment to support SOFH programme (subject to funding)</a:t>
            </a:r>
          </a:p>
          <a:p>
            <a:pPr marL="228600" lvl="0" indent="-228600" defTabSz="457200">
              <a:buFont typeface="Arial" panose="020B0604020202020204" pitchFamily="34" charset="0"/>
              <a:buChar char="•"/>
              <a:defRPr/>
            </a:pPr>
            <a:r>
              <a:rPr lang="en-GB" sz="900" dirty="0">
                <a:solidFill>
                  <a:srgbClr val="4C4D4F"/>
                </a:solidFill>
                <a:ea typeface="Verdana"/>
              </a:rPr>
              <a:t>Develop Life Sciences vision further with Cardiff University</a:t>
            </a:r>
          </a:p>
          <a:p>
            <a:pPr marL="228600" lvl="0" indent="-228600" defTabSz="457200">
              <a:buFont typeface="Arial" panose="020B0604020202020204" pitchFamily="34" charset="0"/>
              <a:buChar char="•"/>
              <a:defRPr/>
            </a:pPr>
            <a:r>
              <a:rPr lang="en-GB" sz="900" dirty="0">
                <a:solidFill>
                  <a:srgbClr val="4C4D4F"/>
                </a:solidFill>
                <a:ea typeface="Verdana"/>
              </a:rPr>
              <a:t>Clinical delegation to visit Royal Liverpool</a:t>
            </a:r>
          </a:p>
          <a:p>
            <a:pPr marL="228600" lvl="0" indent="-228600" defTabSz="457200">
              <a:buFont typeface="Arial" panose="020B0604020202020204" pitchFamily="34" charset="0"/>
              <a:buChar char="•"/>
              <a:defRPr/>
            </a:pPr>
            <a:r>
              <a:rPr lang="en-GB" sz="900" dirty="0">
                <a:solidFill>
                  <a:srgbClr val="4C4D4F"/>
                </a:solidFill>
                <a:ea typeface="Verdana"/>
              </a:rPr>
              <a:t>Undertake a series of reference meetings with NHP schemes to learn lessons</a:t>
            </a:r>
          </a:p>
          <a:p>
            <a:pPr marL="228600" lvl="0" indent="-228600" defTabSz="457200">
              <a:buFont typeface="+mj-lt"/>
              <a:buAutoNum type="arabicPeriod"/>
              <a:defRPr/>
            </a:pPr>
            <a:endParaRPr lang="en-GB" sz="900" dirty="0">
              <a:solidFill>
                <a:srgbClr val="4C4D4F"/>
              </a:solidFill>
              <a:ea typeface="Verdana"/>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78240" y="4286143"/>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rPr>
              <a:t>[Insert any additional documents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solidFill>
                <a:srgbClr val="16345D"/>
              </a:solidFill>
              <a:latin typeface="Calibri" panose="020F0502020204030204"/>
            </a:endParaRP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RISK 1</a:t>
            </a:r>
          </a:p>
          <a:p>
            <a:pPr lvl="0" defTabSz="457200">
              <a:defRPr/>
            </a:pPr>
            <a:r>
              <a:rPr lang="en-GB" sz="1100" dirty="0">
                <a:solidFill>
                  <a:srgbClr val="4C4D4F"/>
                </a:solidFill>
                <a:ea typeface="Verdana"/>
              </a:rPr>
              <a:t>Lost momentum after PBC not being endorsed</a:t>
            </a:r>
          </a:p>
          <a:p>
            <a:pPr lvl="1" defTabSz="457200">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MITIGATION</a:t>
            </a:r>
          </a:p>
          <a:p>
            <a:pPr lvl="1" defTabSz="457200">
              <a:defRPr/>
            </a:pPr>
            <a:r>
              <a:rPr lang="en-GB" sz="1100" dirty="0">
                <a:solidFill>
                  <a:srgbClr val="4C4D4F"/>
                </a:solidFill>
                <a:ea typeface="Verdana"/>
              </a:rPr>
              <a:t>Endorsement to be achieved after a clinical review. The </a:t>
            </a:r>
            <a:r>
              <a:rPr lang="en-GB" sz="1100" dirty="0" err="1">
                <a:solidFill>
                  <a:srgbClr val="4C4D4F"/>
                </a:solidFill>
                <a:ea typeface="Verdana"/>
              </a:rPr>
              <a:t>ToR</a:t>
            </a:r>
            <a:r>
              <a:rPr lang="en-GB" sz="1100" dirty="0">
                <a:solidFill>
                  <a:srgbClr val="4C4D4F"/>
                </a:solidFill>
                <a:ea typeface="Verdana"/>
              </a:rPr>
              <a:t> of this review are being drafted at the time of writing. SOC preparation can proceed.</a:t>
            </a:r>
          </a:p>
          <a:p>
            <a:pPr marL="228600" lvl="0" indent="-228600" defTabSz="457200">
              <a:buFont typeface="+mj-lt"/>
              <a:buAutoNum type="arabicPeriod"/>
              <a:defRPr/>
            </a:pPr>
            <a:endParaRPr lang="en-GB" sz="1100" dirty="0">
              <a:solidFill>
                <a:srgbClr val="4C4D4F"/>
              </a:solidFill>
              <a:ea typeface="Verdana"/>
            </a:endParaRPr>
          </a:p>
          <a:p>
            <a:pPr lvl="0" defTabSz="457200">
              <a:defRPr/>
            </a:pPr>
            <a:r>
              <a:rPr lang="en-GB" sz="1100" dirty="0">
                <a:solidFill>
                  <a:srgbClr val="4C4D4F"/>
                </a:solidFill>
                <a:ea typeface="Verdana"/>
              </a:rPr>
              <a:t>RISK 2</a:t>
            </a:r>
          </a:p>
          <a:p>
            <a:pPr defTabSz="457200">
              <a:defRPr/>
            </a:pPr>
            <a:r>
              <a:rPr lang="en-GB" sz="1100" dirty="0">
                <a:solidFill>
                  <a:schemeClr val="tx1"/>
                </a:solidFill>
              </a:rPr>
              <a:t>There is a risk that all necessary funding for SOC is not available</a:t>
            </a:r>
          </a:p>
          <a:p>
            <a:pPr lvl="1" defTabSz="457200">
              <a:defRPr/>
            </a:pPr>
            <a:r>
              <a:rPr lang="en-GB" sz="1100" dirty="0">
                <a:solidFill>
                  <a:srgbClr val="4C4D4F"/>
                </a:solidFill>
                <a:ea typeface="Verdana"/>
              </a:rPr>
              <a:t>MITIGATION</a:t>
            </a:r>
          </a:p>
          <a:p>
            <a:pPr lvl="1" defTabSz="457200">
              <a:defRPr/>
            </a:pPr>
            <a:r>
              <a:rPr lang="en-GB" sz="1100" dirty="0">
                <a:solidFill>
                  <a:srgbClr val="4C4D4F"/>
                </a:solidFill>
                <a:ea typeface="Verdana"/>
              </a:rPr>
              <a:t>Executive colleagues will raise with WG</a:t>
            </a:r>
          </a:p>
          <a:p>
            <a:pPr lvl="0" defTabSz="457200">
              <a:defRPr/>
            </a:pPr>
            <a:endParaRPr lang="en-GB" sz="1100" dirty="0">
              <a:solidFill>
                <a:srgbClr val="4C4D4F"/>
              </a:solidFill>
              <a:ea typeface="Verdana"/>
            </a:endParaRPr>
          </a:p>
          <a:p>
            <a:pPr marL="228600" lvl="0" indent="-228600" defTabSz="457200">
              <a:buFont typeface="+mj-lt"/>
              <a:buAutoNum type="arabicPeriod"/>
              <a:defRPr/>
            </a:pPr>
            <a:endParaRPr lang="en-GB" sz="1100" dirty="0">
              <a:solidFill>
                <a:srgbClr val="4C4D4F"/>
              </a:solidFill>
              <a:ea typeface="Verdana"/>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SEE </a:t>
            </a:r>
            <a:r>
              <a:rPr lang="en-GB" sz="1400" b="1" dirty="0">
                <a:solidFill>
                  <a:prstClr val="white"/>
                </a:solidFill>
              </a:rPr>
              <a:t>SLIDE</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rPr>
              <a:t>[13]</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1400" b="1" dirty="0">
                <a:solidFill>
                  <a:prstClr val="white"/>
                </a:solidFill>
                <a:latin typeface="Calibri" panose="020F0502020204030204"/>
              </a:rPr>
              <a:t>BASELINE DOCUMENT</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9ABFA524-472F-4108-9F59-BA2DF4CA2763}"/>
              </a:ext>
            </a:extLst>
          </p:cNvPr>
          <p:cNvPicPr>
            <a:picLocks noChangeAspect="1"/>
          </p:cNvPicPr>
          <p:nvPr/>
        </p:nvPicPr>
        <p:blipFill>
          <a:blip r:embed="rId3"/>
          <a:stretch>
            <a:fillRect/>
          </a:stretch>
        </p:blipFill>
        <p:spPr>
          <a:xfrm>
            <a:off x="8787886" y="1291880"/>
            <a:ext cx="3177384" cy="2411399"/>
          </a:xfrm>
          <a:prstGeom prst="rect">
            <a:avLst/>
          </a:prstGeom>
        </p:spPr>
      </p:pic>
    </p:spTree>
    <p:extLst>
      <p:ext uri="{BB962C8B-B14F-4D97-AF65-F5344CB8AC3E}">
        <p14:creationId xmlns:p14="http://schemas.microsoft.com/office/powerpoint/2010/main" val="375262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63273" y="100476"/>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Calibri" panose="020F0502020204030204"/>
              </a:rPr>
              <a:t>PRIMARY CARE</a:t>
            </a:r>
            <a:endParaRPr kumimoji="0" lang="en-GB" sz="2400" b="1" i="0" u="none" strike="noStrike" kern="1200" cap="none" spc="0" normalizeH="0" baseline="0" noProof="0" dirty="0">
              <a:ln>
                <a:noFill/>
              </a:ln>
              <a:solidFill>
                <a:srgbClr val="FF0000"/>
              </a:solidFill>
              <a:effectLst/>
              <a:uLnTx/>
              <a:uFillTx/>
              <a:latin typeface="Calibri" panose="020F0502020204030204"/>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pic>
        <p:nvPicPr>
          <p:cNvPr id="10" name="Picture 9">
            <a:extLst>
              <a:ext uri="{FF2B5EF4-FFF2-40B4-BE49-F238E27FC236}">
                <a16:creationId xmlns:a16="http://schemas.microsoft.com/office/drawing/2014/main" id="{A8DBB418-7989-4835-8C2E-9EACC9A6EF6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78240" y="1297955"/>
            <a:ext cx="3166198" cy="2399250"/>
          </a:xfrm>
          <a:prstGeom prst="rect">
            <a:avLst/>
          </a:prstGeom>
        </p:spPr>
      </p:pic>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mj-lt"/>
              <a:buAutoNum type="arabicPeriod"/>
              <a:defRPr/>
            </a:pPr>
            <a:r>
              <a:rPr lang="en-GB" sz="1000" dirty="0">
                <a:solidFill>
                  <a:schemeClr val="tx1"/>
                </a:solidFill>
                <a:ea typeface="Verdana"/>
              </a:rPr>
              <a:t>Increase dental activity to 88% of pre-covid</a:t>
            </a:r>
          </a:p>
          <a:p>
            <a:pPr marL="228600" lvl="0" indent="-228600" defTabSz="457200">
              <a:buFont typeface="+mj-lt"/>
              <a:buAutoNum type="arabicPeriod"/>
              <a:defRPr/>
            </a:pPr>
            <a:endParaRPr lang="en-GB" sz="1000" dirty="0">
              <a:solidFill>
                <a:schemeClr val="tx1"/>
              </a:solidFill>
              <a:ea typeface="Verdana"/>
            </a:endParaRPr>
          </a:p>
          <a:p>
            <a:pPr marL="228600" lvl="0" indent="-228600" defTabSz="457200">
              <a:buFont typeface="+mj-lt"/>
              <a:buAutoNum type="arabicPeriod"/>
              <a:defRPr/>
            </a:pPr>
            <a:r>
              <a:rPr lang="en-GB" sz="1000" dirty="0">
                <a:solidFill>
                  <a:schemeClr val="tx1"/>
                </a:solidFill>
                <a:ea typeface="Verdana"/>
              </a:rPr>
              <a:t>Develop additional UPCC capacity in other Cardiff Localities – Cardiff North Pilot to go live in February. </a:t>
            </a:r>
          </a:p>
          <a:p>
            <a:pPr marL="228600" lvl="0" indent="-228600" defTabSz="457200">
              <a:buFont typeface="+mj-lt"/>
              <a:buAutoNum type="arabicPeriod"/>
              <a:defRPr/>
            </a:pPr>
            <a:endParaRPr lang="en-GB" sz="1000" dirty="0">
              <a:solidFill>
                <a:schemeClr val="tx1"/>
              </a:solidFill>
              <a:ea typeface="Verdana"/>
            </a:endParaRPr>
          </a:p>
          <a:p>
            <a:pPr marL="228600" lvl="0" indent="-228600" defTabSz="457200">
              <a:buFont typeface="+mj-lt"/>
              <a:buAutoNum type="arabicPeriod"/>
              <a:defRPr/>
            </a:pPr>
            <a:r>
              <a:rPr lang="en-GB" sz="1000" dirty="0">
                <a:solidFill>
                  <a:schemeClr val="tx1"/>
                </a:solidFill>
                <a:ea typeface="Verdana"/>
              </a:rPr>
              <a:t>Continue planning for Vale UPCC </a:t>
            </a:r>
          </a:p>
          <a:p>
            <a:pPr marL="228600" lvl="0" indent="-228600" defTabSz="457200">
              <a:buFont typeface="+mj-lt"/>
              <a:buAutoNum type="arabicPeriod"/>
              <a:defRPr/>
            </a:pPr>
            <a:endParaRPr lang="en-GB" sz="1000" dirty="0">
              <a:solidFill>
                <a:schemeClr val="tx1"/>
              </a:solidFill>
              <a:ea typeface="Verdana"/>
            </a:endParaRPr>
          </a:p>
          <a:p>
            <a:pPr marL="228600" lvl="0" indent="-228600" defTabSz="457200">
              <a:buFont typeface="+mj-lt"/>
              <a:buAutoNum type="arabicPeriod"/>
              <a:defRPr/>
            </a:pPr>
            <a:r>
              <a:rPr lang="en-GB" sz="1000" dirty="0">
                <a:solidFill>
                  <a:schemeClr val="tx1"/>
                </a:solidFill>
                <a:ea typeface="Verdana"/>
              </a:rPr>
              <a:t>Improvement of diabetes performance measures in line with WG targets</a:t>
            </a:r>
          </a:p>
          <a:p>
            <a:pPr marL="228600" lvl="0" indent="-228600" defTabSz="457200">
              <a:buFont typeface="+mj-lt"/>
              <a:buAutoNum type="arabicPeriod"/>
              <a:defRPr/>
            </a:pPr>
            <a:endParaRPr lang="en-GB" sz="1000" dirty="0">
              <a:solidFill>
                <a:schemeClr val="tx1"/>
              </a:solidFill>
              <a:ea typeface="Verdana"/>
            </a:endParaRPr>
          </a:p>
          <a:p>
            <a:pPr marL="228600" indent="-228600" defTabSz="457200">
              <a:buFont typeface="+mj-lt"/>
              <a:buAutoNum type="arabicPeriod"/>
              <a:defRPr/>
            </a:pPr>
            <a:r>
              <a:rPr lang="en-GB" sz="1000" dirty="0">
                <a:solidFill>
                  <a:schemeClr val="tx1"/>
                </a:solidFill>
              </a:rPr>
              <a:t>Identify and confirm the governance arrangements in which PCPGs will operate and consider PCPGs plans in light of  the RPB Area Plan due to be published in Q1 23/24.</a:t>
            </a:r>
            <a:r>
              <a:rPr lang="en-GB" sz="1000" dirty="0"/>
              <a:t> </a:t>
            </a:r>
            <a:r>
              <a:rPr lang="en-GB" sz="1000" dirty="0">
                <a:solidFill>
                  <a:schemeClr val="tx1"/>
                </a:solidFill>
              </a:rPr>
              <a:t>Professional Collaborative further establish themselves and start to integrate into Cluster meetings structures.</a:t>
            </a:r>
          </a:p>
        </p:txBody>
      </p:sp>
      <p:sp>
        <p:nvSpPr>
          <p:cNvPr id="12" name="Rectangle 11">
            <a:extLst>
              <a:ext uri="{FF2B5EF4-FFF2-40B4-BE49-F238E27FC236}">
                <a16:creationId xmlns:a16="http://schemas.microsoft.com/office/drawing/2014/main" id="{514DC94F-7964-4D43-868D-9394052E1A7A}"/>
              </a:ext>
            </a:extLst>
          </p:cNvPr>
          <p:cNvSpPr/>
          <p:nvPr/>
        </p:nvSpPr>
        <p:spPr>
          <a:xfrm>
            <a:off x="4462272"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mj-lt"/>
              <a:buAutoNum type="arabicPeriod"/>
              <a:defRPr/>
            </a:pPr>
            <a:r>
              <a:rPr lang="en-GB" sz="900" dirty="0">
                <a:solidFill>
                  <a:schemeClr val="tx1"/>
                </a:solidFill>
                <a:ea typeface="Verdana"/>
              </a:rPr>
              <a:t>Did not achieve pre-covid target of 88% - February equally 68% so a maintenance of Q3 performance. Achieving revised dental performance measures forms part of 2023/24 IMTP commitments</a:t>
            </a:r>
          </a:p>
          <a:p>
            <a:pPr marL="228600" lvl="0" indent="-228600" defTabSz="457200">
              <a:buFont typeface="+mj-lt"/>
              <a:buAutoNum type="arabicPeriod"/>
              <a:defRPr/>
            </a:pPr>
            <a:endParaRPr lang="en-GB" sz="900" dirty="0">
              <a:solidFill>
                <a:schemeClr val="tx1"/>
              </a:solidFill>
              <a:ea typeface="Verdana"/>
            </a:endParaRPr>
          </a:p>
          <a:p>
            <a:pPr marL="228600" lvl="0" indent="-228600" defTabSz="457200">
              <a:buFont typeface="+mj-lt"/>
              <a:buAutoNum type="arabicPeriod"/>
              <a:defRPr/>
            </a:pPr>
            <a:r>
              <a:rPr lang="en-GB" sz="900" dirty="0">
                <a:solidFill>
                  <a:schemeClr val="tx1"/>
                </a:solidFill>
                <a:ea typeface="Verdana"/>
              </a:rPr>
              <a:t>UPCC went live in Cardiff North – over 75% of C&amp;V now have direct access to a UPCC with the remaining practices able to request access as needed.</a:t>
            </a:r>
          </a:p>
          <a:p>
            <a:pPr marL="228600" lvl="0" indent="-228600" defTabSz="457200">
              <a:buFont typeface="+mj-lt"/>
              <a:buAutoNum type="arabicPeriod"/>
              <a:defRPr/>
            </a:pPr>
            <a:endParaRPr lang="en-GB" sz="900" dirty="0">
              <a:solidFill>
                <a:schemeClr val="tx1"/>
              </a:solidFill>
              <a:ea typeface="Verdana"/>
            </a:endParaRPr>
          </a:p>
          <a:p>
            <a:pPr marL="228600" lvl="0" indent="-228600" defTabSz="457200">
              <a:buFont typeface="+mj-lt"/>
              <a:buAutoNum type="arabicPeriod"/>
              <a:defRPr/>
            </a:pPr>
            <a:r>
              <a:rPr lang="en-GB" sz="900" dirty="0">
                <a:solidFill>
                  <a:schemeClr val="tx1"/>
                </a:solidFill>
                <a:ea typeface="Verdana"/>
              </a:rPr>
              <a:t>UPCC changes in the Vale and in progress for Barry hospital.</a:t>
            </a:r>
          </a:p>
          <a:p>
            <a:pPr marL="228600" lvl="0" indent="-228600" defTabSz="457200">
              <a:buFont typeface="+mj-lt"/>
              <a:buAutoNum type="arabicPeriod"/>
              <a:defRPr/>
            </a:pPr>
            <a:endParaRPr lang="en-GB" sz="900" dirty="0">
              <a:solidFill>
                <a:schemeClr val="tx1"/>
              </a:solidFill>
              <a:ea typeface="Verdana"/>
            </a:endParaRPr>
          </a:p>
          <a:p>
            <a:pPr marL="228600" lvl="0" indent="-228600" defTabSz="457200">
              <a:buFont typeface="+mj-lt"/>
              <a:buAutoNum type="arabicPeriod"/>
              <a:defRPr/>
            </a:pPr>
            <a:r>
              <a:rPr lang="en-GB" sz="900" dirty="0">
                <a:solidFill>
                  <a:schemeClr val="tx1"/>
                </a:solidFill>
                <a:ea typeface="Verdana"/>
              </a:rPr>
              <a:t>Improved diabetes performance (% patients received all 8 NICE recommended care processes) from 33% to 43%.</a:t>
            </a:r>
          </a:p>
          <a:p>
            <a:pPr marL="228600" lvl="0" indent="-228600" defTabSz="457200">
              <a:buFont typeface="+mj-lt"/>
              <a:buAutoNum type="arabicPeriod"/>
              <a:defRPr/>
            </a:pPr>
            <a:endParaRPr lang="en-GB" sz="900" dirty="0">
              <a:solidFill>
                <a:schemeClr val="tx1"/>
              </a:solidFill>
              <a:ea typeface="Verdana"/>
            </a:endParaRPr>
          </a:p>
          <a:p>
            <a:pPr marL="228600" lvl="0" indent="-228600" defTabSz="457200">
              <a:buFont typeface="+mj-lt"/>
              <a:buAutoNum type="arabicPeriod"/>
              <a:defRPr/>
            </a:pPr>
            <a:r>
              <a:rPr lang="en-GB" sz="900" dirty="0">
                <a:solidFill>
                  <a:schemeClr val="tx1"/>
                </a:solidFill>
                <a:ea typeface="Verdana"/>
              </a:rPr>
              <a:t>Work continues on aligning planning and governance arrangements. PCPG meetings established. Links with Senior Leadership Group to be developed.</a:t>
            </a:r>
          </a:p>
          <a:p>
            <a:pPr marL="228600" lvl="0" indent="-228600" defTabSz="457200">
              <a:buFont typeface="+mj-lt"/>
              <a:buAutoNum type="arabicPeriod"/>
              <a:defRPr/>
            </a:pPr>
            <a:endParaRPr lang="en-GB" sz="900" dirty="0">
              <a:solidFill>
                <a:schemeClr val="tx1"/>
              </a:solidFill>
              <a:ea typeface="Verdana"/>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r>
              <a:rPr lang="en-GB" sz="1050" dirty="0">
                <a:solidFill>
                  <a:schemeClr val="tx1"/>
                </a:solidFill>
              </a:rPr>
              <a:t>Ambitions as per annual plan:</a:t>
            </a:r>
          </a:p>
          <a:p>
            <a:pPr lvl="0" defTabSz="457200">
              <a:defRPr/>
            </a:pPr>
            <a:endParaRPr lang="en-GB" sz="1050" dirty="0">
              <a:solidFill>
                <a:schemeClr val="tx1"/>
              </a:solidFill>
            </a:endParaRPr>
          </a:p>
          <a:p>
            <a:pPr marL="228600" lvl="0" indent="-228600" defTabSz="457200">
              <a:buFont typeface="+mj-lt"/>
              <a:buAutoNum type="arabicPeriod"/>
              <a:defRPr/>
            </a:pPr>
            <a:r>
              <a:rPr lang="en-GB" sz="1050" dirty="0">
                <a:solidFill>
                  <a:schemeClr val="tx1"/>
                </a:solidFill>
              </a:rPr>
              <a:t>80% appointment utilisation in UPCCs</a:t>
            </a:r>
          </a:p>
          <a:p>
            <a:pPr marL="228600" lvl="0" indent="-228600" defTabSz="457200">
              <a:buFont typeface="+mj-lt"/>
              <a:buAutoNum type="arabicPeriod"/>
              <a:defRPr/>
            </a:pPr>
            <a:r>
              <a:rPr lang="en-GB" sz="1050" dirty="0">
                <a:solidFill>
                  <a:schemeClr val="tx1"/>
                </a:solidFill>
              </a:rPr>
              <a:t>Home Visit (P2) face 2 face in 2 hrs &gt;90%</a:t>
            </a:r>
          </a:p>
          <a:p>
            <a:pPr marL="228600" lvl="0" indent="-228600" defTabSz="457200">
              <a:buFont typeface="+mj-lt"/>
              <a:buAutoNum type="arabicPeriod"/>
              <a:defRPr/>
            </a:pPr>
            <a:r>
              <a:rPr lang="en-GB" sz="1050" dirty="0">
                <a:solidFill>
                  <a:schemeClr val="tx1"/>
                </a:solidFill>
              </a:rPr>
              <a:t>&gt;90% of all eligible community pharmacies providing CCPS</a:t>
            </a:r>
          </a:p>
          <a:p>
            <a:pPr marL="228600" lvl="0" indent="-228600" defTabSz="457200">
              <a:buFont typeface="+mj-lt"/>
              <a:buAutoNum type="arabicPeriod"/>
              <a:defRPr/>
            </a:pPr>
            <a:r>
              <a:rPr lang="en-GB" sz="1050" dirty="0">
                <a:solidFill>
                  <a:schemeClr val="tx1"/>
                </a:solidFill>
              </a:rPr>
              <a:t>&gt;95% of practices reporting escalation levels</a:t>
            </a:r>
          </a:p>
          <a:p>
            <a:pPr marL="228600" lvl="0" indent="-228600" defTabSz="457200">
              <a:buFont typeface="+mj-lt"/>
              <a:buAutoNum type="arabicPeriod"/>
              <a:defRPr/>
            </a:pPr>
            <a:r>
              <a:rPr lang="en-GB" sz="1050" dirty="0">
                <a:solidFill>
                  <a:schemeClr val="tx1"/>
                </a:solidFill>
              </a:rPr>
              <a:t>&gt;90% of eligible practices offering Clinical Community Optometry Services (CCOS)</a:t>
            </a:r>
          </a:p>
        </p:txBody>
      </p:sp>
      <p:sp>
        <p:nvSpPr>
          <p:cNvPr id="16" name="Rectangle 15">
            <a:extLst>
              <a:ext uri="{FF2B5EF4-FFF2-40B4-BE49-F238E27FC236}">
                <a16:creationId xmlns:a16="http://schemas.microsoft.com/office/drawing/2014/main" id="{0448932D-CBDB-4B2F-8137-A80A1E882715}"/>
              </a:ext>
            </a:extLst>
          </p:cNvPr>
          <p:cNvSpPr/>
          <p:nvPr/>
        </p:nvSpPr>
        <p:spPr>
          <a:xfrm>
            <a:off x="8778240" y="4286143"/>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rPr>
              <a:t>[Insert any additional documents here]</a:t>
            </a: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r>
              <a:rPr lang="en-GB" sz="1050" dirty="0">
                <a:solidFill>
                  <a:schemeClr val="tx1"/>
                </a:solidFill>
                <a:ea typeface="Verdana"/>
              </a:rPr>
              <a:t>Risks</a:t>
            </a:r>
          </a:p>
          <a:p>
            <a:pPr marL="171450" lvl="0" indent="-171450" defTabSz="457200">
              <a:buFont typeface="Arial" panose="020B0604020202020204" pitchFamily="34" charset="0"/>
              <a:buChar char="•"/>
              <a:defRPr/>
            </a:pPr>
            <a:r>
              <a:rPr lang="en-GB" sz="1050" dirty="0">
                <a:solidFill>
                  <a:schemeClr val="tx1"/>
                </a:solidFill>
                <a:ea typeface="Verdana"/>
              </a:rPr>
              <a:t>Sustained and exceptional pressure on primary care, community teams and partner organisations</a:t>
            </a:r>
          </a:p>
          <a:p>
            <a:pPr marL="171450" lvl="0" indent="-171450" defTabSz="457200">
              <a:buFont typeface="Arial" panose="020B0604020202020204" pitchFamily="34" charset="0"/>
              <a:buChar char="•"/>
              <a:defRPr/>
            </a:pPr>
            <a:r>
              <a:rPr lang="en-GB" sz="1050" dirty="0">
                <a:solidFill>
                  <a:schemeClr val="tx1"/>
                </a:solidFill>
                <a:ea typeface="Verdana"/>
              </a:rPr>
              <a:t>Dental access and increasing activity levels – staff sickness/vacancies, patient complexity, new contract has created new requirements incl. a change in IT software/</a:t>
            </a:r>
          </a:p>
          <a:p>
            <a:pPr lvl="0" defTabSz="457200">
              <a:defRPr/>
            </a:pPr>
            <a:endParaRPr lang="en-GB" sz="1050" dirty="0">
              <a:solidFill>
                <a:schemeClr val="tx1"/>
              </a:solidFill>
              <a:ea typeface="Verdana"/>
            </a:endParaRPr>
          </a:p>
          <a:p>
            <a:pPr lvl="0" defTabSz="457200">
              <a:defRPr/>
            </a:pPr>
            <a:r>
              <a:rPr lang="en-GB" sz="1050" dirty="0">
                <a:solidFill>
                  <a:schemeClr val="tx1"/>
                </a:solidFill>
                <a:ea typeface="Verdana"/>
              </a:rPr>
              <a:t>Mitigations</a:t>
            </a:r>
          </a:p>
          <a:p>
            <a:pPr marL="171450" lvl="0" indent="-171450" defTabSz="457200">
              <a:buFont typeface="Arial" panose="020B0604020202020204" pitchFamily="34" charset="0"/>
              <a:buChar char="•"/>
              <a:defRPr/>
            </a:pPr>
            <a:r>
              <a:rPr lang="en-GB" sz="1050" dirty="0">
                <a:solidFill>
                  <a:schemeClr val="tx1"/>
                </a:solidFill>
                <a:ea typeface="Verdana" panose="020B0604030504040204" pitchFamily="34" charset="0"/>
              </a:rPr>
              <a:t>Continued escalation and close partnership working</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dirty="0">
              <a:ln>
                <a:noFill/>
              </a:ln>
              <a:solidFill>
                <a:schemeClr val="tx1"/>
              </a:solidFill>
              <a:effectLst/>
              <a:uLnTx/>
              <a:uFillTx/>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050" b="0" i="0" u="none" strike="noStrike" kern="1200" cap="none" spc="0" normalizeH="0" baseline="0" noProof="0" dirty="0">
              <a:ln>
                <a:noFill/>
              </a:ln>
              <a:solidFill>
                <a:schemeClr val="tx1"/>
              </a:solidFill>
              <a:effectLst/>
              <a:uLnTx/>
              <a:uFillTx/>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dirty="0">
              <a:ln>
                <a:noFill/>
              </a:ln>
              <a:solidFill>
                <a:schemeClr val="tx1"/>
              </a:solidFill>
              <a:effectLst/>
              <a:uLnTx/>
              <a:uFillTx/>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rPr>
              <a:t>SEE </a:t>
            </a:r>
            <a:r>
              <a:rPr lang="en-GB" sz="1300" b="1" dirty="0">
                <a:solidFill>
                  <a:prstClr val="white"/>
                </a:solidFill>
                <a:latin typeface="Calibri" panose="020F0502020204030204"/>
              </a:rPr>
              <a:t>SLIDE</a:t>
            </a:r>
            <a:r>
              <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rPr>
              <a:t> </a:t>
            </a:r>
            <a:r>
              <a:rPr lang="en-GB" sz="1300" b="1" dirty="0">
                <a:solidFill>
                  <a:srgbClr val="FF0000"/>
                </a:solidFill>
                <a:latin typeface="Calibri" panose="020F0502020204030204"/>
              </a:rPr>
              <a:t>5,6,7,8 </a:t>
            </a:r>
            <a:r>
              <a:rPr lang="en-GB" sz="1300" b="1" dirty="0">
                <a:solidFill>
                  <a:prstClr val="white"/>
                </a:solidFill>
                <a:latin typeface="Calibri" panose="020F0502020204030204"/>
              </a:rPr>
              <a:t>I</a:t>
            </a:r>
            <a:r>
              <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rPr>
              <a:t>N </a:t>
            </a:r>
            <a:r>
              <a:rPr lang="en-GB" sz="1300" b="1" dirty="0">
                <a:solidFill>
                  <a:prstClr val="white"/>
                </a:solidFill>
                <a:latin typeface="Calibri" panose="020F0502020204030204"/>
              </a:rPr>
              <a:t>BASELINE DOCUMENT</a:t>
            </a:r>
            <a:endPar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2774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SHAPING OUR FUTURE HOSPITALS</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defTabSz="457200">
              <a:buFont typeface="Arial" panose="020B0604020202020204" pitchFamily="34" charset="0"/>
              <a:buChar char="•"/>
              <a:defRPr/>
            </a:pPr>
            <a:r>
              <a:rPr lang="en-GB" sz="1100" dirty="0">
                <a:solidFill>
                  <a:srgbClr val="4C4D4F"/>
                </a:solidFill>
                <a:ea typeface="Verdana"/>
              </a:rPr>
              <a:t>Complete SOC scoping after receiving feedback from WG stakeholders to ensure the right content will be produced.</a:t>
            </a:r>
          </a:p>
          <a:p>
            <a:pPr marL="171450" lvl="0" indent="-171450" defTabSz="457200">
              <a:buFont typeface="Arial" panose="020B0604020202020204" pitchFamily="34" charset="0"/>
              <a:buChar char="•"/>
              <a:defRPr/>
            </a:pPr>
            <a:r>
              <a:rPr lang="en-GB" sz="1100" dirty="0">
                <a:solidFill>
                  <a:srgbClr val="4C4D4F"/>
                </a:solidFill>
                <a:ea typeface="Verdana"/>
              </a:rPr>
              <a:t>Agree </a:t>
            </a:r>
            <a:r>
              <a:rPr lang="en-GB" sz="1100" dirty="0" err="1">
                <a:solidFill>
                  <a:srgbClr val="4C4D4F"/>
                </a:solidFill>
                <a:ea typeface="Verdana"/>
              </a:rPr>
              <a:t>ToR</a:t>
            </a:r>
            <a:r>
              <a:rPr lang="en-GB" sz="1100" dirty="0">
                <a:solidFill>
                  <a:srgbClr val="4C4D4F"/>
                </a:solidFill>
                <a:ea typeface="Verdana"/>
              </a:rPr>
              <a:t> with WG for clinical review of model presented in PBC.</a:t>
            </a:r>
          </a:p>
          <a:p>
            <a:pPr marL="171450" lvl="0" indent="-171450" defTabSz="457200">
              <a:buFont typeface="Arial" panose="020B0604020202020204" pitchFamily="34" charset="0"/>
              <a:buChar char="•"/>
              <a:defRPr/>
            </a:pPr>
            <a:r>
              <a:rPr lang="en-GB" sz="1100" dirty="0">
                <a:solidFill>
                  <a:srgbClr val="4C4D4F"/>
                </a:solidFill>
                <a:ea typeface="Verdana"/>
              </a:rPr>
              <a:t>With a stable SOC scope, build a costed delivery plan (including what expertise should be recruited and what should be procured)</a:t>
            </a:r>
          </a:p>
          <a:p>
            <a:pPr marL="171450" lvl="0" indent="-171450" defTabSz="457200">
              <a:buFont typeface="Arial" panose="020B0604020202020204" pitchFamily="34" charset="0"/>
              <a:buChar char="•"/>
              <a:defRPr/>
            </a:pPr>
            <a:r>
              <a:rPr lang="en-GB" sz="1100" dirty="0">
                <a:solidFill>
                  <a:srgbClr val="4C4D4F"/>
                </a:solidFill>
                <a:ea typeface="Verdana"/>
              </a:rPr>
              <a:t>Seek PBC endorsement and funding to deliver SOC from WG</a:t>
            </a:r>
          </a:p>
          <a:p>
            <a:pPr marL="628650" lvl="1" indent="-171450" defTabSz="457200">
              <a:buFont typeface="Arial" panose="020B0604020202020204" pitchFamily="34" charset="0"/>
              <a:buChar char="•"/>
              <a:defRPr/>
            </a:pPr>
            <a:r>
              <a:rPr lang="en-GB" sz="1100" dirty="0">
                <a:solidFill>
                  <a:srgbClr val="4C4D4F"/>
                </a:solidFill>
                <a:ea typeface="Verdana"/>
              </a:rPr>
              <a:t>Commence any procurement and internal recruitment exercises once funding commitment has been received.</a:t>
            </a:r>
          </a:p>
          <a:p>
            <a:pPr marL="171450" indent="-171450" defTabSz="457200">
              <a:buFont typeface="Arial" panose="020B0604020202020204" pitchFamily="34" charset="0"/>
              <a:buChar char="•"/>
              <a:defRPr/>
            </a:pPr>
            <a:r>
              <a:rPr lang="en-GB" sz="1100" dirty="0">
                <a:solidFill>
                  <a:srgbClr val="4C4D4F"/>
                </a:solidFill>
                <a:ea typeface="Verdana"/>
              </a:rPr>
              <a:t>Adoption of Life Sciences Vision and actions </a:t>
            </a: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defTabSz="457200">
              <a:buFont typeface="Arial" panose="020B0604020202020204" pitchFamily="34" charset="0"/>
              <a:buChar char="•"/>
              <a:defRPr/>
            </a:pPr>
            <a:r>
              <a:rPr lang="en-GB" sz="1100" dirty="0">
                <a:solidFill>
                  <a:srgbClr val="4C4D4F"/>
                </a:solidFill>
                <a:ea typeface="Verdana"/>
              </a:rPr>
              <a:t>SOC scoping complete and agreement on it received from WG</a:t>
            </a:r>
          </a:p>
          <a:p>
            <a:pPr marL="171450" lvl="0" indent="-171450" defTabSz="457200">
              <a:buFont typeface="Arial" panose="020B0604020202020204" pitchFamily="34" charset="0"/>
              <a:buChar char="•"/>
              <a:defRPr/>
            </a:pPr>
            <a:r>
              <a:rPr lang="en-GB" sz="1100" dirty="0" err="1">
                <a:solidFill>
                  <a:srgbClr val="4C4D4F"/>
                </a:solidFill>
                <a:ea typeface="Verdana"/>
              </a:rPr>
              <a:t>ToR</a:t>
            </a:r>
            <a:r>
              <a:rPr lang="en-GB" sz="1100" dirty="0">
                <a:solidFill>
                  <a:srgbClr val="4C4D4F"/>
                </a:solidFill>
                <a:ea typeface="Verdana"/>
              </a:rPr>
              <a:t> for clinical review agreed with WG. WG are procuring the supplier for CVUHB and Hywel Dda together.</a:t>
            </a:r>
          </a:p>
          <a:p>
            <a:pPr marL="171450" lvl="0" indent="-171450" defTabSz="457200">
              <a:buFont typeface="Arial" panose="020B0604020202020204" pitchFamily="34" charset="0"/>
              <a:buChar char="•"/>
              <a:defRPr/>
            </a:pPr>
            <a:r>
              <a:rPr lang="en-GB" sz="1100" dirty="0">
                <a:solidFill>
                  <a:srgbClr val="4C4D4F"/>
                </a:solidFill>
                <a:ea typeface="Verdana"/>
              </a:rPr>
              <a:t>Costed delivery plan complete and submitted to WG. Final costs will be reliant on tenders having been run.</a:t>
            </a:r>
          </a:p>
          <a:p>
            <a:pPr marL="171450" lvl="0" indent="-171450" defTabSz="457200">
              <a:buFont typeface="Arial" panose="020B0604020202020204" pitchFamily="34" charset="0"/>
              <a:buChar char="•"/>
              <a:defRPr/>
            </a:pPr>
            <a:r>
              <a:rPr lang="en-GB" sz="1100" dirty="0">
                <a:solidFill>
                  <a:srgbClr val="4C4D4F"/>
                </a:solidFill>
                <a:ea typeface="Verdana"/>
              </a:rPr>
              <a:t>Life Sciences Vision has been created. As a result of ever closer partnership working with Cardiff University, the strategy for the College of Biomedicine and Life Sciences is being recast, along with the future of Clinical Academics active in research. These will influence our life sciences vision so the document will remain open for amendments.</a:t>
            </a: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46257" y="4286141"/>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defTabSz="457200">
              <a:buFont typeface="Arial" panose="020B0604020202020204" pitchFamily="34" charset="0"/>
              <a:buChar char="•"/>
              <a:defRPr/>
            </a:pPr>
            <a:r>
              <a:rPr lang="en-GB" sz="1100" dirty="0">
                <a:solidFill>
                  <a:srgbClr val="4C4D4F"/>
                </a:solidFill>
                <a:ea typeface="Verdana"/>
              </a:rPr>
              <a:t>Detailed SOC planning to complete. </a:t>
            </a:r>
          </a:p>
          <a:p>
            <a:pPr marL="171450" lvl="0" indent="-171450" defTabSz="457200">
              <a:buFont typeface="Arial" panose="020B0604020202020204" pitchFamily="34" charset="0"/>
              <a:buChar char="•"/>
              <a:defRPr/>
            </a:pPr>
            <a:r>
              <a:rPr lang="en-GB" sz="1100" dirty="0">
                <a:solidFill>
                  <a:srgbClr val="4C4D4F"/>
                </a:solidFill>
                <a:ea typeface="Verdana"/>
              </a:rPr>
              <a:t>Receive feedback on SOC funding, commencing recruitment and procurement activity.</a:t>
            </a:r>
          </a:p>
          <a:p>
            <a:pPr marL="171450" lvl="0" indent="-171450" defTabSz="457200">
              <a:buFont typeface="Arial" panose="020B0604020202020204" pitchFamily="34" charset="0"/>
              <a:buChar char="•"/>
              <a:defRPr/>
            </a:pPr>
            <a:r>
              <a:rPr lang="en-GB" sz="1100" dirty="0">
                <a:solidFill>
                  <a:srgbClr val="4C4D4F"/>
                </a:solidFill>
                <a:ea typeface="Verdana"/>
              </a:rPr>
              <a:t>Participate in the WG commissioned clinical review providing all information they require.</a:t>
            </a:r>
          </a:p>
          <a:p>
            <a:pPr marL="171450" lvl="0" indent="-171450" defTabSz="457200">
              <a:buFont typeface="Arial" panose="020B0604020202020204" pitchFamily="34" charset="0"/>
              <a:buChar char="•"/>
              <a:defRPr/>
            </a:pPr>
            <a:r>
              <a:rPr lang="en-GB" sz="1100" dirty="0">
                <a:solidFill>
                  <a:srgbClr val="4C4D4F"/>
                </a:solidFill>
                <a:ea typeface="Verdana"/>
              </a:rPr>
              <a:t>Complete lessons learned report based upon reference contacts with New Hospital Programme schemes.</a:t>
            </a:r>
          </a:p>
          <a:p>
            <a:pPr marL="171450" lvl="0" indent="-171450" defTabSz="457200">
              <a:buFont typeface="Arial" panose="020B0604020202020204" pitchFamily="34" charset="0"/>
              <a:buChar char="•"/>
              <a:defRPr/>
            </a:pPr>
            <a:r>
              <a:rPr lang="en-GB" sz="1100" dirty="0">
                <a:solidFill>
                  <a:srgbClr val="4C4D4F"/>
                </a:solidFill>
                <a:ea typeface="Verdana"/>
              </a:rPr>
              <a:t>Plan and commence joint work with Cardiff University on how their College of Biomedicine and Life Sciences strategy will influence future operations and teaching.</a:t>
            </a:r>
          </a:p>
          <a:p>
            <a:pPr marL="171450" lvl="0" indent="-171450" defTabSz="457200">
              <a:buFont typeface="Arial" panose="020B0604020202020204" pitchFamily="34" charset="0"/>
              <a:buChar char="•"/>
              <a:defRPr/>
            </a:pPr>
            <a:r>
              <a:rPr lang="en-GB" sz="1100" dirty="0">
                <a:solidFill>
                  <a:srgbClr val="4C4D4F"/>
                </a:solidFill>
                <a:ea typeface="Verdana"/>
              </a:rPr>
              <a:t>Scope a Digital SOC which will inform/be informed by Shaping Our Future Clinical Services &amp; Shaping Our Future Hospitals.</a:t>
            </a:r>
          </a:p>
          <a:p>
            <a:pPr marL="228600" lvl="0" indent="-228600" defTabSz="457200">
              <a:buFont typeface="+mj-lt"/>
              <a:buAutoNum type="arabicPeriod"/>
              <a:defRPr/>
            </a:pPr>
            <a:endParaRPr lang="en-GB" sz="900" dirty="0">
              <a:solidFill>
                <a:srgbClr val="4C4D4F"/>
              </a:solidFill>
              <a:ea typeface="Verdana"/>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78240" y="4286143"/>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rPr>
              <a:t>[Insert any additional documents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solidFill>
                <a:srgbClr val="16345D"/>
              </a:solidFill>
              <a:latin typeface="Calibri" panose="020F0502020204030204"/>
            </a:endParaRP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ea typeface="Verdana"/>
                <a:cs typeface="+mn-cs"/>
              </a:rPr>
              <a:t>RISKS</a:t>
            </a:r>
          </a:p>
          <a:p>
            <a:pPr marL="171450" lvl="0" indent="-171450" defTabSz="457200">
              <a:buFont typeface="Arial" panose="020B0604020202020204" pitchFamily="34" charset="0"/>
              <a:buChar char="•"/>
              <a:defRPr/>
            </a:pPr>
            <a:r>
              <a:rPr lang="en-GB" sz="1100" dirty="0">
                <a:solidFill>
                  <a:srgbClr val="4C4D4F"/>
                </a:solidFill>
                <a:ea typeface="Verdana"/>
              </a:rPr>
              <a:t>There is a risk that the time taken on the business case life cycle will see the UHB’s infrastructure deteriorate at an increased pace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4C4D4F"/>
              </a:solidFill>
              <a:effectLst/>
              <a:uLnTx/>
              <a:uFillTx/>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ea typeface="Verdana"/>
                <a:cs typeface="+mn-cs"/>
              </a:rPr>
              <a:t>MITIGATIONS</a:t>
            </a:r>
          </a:p>
          <a:p>
            <a:pPr marL="228600" lvl="0" indent="-228600" defTabSz="457200">
              <a:buFont typeface="Arial" panose="020B0604020202020204" pitchFamily="34" charset="0"/>
              <a:buChar char="•"/>
              <a:defRPr/>
            </a:pPr>
            <a:r>
              <a:rPr lang="en-GB" sz="1100" dirty="0">
                <a:solidFill>
                  <a:srgbClr val="4C4D4F"/>
                </a:solidFill>
                <a:ea typeface="Verdana" panose="020B0604030504040204" pitchFamily="34" charset="0"/>
              </a:rPr>
              <a:t>Endorsement to be achieved after a clinical review. WG agreed SOC preparation can proceed in the meantime. Funding request submitted.</a:t>
            </a:r>
          </a:p>
          <a:p>
            <a:pPr marL="228600" lvl="0" indent="-228600" defTabSz="457200">
              <a:buFont typeface="Arial" panose="020B0604020202020204" pitchFamily="34" charset="0"/>
              <a:buChar char="•"/>
              <a:defRPr/>
            </a:pPr>
            <a:r>
              <a:rPr lang="en-GB" sz="1100" dirty="0">
                <a:solidFill>
                  <a:srgbClr val="4C4D4F"/>
                </a:solidFill>
                <a:ea typeface="Verdana" panose="020B0604030504040204" pitchFamily="34" charset="0"/>
              </a:rPr>
              <a:t>Agreement to create high level SOC by WG. </a:t>
            </a:r>
          </a:p>
          <a:p>
            <a:pPr marL="228600" lvl="0" indent="-228600" defTabSz="457200">
              <a:buFont typeface="Arial" panose="020B0604020202020204" pitchFamily="34" charset="0"/>
              <a:buChar char="•"/>
              <a:defRPr/>
            </a:pPr>
            <a:r>
              <a:rPr lang="en-GB" sz="1100" dirty="0">
                <a:solidFill>
                  <a:srgbClr val="4C4D4F"/>
                </a:solidFill>
                <a:ea typeface="Verdana" panose="020B0604030504040204" pitchFamily="34" charset="0"/>
              </a:rPr>
              <a:t>Compliant procurement approach to any specialist advisors required using frameworks where possible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SEE </a:t>
            </a:r>
            <a:r>
              <a:rPr lang="en-GB" sz="1400" b="1" dirty="0">
                <a:solidFill>
                  <a:prstClr val="white"/>
                </a:solidFill>
              </a:rPr>
              <a:t>SLIDE</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rPr>
              <a:t>[13]</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1400" b="1" dirty="0">
                <a:solidFill>
                  <a:prstClr val="white"/>
                </a:solidFill>
                <a:latin typeface="Calibri" panose="020F0502020204030204"/>
              </a:rPr>
              <a:t>BASELINE DOCUMENT</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9ABFA524-472F-4108-9F59-BA2DF4CA2763}"/>
              </a:ext>
            </a:extLst>
          </p:cNvPr>
          <p:cNvPicPr>
            <a:picLocks noChangeAspect="1"/>
          </p:cNvPicPr>
          <p:nvPr/>
        </p:nvPicPr>
        <p:blipFill>
          <a:blip r:embed="rId3"/>
          <a:stretch>
            <a:fillRect/>
          </a:stretch>
        </p:blipFill>
        <p:spPr>
          <a:xfrm>
            <a:off x="8787886" y="1291880"/>
            <a:ext cx="3177384" cy="2411399"/>
          </a:xfrm>
          <a:prstGeom prst="rect">
            <a:avLst/>
          </a:prstGeom>
        </p:spPr>
      </p:pic>
      <p:sp>
        <p:nvSpPr>
          <p:cNvPr id="2" name="AutoShape 2" descr="https://ukc-powerpoint.officeapps.live.com/pods/GetClipboardImage.ashx?Id=50af6cf3-2288-4f4b-b917-b06fa2a4014d&amp;DC=GUK5&amp;pkey=4b787f54-0ed0-4218-bdda-ca3581fddd7a&amp;wdwaccluster=GUK5">
            <a:extLst>
              <a:ext uri="{FF2B5EF4-FFF2-40B4-BE49-F238E27FC236}">
                <a16:creationId xmlns:a16="http://schemas.microsoft.com/office/drawing/2014/main" id="{51EB316C-F456-4445-AB2E-2451C188222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660562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0" lang="en-GB" sz="2400" b="1" i="0" u="none" strike="noStrike" kern="1200" cap="none" spc="0" normalizeH="0" baseline="0" noProof="0">
                <a:ln>
                  <a:noFill/>
                </a:ln>
                <a:solidFill>
                  <a:prstClr val="white"/>
                </a:solidFill>
                <a:effectLst/>
                <a:uLnTx/>
                <a:uFillTx/>
                <a:latin typeface="Calibri" panose="020F0502020204030204"/>
                <a:ea typeface="+mn-ea"/>
                <a:cs typeface="+mn-cs"/>
              </a:rPr>
              <a:t>OUR TERTIARY SERVICES STRATEGY </a:t>
            </a:r>
            <a:endParaRPr kumimoji="0" lang="en-GB" sz="2400" b="1"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prstClr val="white"/>
                </a:solidFill>
                <a:effectLst/>
                <a:uLnTx/>
                <a:uFillTx/>
                <a:latin typeface="Calibri" panose="020F0502020204030204"/>
                <a:ea typeface="+mn-ea"/>
                <a:cs typeface="+mn-cs"/>
              </a:rPr>
              <a:t>FURTHER READING</a:t>
            </a:r>
          </a:p>
        </p:txBody>
      </p:sp>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40381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defTabSz="457200">
              <a:buFont typeface="Arial" panose="020B0604020202020204" pitchFamily="34" charset="0"/>
              <a:buChar char="•"/>
              <a:defRPr/>
            </a:pPr>
            <a:r>
              <a:rPr lang="en-GB" sz="900">
                <a:solidFill>
                  <a:schemeClr val="tx1"/>
                </a:solidFill>
                <a:ea typeface="Verdana"/>
              </a:rPr>
              <a:t>Submit South Wales Spinal Network (SWSN) business case / funding release for approval by WHSSC</a:t>
            </a:r>
          </a:p>
          <a:p>
            <a:pPr marL="171450" lvl="0" indent="-171450" defTabSz="457200">
              <a:buFont typeface="Arial" panose="020B0604020202020204" pitchFamily="34" charset="0"/>
              <a:buChar char="•"/>
              <a:defRPr/>
            </a:pPr>
            <a:r>
              <a:rPr lang="en-GB" sz="900">
                <a:solidFill>
                  <a:schemeClr val="tx1"/>
                </a:solidFill>
                <a:ea typeface="Verdana"/>
              </a:rPr>
              <a:t>Recruit and appoint network manager and team to the SWSN.</a:t>
            </a:r>
          </a:p>
          <a:p>
            <a:pPr marL="171450" indent="-171450" defTabSz="457200">
              <a:buFont typeface="Arial" panose="020B0604020202020204" pitchFamily="34" charset="0"/>
              <a:buChar char="•"/>
              <a:defRPr/>
            </a:pPr>
            <a:r>
              <a:rPr lang="en-GB" sz="900">
                <a:solidFill>
                  <a:schemeClr val="tx1"/>
                </a:solidFill>
                <a:ea typeface="Verdana"/>
              </a:rPr>
              <a:t>Submit funding releases for SWSN MSCC coordinators submitted for consideration through WHSSC CIAG process</a:t>
            </a:r>
          </a:p>
          <a:p>
            <a:pPr marL="171450" indent="-171450" defTabSz="457200">
              <a:buFont typeface="Arial" panose="020B0604020202020204" pitchFamily="34" charset="0"/>
              <a:buChar char="•"/>
              <a:defRPr/>
            </a:pPr>
            <a:r>
              <a:rPr lang="en-GB" sz="900">
                <a:solidFill>
                  <a:schemeClr val="tx1"/>
                </a:solidFill>
                <a:ea typeface="Verdana"/>
              </a:rPr>
              <a:t>Finalise clinical guidelines for Cauda Equina, MSCC and Spinal Trauma</a:t>
            </a:r>
          </a:p>
          <a:p>
            <a:pPr marL="171450" indent="-171450" defTabSz="457200">
              <a:buFont typeface="Arial" panose="020B0604020202020204" pitchFamily="34" charset="0"/>
              <a:buChar char="•"/>
              <a:defRPr/>
            </a:pPr>
            <a:r>
              <a:rPr lang="en-GB" sz="900">
                <a:solidFill>
                  <a:schemeClr val="tx1"/>
                </a:solidFill>
                <a:ea typeface="Verdana"/>
              </a:rPr>
              <a:t>Finalise MoU following review with legal and risk</a:t>
            </a:r>
          </a:p>
          <a:p>
            <a:pPr marL="171450" indent="-171450" defTabSz="457200">
              <a:buFont typeface="Arial" panose="020B0604020202020204" pitchFamily="34" charset="0"/>
              <a:buChar char="•"/>
              <a:defRPr/>
            </a:pPr>
            <a:r>
              <a:rPr lang="en-GB" sz="900">
                <a:solidFill>
                  <a:schemeClr val="tx1"/>
                </a:solidFill>
                <a:ea typeface="Verdana"/>
              </a:rPr>
              <a:t>Submit HPB option appraisal report to Project Board</a:t>
            </a:r>
          </a:p>
          <a:p>
            <a:pPr marL="171450" indent="-171450" defTabSz="457200">
              <a:buFont typeface="Arial" panose="020B0604020202020204" pitchFamily="34" charset="0"/>
              <a:buChar char="•"/>
              <a:defRPr/>
            </a:pPr>
            <a:r>
              <a:rPr lang="en-GB" sz="900">
                <a:solidFill>
                  <a:schemeClr val="tx1"/>
                </a:solidFill>
                <a:ea typeface="Verdana"/>
              </a:rPr>
              <a:t>Commence work on impact assessment and finance and commissioning appraisals</a:t>
            </a:r>
          </a:p>
          <a:p>
            <a:pPr marL="171450" lvl="0" indent="-171450" defTabSz="457200">
              <a:buFont typeface="Arial" panose="020B0604020202020204" pitchFamily="34" charset="0"/>
              <a:buChar char="•"/>
              <a:defRPr/>
            </a:pPr>
            <a:r>
              <a:rPr lang="en-GB" sz="900">
                <a:solidFill>
                  <a:schemeClr val="tx1"/>
                </a:solidFill>
                <a:ea typeface="Verdana"/>
              </a:rPr>
              <a:t>OG  -Agree draft service model, engage with patients, carers and staff. </a:t>
            </a:r>
          </a:p>
          <a:p>
            <a:pPr marL="171450" lvl="0" indent="-171450" defTabSz="457200">
              <a:buFont typeface="Arial" panose="020B0604020202020204" pitchFamily="34" charset="0"/>
              <a:buChar char="•"/>
              <a:defRPr/>
            </a:pPr>
            <a:r>
              <a:rPr lang="en-GB" sz="900">
                <a:solidFill>
                  <a:schemeClr val="tx1"/>
                </a:solidFill>
                <a:ea typeface="Verdana"/>
              </a:rPr>
              <a:t>Plan and deliver 1</a:t>
            </a:r>
            <a:r>
              <a:rPr lang="en-GB" sz="900" baseline="30000">
                <a:solidFill>
                  <a:schemeClr val="tx1"/>
                </a:solidFill>
                <a:ea typeface="Verdana"/>
              </a:rPr>
              <a:t>st</a:t>
            </a:r>
            <a:r>
              <a:rPr lang="en-GB" sz="900">
                <a:solidFill>
                  <a:schemeClr val="tx1"/>
                </a:solidFill>
                <a:ea typeface="Verdana"/>
              </a:rPr>
              <a:t> specialised services partnership workshop</a:t>
            </a:r>
          </a:p>
          <a:p>
            <a:pPr lvl="0" defTabSz="457200">
              <a:defRPr/>
            </a:pPr>
            <a:endParaRPr lang="en-GB" sz="1000">
              <a:solidFill>
                <a:schemeClr val="tx1"/>
              </a:solidFill>
              <a:ea typeface="Verdana"/>
            </a:endParaRPr>
          </a:p>
        </p:txBody>
      </p:sp>
      <p:sp>
        <p:nvSpPr>
          <p:cNvPr id="12" name="Rectangle 11">
            <a:extLst>
              <a:ext uri="{FF2B5EF4-FFF2-40B4-BE49-F238E27FC236}">
                <a16:creationId xmlns:a16="http://schemas.microsoft.com/office/drawing/2014/main" id="{514DC94F-7964-4D43-868D-9394052E1A7A}"/>
              </a:ext>
            </a:extLst>
          </p:cNvPr>
          <p:cNvSpPr/>
          <p:nvPr/>
        </p:nvSpPr>
        <p:spPr>
          <a:xfrm>
            <a:off x="4438888" y="1297955"/>
            <a:ext cx="4223525" cy="2405324"/>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defTabSz="457200">
              <a:buFont typeface="Arial" panose="020B0604020202020204" pitchFamily="34" charset="0"/>
              <a:buChar char="•"/>
              <a:defRPr/>
            </a:pPr>
            <a:r>
              <a:rPr lang="en-GB" sz="900">
                <a:solidFill>
                  <a:schemeClr val="tx1"/>
                </a:solidFill>
                <a:ea typeface="Verdana"/>
              </a:rPr>
              <a:t>Service specification for adult specialised endocrinology services approved in principle by NHS Wales Health Collaborative Executive Group.</a:t>
            </a:r>
          </a:p>
          <a:p>
            <a:pPr marL="171450" lvl="0" indent="-171450" defTabSz="457200">
              <a:buFont typeface="Arial" panose="020B0604020202020204" pitchFamily="34" charset="0"/>
              <a:buChar char="•"/>
              <a:defRPr/>
            </a:pPr>
            <a:r>
              <a:rPr lang="en-GB" sz="900">
                <a:solidFill>
                  <a:schemeClr val="tx1"/>
                </a:solidFill>
                <a:ea typeface="Verdana"/>
              </a:rPr>
              <a:t>Process for developing Specialised Infectious Disease Services service specification approved by NHS Wales Health Collaborative Executive Group.</a:t>
            </a:r>
          </a:p>
          <a:p>
            <a:pPr marL="171450" lvl="0" indent="-171450" defTabSz="457200">
              <a:buFont typeface="Arial" panose="020B0604020202020204" pitchFamily="34" charset="0"/>
              <a:buChar char="•"/>
              <a:defRPr/>
            </a:pPr>
            <a:r>
              <a:rPr lang="en-GB" sz="900">
                <a:solidFill>
                  <a:schemeClr val="tx1"/>
                </a:solidFill>
                <a:ea typeface="Verdana"/>
              </a:rPr>
              <a:t>South Wales Spinal Network team established – implementation project transferred from tertiary service team to SWSN to progress</a:t>
            </a:r>
          </a:p>
          <a:p>
            <a:pPr marL="171450" lvl="0" indent="-171450" defTabSz="457200">
              <a:buFont typeface="Arial" panose="020B0604020202020204" pitchFamily="34" charset="0"/>
              <a:buChar char="•"/>
              <a:defRPr/>
            </a:pPr>
            <a:r>
              <a:rPr lang="en-GB" sz="900">
                <a:solidFill>
                  <a:schemeClr val="tx1"/>
                </a:solidFill>
                <a:ea typeface="Verdana"/>
              </a:rPr>
              <a:t>Funding for SWSN MSCC coordinators confirmed and prioritised in WHSSC ICP</a:t>
            </a:r>
          </a:p>
          <a:p>
            <a:pPr marL="171450" lvl="0" indent="-171450" defTabSz="457200">
              <a:buFont typeface="Arial" panose="020B0604020202020204" pitchFamily="34" charset="0"/>
              <a:buChar char="•"/>
              <a:defRPr/>
            </a:pPr>
            <a:r>
              <a:rPr lang="en-GB" sz="900">
                <a:solidFill>
                  <a:schemeClr val="tx1"/>
                </a:solidFill>
                <a:ea typeface="Verdana"/>
              </a:rPr>
              <a:t>Benefit criteria and options by HPB Clinical Model Working Group</a:t>
            </a:r>
          </a:p>
          <a:p>
            <a:pPr marL="171450" lvl="0" indent="-171450" defTabSz="457200">
              <a:buFont typeface="Arial" panose="020B0604020202020204" pitchFamily="34" charset="0"/>
              <a:buChar char="•"/>
              <a:defRPr/>
            </a:pPr>
            <a:r>
              <a:rPr lang="en-GB" sz="900">
                <a:solidFill>
                  <a:schemeClr val="tx1"/>
                </a:solidFill>
                <a:ea typeface="Verdana"/>
              </a:rPr>
              <a:t>HPB service model option appraisal completed by External Advisory Group </a:t>
            </a:r>
          </a:p>
          <a:p>
            <a:pPr marL="171450" lvl="0" indent="-171450" defTabSz="457200">
              <a:buFont typeface="Arial" panose="020B0604020202020204" pitchFamily="34" charset="0"/>
              <a:buChar char="•"/>
              <a:defRPr/>
            </a:pPr>
            <a:r>
              <a:rPr lang="en-GB" sz="900">
                <a:solidFill>
                  <a:schemeClr val="tx1"/>
                </a:solidFill>
                <a:ea typeface="Verdana"/>
              </a:rPr>
              <a:t>Option Appraisal report quality assured by Clinical Model Working Group and approved by HPB Project Board.</a:t>
            </a:r>
          </a:p>
          <a:p>
            <a:pPr marL="171450" lvl="0" indent="-171450" defTabSz="457200">
              <a:buFont typeface="Arial" panose="020B0604020202020204" pitchFamily="34" charset="0"/>
              <a:buChar char="•"/>
              <a:defRPr/>
            </a:pPr>
            <a:r>
              <a:rPr lang="en-GB" sz="900">
                <a:solidFill>
                  <a:schemeClr val="tx1"/>
                </a:solidFill>
                <a:ea typeface="Verdana"/>
              </a:rPr>
              <a:t>1</a:t>
            </a:r>
            <a:r>
              <a:rPr lang="en-GB" sz="900" baseline="30000">
                <a:solidFill>
                  <a:schemeClr val="tx1"/>
                </a:solidFill>
                <a:ea typeface="Verdana"/>
              </a:rPr>
              <a:t>st</a:t>
            </a:r>
            <a:r>
              <a:rPr lang="en-GB" sz="900">
                <a:solidFill>
                  <a:schemeClr val="tx1"/>
                </a:solidFill>
                <a:ea typeface="Verdana"/>
              </a:rPr>
              <a:t> specialised services partnership workshop held at Waterton Centre</a:t>
            </a:r>
          </a:p>
          <a:p>
            <a:pPr marL="171450" lvl="0" indent="-171450" defTabSz="457200">
              <a:buFont typeface="Arial" panose="020B0604020202020204" pitchFamily="34" charset="0"/>
              <a:buChar char="•"/>
              <a:defRPr/>
            </a:pPr>
            <a:r>
              <a:rPr lang="en-GB" sz="900">
                <a:solidFill>
                  <a:schemeClr val="tx1"/>
                </a:solidFill>
                <a:ea typeface="Verdana"/>
              </a:rPr>
              <a:t>Agreement to delegate commissioning responsibility for Sacral Nerve Stimulation to WHSSC</a:t>
            </a:r>
          </a:p>
          <a:p>
            <a:pPr marL="171450" lvl="0" indent="-171450" defTabSz="457200">
              <a:buFont typeface="Arial" panose="020B0604020202020204" pitchFamily="34" charset="0"/>
              <a:buChar char="•"/>
              <a:defRPr/>
            </a:pPr>
            <a:endParaRPr lang="en-GB" sz="1100">
              <a:solidFill>
                <a:srgbClr val="7030A0"/>
              </a:solidFill>
              <a:latin typeface="Verdana"/>
              <a:ea typeface="Verdana"/>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defTabSz="457200">
              <a:buFont typeface="Arial" panose="020B0604020202020204" pitchFamily="34" charset="0"/>
              <a:buChar char="•"/>
              <a:defRPr/>
            </a:pPr>
            <a:r>
              <a:rPr lang="en-GB" sz="1000">
                <a:solidFill>
                  <a:schemeClr val="tx1"/>
                </a:solidFill>
                <a:ea typeface="Verdana"/>
              </a:rPr>
              <a:t>Agree future programme for specialised services partnership workshops</a:t>
            </a:r>
          </a:p>
          <a:p>
            <a:pPr marL="171450" lvl="0" indent="-171450" defTabSz="457200">
              <a:buFont typeface="Arial" panose="020B0604020202020204" pitchFamily="34" charset="0"/>
              <a:buChar char="•"/>
              <a:defRPr/>
            </a:pPr>
            <a:r>
              <a:rPr lang="en-GB" sz="1000">
                <a:solidFill>
                  <a:schemeClr val="tx1"/>
                </a:solidFill>
                <a:ea typeface="Verdana"/>
              </a:rPr>
              <a:t>Plan and deliver 2</a:t>
            </a:r>
            <a:r>
              <a:rPr lang="en-GB" sz="1000" baseline="30000">
                <a:solidFill>
                  <a:schemeClr val="tx1"/>
                </a:solidFill>
                <a:ea typeface="Verdana"/>
              </a:rPr>
              <a:t>nd</a:t>
            </a:r>
            <a:r>
              <a:rPr lang="en-GB" sz="1000">
                <a:solidFill>
                  <a:schemeClr val="tx1"/>
                </a:solidFill>
                <a:ea typeface="Verdana"/>
              </a:rPr>
              <a:t> and 3</a:t>
            </a:r>
            <a:r>
              <a:rPr lang="en-GB" sz="1000" baseline="30000">
                <a:solidFill>
                  <a:schemeClr val="tx1"/>
                </a:solidFill>
                <a:ea typeface="Verdana"/>
              </a:rPr>
              <a:t>rd</a:t>
            </a:r>
            <a:r>
              <a:rPr lang="en-GB" sz="1000">
                <a:solidFill>
                  <a:schemeClr val="tx1"/>
                </a:solidFill>
                <a:ea typeface="Verdana"/>
              </a:rPr>
              <a:t> specialised services partnership workshop</a:t>
            </a:r>
          </a:p>
          <a:p>
            <a:pPr marL="171450" lvl="0" indent="-171450" defTabSz="457200">
              <a:buFont typeface="Arial" panose="020B0604020202020204" pitchFamily="34" charset="0"/>
              <a:buChar char="•"/>
              <a:defRPr/>
            </a:pPr>
            <a:r>
              <a:rPr lang="en-GB" sz="1000">
                <a:solidFill>
                  <a:schemeClr val="tx1"/>
                </a:solidFill>
                <a:ea typeface="Verdana"/>
              </a:rPr>
              <a:t>Establish task and finish group to develop Specialised Infectious Diseases Services service specification</a:t>
            </a:r>
          </a:p>
          <a:p>
            <a:pPr marL="171450" lvl="0" indent="-171450" defTabSz="457200">
              <a:buFont typeface="Arial" panose="020B0604020202020204" pitchFamily="34" charset="0"/>
              <a:buChar char="•"/>
              <a:defRPr/>
            </a:pPr>
            <a:r>
              <a:rPr lang="en-GB" sz="1000">
                <a:solidFill>
                  <a:schemeClr val="tx1"/>
                </a:solidFill>
                <a:ea typeface="Verdana"/>
              </a:rPr>
              <a:t>Plan and deliver workshop to develop implementation plan for adult specialised endocrinology</a:t>
            </a:r>
          </a:p>
          <a:p>
            <a:pPr marL="171450" lvl="0" indent="-171450" defTabSz="457200">
              <a:buFont typeface="Arial" panose="020B0604020202020204" pitchFamily="34" charset="0"/>
              <a:buChar char="•"/>
              <a:defRPr/>
            </a:pPr>
            <a:r>
              <a:rPr lang="en-GB" sz="1000">
                <a:solidFill>
                  <a:schemeClr val="tx1"/>
                </a:solidFill>
                <a:ea typeface="Verdana"/>
              </a:rPr>
              <a:t>Agree reporting structure for RSSPPP with CEMT</a:t>
            </a:r>
          </a:p>
          <a:p>
            <a:pPr marL="171450" lvl="0" indent="-171450" defTabSz="457200">
              <a:buFont typeface="Arial" panose="020B0604020202020204" pitchFamily="34" charset="0"/>
              <a:buChar char="•"/>
              <a:defRPr/>
            </a:pPr>
            <a:r>
              <a:rPr lang="en-GB" sz="1000">
                <a:solidFill>
                  <a:schemeClr val="tx1"/>
                </a:solidFill>
                <a:ea typeface="Verdana"/>
              </a:rPr>
              <a:t>Revise TSOG terms of reference and develop funding  / commissioning proposal for PCD</a:t>
            </a:r>
          </a:p>
          <a:p>
            <a:pPr marL="171450" lvl="0" indent="-171450" defTabSz="457200">
              <a:buFont typeface="Arial" panose="020B0604020202020204" pitchFamily="34" charset="0"/>
              <a:buChar char="•"/>
              <a:defRPr/>
            </a:pPr>
            <a:r>
              <a:rPr lang="en-GB" sz="1000">
                <a:solidFill>
                  <a:schemeClr val="tx1"/>
                </a:solidFill>
                <a:ea typeface="Verdana"/>
              </a:rPr>
              <a:t>Complete SAP workstream – present draft pathway and resource requirements to HPB Project Board</a:t>
            </a:r>
          </a:p>
          <a:p>
            <a:pPr marL="171450" lvl="0" indent="-171450" defTabSz="457200">
              <a:buFont typeface="Arial" panose="020B0604020202020204" pitchFamily="34" charset="0"/>
              <a:buChar char="•"/>
              <a:defRPr/>
            </a:pPr>
            <a:r>
              <a:rPr lang="en-GB" sz="1000">
                <a:solidFill>
                  <a:schemeClr val="tx1"/>
                </a:solidFill>
                <a:ea typeface="Verdana"/>
              </a:rPr>
              <a:t>Commence HPB clinical impact assessment exercise</a:t>
            </a:r>
          </a:p>
          <a:p>
            <a:pPr marL="171450" lvl="0" indent="-171450" defTabSz="457200">
              <a:buFont typeface="Arial" panose="020B0604020202020204" pitchFamily="34" charset="0"/>
              <a:buChar char="•"/>
              <a:defRPr/>
            </a:pPr>
            <a:r>
              <a:rPr lang="en-GB" sz="1000">
                <a:solidFill>
                  <a:schemeClr val="tx1"/>
                </a:solidFill>
                <a:ea typeface="Verdana"/>
              </a:rPr>
              <a:t>Agree and commence HPB patient engagement exercise</a:t>
            </a:r>
          </a:p>
          <a:p>
            <a:pPr marL="171450" lvl="0" indent="-171450" defTabSz="457200">
              <a:buFont typeface="Arial" panose="020B0604020202020204" pitchFamily="34" charset="0"/>
              <a:buChar char="•"/>
              <a:defRPr/>
            </a:pPr>
            <a:r>
              <a:rPr lang="en-GB" sz="1000">
                <a:solidFill>
                  <a:schemeClr val="tx1"/>
                </a:solidFill>
                <a:ea typeface="Verdana"/>
              </a:rPr>
              <a:t>Agree principles for OG service model and commence engagement with patients, carers and staff</a:t>
            </a:r>
          </a:p>
          <a:p>
            <a:pPr lvl="0" defTabSz="457200">
              <a:defRPr/>
            </a:pPr>
            <a:r>
              <a:rPr lang="en-GB" sz="1000" b="1" i="1">
                <a:solidFill>
                  <a:schemeClr val="tx1"/>
                </a:solidFill>
                <a:ea typeface="Verdana"/>
              </a:rPr>
              <a:t>NB. All Spinal Network targets transferred to SWSN work plan.</a:t>
            </a:r>
          </a:p>
        </p:txBody>
      </p:sp>
      <p:sp>
        <p:nvSpPr>
          <p:cNvPr id="16" name="Rectangle 15">
            <a:extLst>
              <a:ext uri="{FF2B5EF4-FFF2-40B4-BE49-F238E27FC236}">
                <a16:creationId xmlns:a16="http://schemas.microsoft.com/office/drawing/2014/main" id="{0448932D-CBDB-4B2F-8137-A80A1E882715}"/>
              </a:ext>
            </a:extLst>
          </p:cNvPr>
          <p:cNvSpPr/>
          <p:nvPr/>
        </p:nvSpPr>
        <p:spPr>
          <a:xfrm>
            <a:off x="8778240" y="4286143"/>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6345D"/>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C4D4F"/>
                </a:solidFill>
                <a:effectLst/>
                <a:uLnTx/>
                <a:uFillTx/>
                <a:latin typeface="Calibri" panose="020F0502020204030204"/>
                <a:ea typeface="Verdana"/>
                <a:cs typeface="+mn-cs"/>
              </a:rPr>
              <a:t>RISKS</a:t>
            </a:r>
          </a:p>
          <a:p>
            <a:pPr marL="171450" lvl="0" indent="-171450" defTabSz="457200">
              <a:buFont typeface="Arial" panose="020B0604020202020204" pitchFamily="34" charset="0"/>
              <a:buChar char="•"/>
              <a:defRPr/>
            </a:pPr>
            <a:r>
              <a:rPr lang="en-GB" sz="1000">
                <a:solidFill>
                  <a:schemeClr val="tx1"/>
                </a:solidFill>
                <a:ea typeface="Verdana"/>
              </a:rPr>
              <a:t>Delay in agreement of definitive OG cancer service model for SBUHB</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a:ln>
                  <a:noFill/>
                </a:ln>
                <a:solidFill>
                  <a:schemeClr val="tx1"/>
                </a:solidFill>
                <a:effectLst/>
                <a:uLnTx/>
                <a:uFillTx/>
                <a:latin typeface="Calibri" panose="020F0502020204030204"/>
                <a:ea typeface="Verdana"/>
                <a:cs typeface="+mn-cs"/>
              </a:rPr>
              <a:t>Delay</a:t>
            </a:r>
            <a:r>
              <a:rPr kumimoji="0" lang="en-GB" sz="1000" b="0" i="0" u="none" strike="noStrike" kern="1200" cap="none" spc="0" normalizeH="0" noProof="0">
                <a:ln>
                  <a:noFill/>
                </a:ln>
                <a:solidFill>
                  <a:schemeClr val="tx1"/>
                </a:solidFill>
                <a:effectLst/>
                <a:uLnTx/>
                <a:uFillTx/>
                <a:latin typeface="Calibri" panose="020F0502020204030204"/>
                <a:ea typeface="Verdana"/>
                <a:cs typeface="+mn-cs"/>
              </a:rPr>
              <a:t> in agreement on </a:t>
            </a:r>
            <a:endParaRPr kumimoji="0" lang="en-GB" sz="1100" b="0" i="0" u="none" strike="noStrike" kern="1200" cap="none" spc="0" normalizeH="0" baseline="0" noProof="0">
              <a:ln>
                <a:noFill/>
              </a:ln>
              <a:solidFill>
                <a:srgbClr val="4C4D4F"/>
              </a:solidFill>
              <a:effectLst/>
              <a:uLnTx/>
              <a:uFillTx/>
              <a:latin typeface="Calibri" panose="020F0502020204030204"/>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C4D4F"/>
                </a:solidFill>
                <a:effectLst/>
                <a:uLnTx/>
                <a:uFillTx/>
                <a:latin typeface="Calibri" panose="020F0502020204030204"/>
                <a:ea typeface="Verdana"/>
                <a:cs typeface="+mn-cs"/>
              </a:rPr>
              <a:t>MITIGATIONS</a:t>
            </a:r>
          </a:p>
          <a:p>
            <a:pPr marL="171450" lvl="0" indent="-171450" defTabSz="457200">
              <a:buFont typeface="Arial" panose="020B0604020202020204" pitchFamily="34" charset="0"/>
              <a:buChar char="•"/>
              <a:defRPr/>
            </a:pPr>
            <a:r>
              <a:rPr lang="en-GB" sz="1000">
                <a:solidFill>
                  <a:schemeClr val="tx1"/>
                </a:solidFill>
                <a:ea typeface="Verdana"/>
              </a:rPr>
              <a:t>Continue to support SBUHB OG cancer service through outreach surgeon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000">
              <a:solidFill>
                <a:schemeClr val="tx1"/>
              </a:solidFill>
              <a:ea typeface="Verdana"/>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a:ln>
                <a:noFill/>
              </a:ln>
              <a:solidFill>
                <a:prstClr val="black"/>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kumimoji="0" lang="en-GB" sz="1400" b="1" i="0" u="none" strike="noStrike" kern="1200" cap="none" spc="0" normalizeH="0" baseline="0" noProof="0">
                <a:ln>
                  <a:noFill/>
                </a:ln>
                <a:solidFill>
                  <a:prstClr val="white"/>
                </a:solidFill>
                <a:effectLst/>
                <a:uLnTx/>
                <a:uFillTx/>
                <a:latin typeface="Calibri" panose="020F0502020204030204"/>
                <a:ea typeface="+mn-ea"/>
                <a:cs typeface="+mn-cs"/>
              </a:rPr>
              <a:t>SEE </a:t>
            </a:r>
            <a:r>
              <a:rPr lang="en-GB" sz="1400" b="1">
                <a:solidFill>
                  <a:prstClr val="white"/>
                </a:solidFill>
              </a:rPr>
              <a:t>SLIDE</a:t>
            </a:r>
            <a:r>
              <a:rPr kumimoji="0" lang="en-GB" sz="1400" b="1" i="0" u="none" strike="noStrike" kern="1200" cap="none" spc="0" normalizeH="0" baseline="0" noProof="0">
                <a:ln>
                  <a:noFill/>
                </a:ln>
                <a:solidFill>
                  <a:prstClr val="white"/>
                </a:solidFill>
                <a:effectLst/>
                <a:uLnTx/>
                <a:uFillTx/>
                <a:latin typeface="Calibri" panose="020F0502020204030204"/>
                <a:ea typeface="+mn-ea"/>
                <a:cs typeface="+mn-cs"/>
              </a:rPr>
              <a:t> </a:t>
            </a:r>
            <a:r>
              <a:rPr kumimoji="0" lang="en-GB" sz="1400" b="1" i="0" u="none" strike="noStrike" kern="1200" cap="none" spc="0" normalizeH="0" baseline="0" noProof="0">
                <a:ln>
                  <a:noFill/>
                </a:ln>
                <a:solidFill>
                  <a:srgbClr val="FF0000"/>
                </a:solidFill>
                <a:effectLst/>
                <a:uLnTx/>
                <a:uFillTx/>
                <a:latin typeface="Calibri" panose="020F0502020204030204"/>
                <a:ea typeface="+mn-ea"/>
                <a:cs typeface="+mn-cs"/>
              </a:rPr>
              <a:t>[18]</a:t>
            </a:r>
            <a:r>
              <a:rPr kumimoji="0" lang="en-GB" sz="1400" b="1" i="0" u="none" strike="noStrike" kern="1200" cap="none" spc="0" normalizeH="0" baseline="0" noProof="0">
                <a:ln>
                  <a:noFill/>
                </a:ln>
                <a:solidFill>
                  <a:prstClr val="white"/>
                </a:solidFill>
                <a:effectLst/>
                <a:uLnTx/>
                <a:uFillTx/>
                <a:latin typeface="Calibri" panose="020F0502020204030204"/>
                <a:ea typeface="+mn-ea"/>
                <a:cs typeface="+mn-cs"/>
              </a:rPr>
              <a:t> IN </a:t>
            </a:r>
            <a:r>
              <a:rPr lang="en-GB" sz="1400" b="1">
                <a:solidFill>
                  <a:prstClr val="white"/>
                </a:solidFill>
                <a:latin typeface="Calibri" panose="020F0502020204030204"/>
              </a:rPr>
              <a:t>BASELINE DOCUMENT</a:t>
            </a:r>
            <a:endParaRPr kumimoji="0" lang="en-GB" sz="1400" b="1"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7B293E3B-0EAB-48C4-B817-FCC9C04EE842}"/>
              </a:ext>
            </a:extLst>
          </p:cNvPr>
          <p:cNvPicPr>
            <a:picLocks noChangeAspect="1"/>
          </p:cNvPicPr>
          <p:nvPr/>
        </p:nvPicPr>
        <p:blipFill>
          <a:blip r:embed="rId3"/>
          <a:stretch>
            <a:fillRect/>
          </a:stretch>
        </p:blipFill>
        <p:spPr>
          <a:xfrm>
            <a:off x="8787886" y="1291880"/>
            <a:ext cx="3177384" cy="2411399"/>
          </a:xfrm>
          <a:prstGeom prst="rect">
            <a:avLst/>
          </a:prstGeom>
        </p:spPr>
      </p:pic>
    </p:spTree>
    <p:extLst>
      <p:ext uri="{BB962C8B-B14F-4D97-AF65-F5344CB8AC3E}">
        <p14:creationId xmlns:p14="http://schemas.microsoft.com/office/powerpoint/2010/main" val="2966639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MENTAL HEALTH</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indent="-228600" defTabSz="457200">
              <a:buFont typeface="+mj-lt"/>
              <a:buAutoNum type="arabicPeriod"/>
              <a:defRPr/>
            </a:pPr>
            <a:r>
              <a:rPr lang="en-GB" sz="1000" dirty="0">
                <a:solidFill>
                  <a:srgbClr val="000000"/>
                </a:solidFill>
                <a:ea typeface="Verdana"/>
              </a:rPr>
              <a:t>Maintain Part 1a &amp; 1b CYP and Adult targets</a:t>
            </a:r>
          </a:p>
          <a:p>
            <a:pPr marL="228600" indent="-228600" defTabSz="457200">
              <a:buFont typeface="+mj-lt"/>
              <a:buAutoNum type="arabicPeriod"/>
              <a:defRPr/>
            </a:pPr>
            <a:r>
              <a:rPr lang="en-GB" sz="1000" dirty="0">
                <a:solidFill>
                  <a:srgbClr val="000000"/>
                </a:solidFill>
                <a:ea typeface="Verdana"/>
              </a:rPr>
              <a:t>Improvement in Eating Disorder access times – reduction in waiting time to 9 months longest wait</a:t>
            </a:r>
          </a:p>
          <a:p>
            <a:pPr marL="228600" indent="-228600" defTabSz="457200">
              <a:buFont typeface="+mj-lt"/>
              <a:buAutoNum type="arabicPeriod"/>
              <a:defRPr/>
            </a:pPr>
            <a:r>
              <a:rPr lang="en-GB" sz="1000" dirty="0">
                <a:solidFill>
                  <a:srgbClr val="000000"/>
                </a:solidFill>
                <a:ea typeface="Verdana"/>
              </a:rPr>
              <a:t>Develop repatriation plan for delivery of trauma informed care services close to home</a:t>
            </a:r>
          </a:p>
          <a:p>
            <a:pPr marL="228600" indent="-228600" defTabSz="457200">
              <a:buFont typeface="+mj-lt"/>
              <a:buAutoNum type="arabicPeriod"/>
              <a:defRPr/>
            </a:pPr>
            <a:r>
              <a:rPr lang="en-GB" sz="1000" dirty="0">
                <a:solidFill>
                  <a:srgbClr val="000000"/>
                </a:solidFill>
                <a:ea typeface="Verdana"/>
              </a:rPr>
              <a:t>Deliver sustained improvement trajectory for neurodevelopment assessments</a:t>
            </a:r>
          </a:p>
          <a:p>
            <a:pPr marL="228600" indent="-228600" defTabSz="457200">
              <a:buFont typeface="+mj-lt"/>
              <a:buAutoNum type="arabicPeriod"/>
              <a:defRPr/>
            </a:pPr>
            <a:r>
              <a:rPr lang="en-GB" sz="1000" dirty="0">
                <a:solidFill>
                  <a:srgbClr val="000000"/>
                </a:solidFill>
                <a:ea typeface="Verdana"/>
              </a:rPr>
              <a:t>Go live with sanctuary provision for crisis care in adults</a:t>
            </a:r>
          </a:p>
          <a:p>
            <a:pPr marL="228600" indent="-228600" defTabSz="457200">
              <a:buFont typeface="+mj-lt"/>
              <a:buAutoNum type="arabicPeriod"/>
              <a:defRPr/>
            </a:pPr>
            <a:r>
              <a:rPr lang="en-GB" sz="1000" dirty="0">
                <a:solidFill>
                  <a:srgbClr val="000000"/>
                </a:solidFill>
                <a:ea typeface="Verdana"/>
              </a:rPr>
              <a:t>Go live with NHS 111 Press 2</a:t>
            </a: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228600" lvl="0" indent="-228600" defTabSz="457200">
              <a:buFont typeface="+mj-lt"/>
              <a:buAutoNum type="arabicPeriod"/>
              <a:defRPr/>
            </a:pPr>
            <a:r>
              <a:rPr lang="en-GB" sz="1100" dirty="0">
                <a:solidFill>
                  <a:schemeClr val="tx1"/>
                </a:solidFill>
                <a:ea typeface="Verdana"/>
              </a:rPr>
              <a:t>Achieved &gt;90% in adults and CAMHS for Part 1a. Achieved part 1b in adults. Challenges in part 1b for CAMHS – not achieved.</a:t>
            </a:r>
          </a:p>
          <a:p>
            <a:pPr marL="228600" lvl="0" indent="-228600" defTabSz="457200">
              <a:buFont typeface="+mj-lt"/>
              <a:buAutoNum type="arabicPeriod"/>
              <a:defRPr/>
            </a:pPr>
            <a:r>
              <a:rPr lang="en-GB" sz="1100" dirty="0">
                <a:solidFill>
                  <a:schemeClr val="tx1"/>
                </a:solidFill>
                <a:ea typeface="Verdana"/>
              </a:rPr>
              <a:t>Achieved - March 23 max wait = 24 weeks adult  &amp; 5 weeks paeds </a:t>
            </a:r>
          </a:p>
          <a:p>
            <a:pPr marL="228600" lvl="0" indent="-228600" defTabSz="457200">
              <a:buFont typeface="+mj-lt"/>
              <a:buAutoNum type="arabicPeriod"/>
              <a:defRPr/>
            </a:pPr>
            <a:r>
              <a:rPr lang="en-GB" sz="1100" dirty="0">
                <a:solidFill>
                  <a:schemeClr val="tx1"/>
                </a:solidFill>
                <a:ea typeface="Verdana"/>
              </a:rPr>
              <a:t>Trauma informed care services plan delivered – not achieved but planned for next year</a:t>
            </a:r>
          </a:p>
          <a:p>
            <a:pPr marL="228600" lvl="0" indent="-228600" defTabSz="457200">
              <a:buFont typeface="+mj-lt"/>
              <a:buAutoNum type="arabicPeriod"/>
              <a:defRPr/>
            </a:pPr>
            <a:r>
              <a:rPr lang="en-GB" sz="1100" dirty="0">
                <a:solidFill>
                  <a:schemeClr val="tx1"/>
                </a:solidFill>
                <a:ea typeface="Verdana"/>
              </a:rPr>
              <a:t>Neurodevelopment – overall decline in waiting list since Sept 2022 but significant waits remain</a:t>
            </a:r>
          </a:p>
          <a:p>
            <a:pPr marL="228600" lvl="0" indent="-228600" defTabSz="457200">
              <a:buFont typeface="+mj-lt"/>
              <a:buAutoNum type="arabicPeriod"/>
              <a:defRPr/>
            </a:pPr>
            <a:r>
              <a:rPr lang="en-GB" sz="1100" dirty="0">
                <a:solidFill>
                  <a:schemeClr val="tx1"/>
                </a:solidFill>
                <a:ea typeface="Verdana"/>
              </a:rPr>
              <a:t>Sanctuary – planned go-live in Q1 23/24</a:t>
            </a:r>
            <a:endParaRPr lang="en-GB" sz="1100" dirty="0">
              <a:solidFill>
                <a:schemeClr val="tx1"/>
              </a:solidFill>
              <a:ea typeface="Verdana"/>
              <a:cs typeface="Calibri"/>
            </a:endParaRPr>
          </a:p>
          <a:p>
            <a:pPr marL="228600" lvl="0" indent="-228600" defTabSz="457200">
              <a:buFont typeface="+mj-lt"/>
              <a:buAutoNum type="arabicPeriod"/>
              <a:defRPr/>
            </a:pPr>
            <a:r>
              <a:rPr lang="en-GB" sz="1100" dirty="0">
                <a:solidFill>
                  <a:schemeClr val="tx1"/>
                </a:solidFill>
                <a:ea typeface="Verdana"/>
              </a:rPr>
              <a:t>NHS 111 press 2 – go live achieved.</a:t>
            </a: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indent="-228600" defTabSz="457200">
              <a:buFont typeface="+mj-lt"/>
              <a:buAutoNum type="arabicPeriod"/>
              <a:defRPr/>
            </a:pPr>
            <a:r>
              <a:rPr lang="en-GB" sz="1200" dirty="0">
                <a:solidFill>
                  <a:srgbClr val="000000"/>
                </a:solidFill>
                <a:ea typeface="Verdana"/>
              </a:rPr>
              <a:t>111 Press 2 advertised nationally and evaluated</a:t>
            </a:r>
          </a:p>
          <a:p>
            <a:pPr marL="228600" indent="-228600" defTabSz="457200">
              <a:buFont typeface="+mj-lt"/>
              <a:buAutoNum type="arabicPeriod"/>
              <a:defRPr/>
            </a:pPr>
            <a:r>
              <a:rPr lang="en-GB" sz="1200" dirty="0">
                <a:solidFill>
                  <a:srgbClr val="000000"/>
                </a:solidFill>
                <a:ea typeface="Verdana"/>
              </a:rPr>
              <a:t>Launch of Sanctuary </a:t>
            </a:r>
          </a:p>
          <a:p>
            <a:pPr marL="228600" indent="-228600" defTabSz="457200">
              <a:buFont typeface="+mj-lt"/>
              <a:buAutoNum type="arabicPeriod"/>
              <a:defRPr/>
            </a:pPr>
            <a:r>
              <a:rPr lang="en-GB" sz="1200" dirty="0">
                <a:solidFill>
                  <a:srgbClr val="000000"/>
                </a:solidFill>
                <a:ea typeface="Verdana"/>
              </a:rPr>
              <a:t>Reporting of all intensive psychological therapy waiting times</a:t>
            </a:r>
          </a:p>
          <a:p>
            <a:pPr marL="228600" indent="-228600" defTabSz="457200">
              <a:buFont typeface="+mj-lt"/>
              <a:buAutoNum type="arabicPeriod"/>
              <a:defRPr/>
            </a:pPr>
            <a:r>
              <a:rPr lang="en-GB" sz="1200" dirty="0">
                <a:solidFill>
                  <a:srgbClr val="000000"/>
                </a:solidFill>
                <a:ea typeface="Verdana"/>
              </a:rPr>
              <a:t>Part 1a and 1b compliance</a:t>
            </a:r>
          </a:p>
          <a:p>
            <a:pPr marL="228600" indent="-228600" defTabSz="457200">
              <a:buFont typeface="+mj-lt"/>
              <a:buAutoNum type="arabicPeriod"/>
              <a:defRPr/>
            </a:pPr>
            <a:r>
              <a:rPr lang="en-GB" sz="1200" dirty="0">
                <a:solidFill>
                  <a:srgbClr val="000000"/>
                </a:solidFill>
                <a:ea typeface="Verdana"/>
              </a:rPr>
              <a:t>Planning and Governance for New Roles in Mental Health Workforce</a:t>
            </a:r>
          </a:p>
          <a:p>
            <a:pPr marL="228600" indent="-228600" defTabSz="457200">
              <a:buFont typeface="+mj-lt"/>
              <a:buAutoNum type="arabicPeriod"/>
              <a:defRPr/>
            </a:pPr>
            <a:r>
              <a:rPr lang="en-GB" sz="1200" dirty="0">
                <a:solidFill>
                  <a:srgbClr val="000000"/>
                </a:solidFill>
                <a:ea typeface="Verdana"/>
              </a:rPr>
              <a:t>Neuropsychiatry - commence recruitment following WHSSC approval</a:t>
            </a:r>
          </a:p>
          <a:p>
            <a:pPr marL="228600" indent="-228600" defTabSz="457200">
              <a:buFont typeface="+mj-lt"/>
              <a:buAutoNum type="arabicPeriod"/>
              <a:defRPr/>
            </a:pPr>
            <a:r>
              <a:rPr lang="en-GB" sz="1200" dirty="0">
                <a:solidFill>
                  <a:srgbClr val="000000"/>
                </a:solidFill>
                <a:ea typeface="Verdana"/>
              </a:rPr>
              <a:t>WARRN replaces Form 4 risk assessment </a:t>
            </a:r>
          </a:p>
          <a:p>
            <a:pPr marL="228600" indent="-228600" defTabSz="457200">
              <a:buFont typeface="+mj-lt"/>
              <a:buAutoNum type="arabicPeriod"/>
              <a:defRPr/>
            </a:pPr>
            <a:r>
              <a:rPr lang="en-GB" sz="1200" dirty="0">
                <a:solidFill>
                  <a:srgbClr val="000000"/>
                </a:solidFill>
                <a:ea typeface="Verdana"/>
              </a:rPr>
              <a:t>Commencement of Royal College of Psychiatry (RCP) Review</a:t>
            </a:r>
          </a:p>
          <a:p>
            <a:pPr marL="228600" indent="-228600" defTabSz="457200">
              <a:buFont typeface="+mj-lt"/>
              <a:buAutoNum type="arabicPeriod"/>
              <a:defRPr/>
            </a:pPr>
            <a:endParaRPr lang="en-GB" sz="1200" dirty="0">
              <a:solidFill>
                <a:srgbClr val="000000"/>
              </a:solidFill>
              <a:ea typeface="Verdana"/>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67053" y="4286142"/>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chemeClr val="tx1"/>
                </a:solidFill>
                <a:effectLst/>
                <a:uLnTx/>
                <a:uFillTx/>
                <a:ea typeface="Verdana"/>
                <a:cs typeface="+mn-cs"/>
              </a:rPr>
              <a:t>RISKS</a:t>
            </a:r>
          </a:p>
          <a:p>
            <a:pPr marL="171450" lvl="0" indent="-171450" defTabSz="457200">
              <a:buFont typeface="Arial" panose="020B0604020202020204" pitchFamily="34" charset="0"/>
              <a:buChar char="•"/>
              <a:defRPr/>
            </a:pPr>
            <a:r>
              <a:rPr lang="en-GB" sz="1000" dirty="0">
                <a:solidFill>
                  <a:schemeClr val="tx1"/>
                </a:solidFill>
                <a:ea typeface="Verdana"/>
              </a:rPr>
              <a:t>Increasing demand into mental health services (CYP and adult) as compared to pre-covid</a:t>
            </a:r>
          </a:p>
          <a:p>
            <a:pPr marL="171450" lvl="0" indent="-171450" defTabSz="457200">
              <a:buFont typeface="Arial" panose="020B0604020202020204" pitchFamily="34" charset="0"/>
              <a:buChar char="•"/>
              <a:defRPr/>
            </a:pPr>
            <a:r>
              <a:rPr lang="en-GB" sz="1000" dirty="0">
                <a:solidFill>
                  <a:schemeClr val="tx1"/>
                </a:solidFill>
                <a:ea typeface="Verdana"/>
              </a:rPr>
              <a:t>Increase in out of area placements due to pressures in inpatient MH system</a:t>
            </a:r>
          </a:p>
          <a:p>
            <a:pPr marL="171450" lvl="0" indent="-171450" defTabSz="457200">
              <a:buFont typeface="Arial" panose="020B0604020202020204" pitchFamily="34" charset="0"/>
              <a:buChar char="•"/>
              <a:defRPr/>
            </a:pPr>
            <a:r>
              <a:rPr lang="en-GB" sz="1000" dirty="0">
                <a:solidFill>
                  <a:schemeClr val="tx1"/>
                </a:solidFill>
                <a:ea typeface="Verdana"/>
              </a:rPr>
              <a:t>Workforce recruitment and retention</a:t>
            </a:r>
          </a:p>
          <a:p>
            <a:pPr marL="171450" lvl="0" indent="-171450" defTabSz="457200">
              <a:buFont typeface="Arial" panose="020B0604020202020204" pitchFamily="34" charset="0"/>
              <a:buChar char="•"/>
              <a:defRPr/>
            </a:pPr>
            <a:endParaRPr kumimoji="0" lang="en-GB" sz="1000" b="0" i="0" u="none" strike="noStrike" kern="1200" cap="none" spc="0" normalizeH="0" baseline="0" noProof="0" dirty="0">
              <a:ln>
                <a:noFill/>
              </a:ln>
              <a:solidFill>
                <a:schemeClr val="tx1"/>
              </a:solidFill>
              <a:effectLst/>
              <a:uLnTx/>
              <a:uFillTx/>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chemeClr val="tx1"/>
                </a:solidFill>
                <a:effectLst/>
                <a:uLnTx/>
                <a:uFillTx/>
                <a:ea typeface="Verdana"/>
                <a:cs typeface="+mn-cs"/>
              </a:rPr>
              <a:t>MITIGATIONS</a:t>
            </a:r>
          </a:p>
          <a:p>
            <a:pPr marL="171450" lvl="0" indent="-171450" defTabSz="457200">
              <a:buFont typeface="Arial" panose="020B0604020202020204" pitchFamily="34" charset="0"/>
              <a:buChar char="•"/>
              <a:defRPr/>
            </a:pPr>
            <a:r>
              <a:rPr lang="en-GB" sz="1000" dirty="0">
                <a:solidFill>
                  <a:schemeClr val="tx1"/>
                </a:solidFill>
                <a:ea typeface="Verdana" panose="020B0604030504040204" pitchFamily="34" charset="0"/>
              </a:rPr>
              <a:t>Increase support into tier 0 (website) and recovery college to get upstream of pre urgent and acute demand</a:t>
            </a:r>
          </a:p>
          <a:p>
            <a:pPr marL="171450" lvl="0" indent="-171450" defTabSz="457200">
              <a:buFont typeface="Arial" panose="020B0604020202020204" pitchFamily="34" charset="0"/>
              <a:buChar char="•"/>
              <a:defRPr/>
            </a:pPr>
            <a:r>
              <a:rPr lang="en-GB" sz="1000" dirty="0">
                <a:solidFill>
                  <a:schemeClr val="tx1"/>
                </a:solidFill>
                <a:ea typeface="Verdana" panose="020B0604030504040204" pitchFamily="34" charset="0"/>
              </a:rPr>
              <a:t>Continue to develop innovate workforce solutions, for example peer support and work</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000" b="0" i="0" u="none" strike="noStrike" kern="1200" cap="none" spc="0" normalizeH="0" baseline="0" noProof="0" dirty="0">
              <a:ln>
                <a:noFill/>
              </a:ln>
              <a:solidFill>
                <a:prstClr val="black"/>
              </a:solidFill>
              <a:effectLst/>
              <a:uLnTx/>
              <a:uFillTx/>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lang="en-GB" sz="1300" b="1" dirty="0">
                <a:solidFill>
                  <a:prstClr val="white"/>
                </a:solidFill>
              </a:rPr>
              <a:t>SEE SLIDE </a:t>
            </a:r>
            <a:r>
              <a:rPr lang="en-GB" sz="1300" b="1" dirty="0">
                <a:solidFill>
                  <a:srgbClr val="FF0000"/>
                </a:solidFill>
              </a:rPr>
              <a:t>[5,6,7]</a:t>
            </a:r>
            <a:r>
              <a:rPr lang="en-GB" sz="1300" b="1" dirty="0">
                <a:solidFill>
                  <a:prstClr val="white"/>
                </a:solidFill>
              </a:rPr>
              <a:t> IN BASELINE DOCUMENT</a:t>
            </a:r>
          </a:p>
        </p:txBody>
      </p:sp>
      <p:pic>
        <p:nvPicPr>
          <p:cNvPr id="17" name="Picture 16">
            <a:extLst>
              <a:ext uri="{FF2B5EF4-FFF2-40B4-BE49-F238E27FC236}">
                <a16:creationId xmlns:a16="http://schemas.microsoft.com/office/drawing/2014/main" id="{DB7858C0-39F7-4366-A428-580E2A731244}"/>
              </a:ext>
            </a:extLst>
          </p:cNvPr>
          <p:cNvPicPr>
            <a:picLocks noChangeAspect="1"/>
          </p:cNvPicPr>
          <p:nvPr/>
        </p:nvPicPr>
        <p:blipFill>
          <a:blip r:embed="rId3"/>
          <a:stretch>
            <a:fillRect/>
          </a:stretch>
        </p:blipFill>
        <p:spPr>
          <a:xfrm>
            <a:off x="8787886" y="1291880"/>
            <a:ext cx="3177384" cy="2411399"/>
          </a:xfrm>
          <a:prstGeom prst="rect">
            <a:avLst/>
          </a:prstGeom>
        </p:spPr>
      </p:pic>
    </p:spTree>
    <p:extLst>
      <p:ext uri="{BB962C8B-B14F-4D97-AF65-F5344CB8AC3E}">
        <p14:creationId xmlns:p14="http://schemas.microsoft.com/office/powerpoint/2010/main" val="1626091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GB" sz="2400" b="1" dirty="0">
                <a:solidFill>
                  <a:prstClr val="white"/>
                </a:solidFill>
              </a:rPr>
              <a:t>URGENT AND EMERGENCY CARE</a:t>
            </a:r>
            <a:endParaRPr lang="en-GB" sz="2400" b="1" dirty="0">
              <a:solidFill>
                <a:srgbClr val="FF0000"/>
              </a:solidFill>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mj-lt"/>
              <a:buAutoNum type="arabicPeriod"/>
              <a:defRPr/>
            </a:pPr>
            <a:r>
              <a:rPr lang="en-GB" sz="1100">
                <a:solidFill>
                  <a:schemeClr val="tx1"/>
                </a:solidFill>
                <a:ea typeface="Verdana"/>
              </a:rPr>
              <a:t>Continue to deliver ambulance handover performance that makes every effort to minimise long delays</a:t>
            </a:r>
          </a:p>
          <a:p>
            <a:pPr marL="228600" lvl="0" indent="-228600" defTabSz="457200">
              <a:buFont typeface="+mj-lt"/>
              <a:buAutoNum type="arabicPeriod"/>
              <a:defRPr/>
            </a:pPr>
            <a:r>
              <a:rPr lang="en-GB" sz="1100">
                <a:solidFill>
                  <a:schemeClr val="tx1"/>
                </a:solidFill>
                <a:ea typeface="Verdana"/>
              </a:rPr>
              <a:t>Deliver additional winter capacity – additional beds, social care capacity and SDEC/admission avoidance programmes to maintain hospital flow and performance</a:t>
            </a:r>
          </a:p>
          <a:p>
            <a:pPr marL="228600" lvl="0" indent="-228600" defTabSz="457200">
              <a:buFont typeface="+mj-lt"/>
              <a:buAutoNum type="arabicPeriod"/>
              <a:defRPr/>
            </a:pPr>
            <a:r>
              <a:rPr lang="en-GB" sz="1100">
                <a:solidFill>
                  <a:schemeClr val="tx1"/>
                </a:solidFill>
                <a:ea typeface="Verdana"/>
              </a:rPr>
              <a:t>Develop plans to create a fit for purpose ED, assessment and SDEC areas</a:t>
            </a:r>
          </a:p>
          <a:p>
            <a:pPr marL="228600" lvl="0" indent="-228600" defTabSz="457200">
              <a:buFont typeface="+mj-lt"/>
              <a:buAutoNum type="arabicPeriod"/>
              <a:defRPr/>
            </a:pPr>
            <a:r>
              <a:rPr lang="en-GB" sz="1100">
                <a:solidFill>
                  <a:schemeClr val="tx1"/>
                </a:solidFill>
                <a:ea typeface="Verdana"/>
              </a:rPr>
              <a:t>Develop plans for single point of access for paediatrics</a:t>
            </a:r>
          </a:p>
          <a:p>
            <a:pPr marL="228600" lvl="0" indent="-228600" defTabSz="457200">
              <a:buFont typeface="+mj-lt"/>
              <a:buAutoNum type="arabicPeriod"/>
              <a:defRPr/>
            </a:pPr>
            <a:r>
              <a:rPr lang="en-GB" sz="1100">
                <a:solidFill>
                  <a:schemeClr val="tx1"/>
                </a:solidFill>
                <a:ea typeface="Verdana"/>
              </a:rPr>
              <a:t>Roll out the high-risk cohort approach to Cardiff North Cluster to prevent admission to hospital and promote home first approach</a:t>
            </a:r>
          </a:p>
          <a:p>
            <a:pPr marL="228600" lvl="0" indent="-228600" defTabSz="457200">
              <a:buFont typeface="+mj-lt"/>
              <a:buAutoNum type="arabicPeriod"/>
              <a:defRPr/>
            </a:pPr>
            <a:r>
              <a:rPr lang="en-GB" sz="1100">
                <a:solidFill>
                  <a:schemeClr val="tx1"/>
                </a:solidFill>
                <a:ea typeface="Verdana"/>
              </a:rPr>
              <a:t>Go-live on next Cardiff UPCC </a:t>
            </a:r>
          </a:p>
          <a:p>
            <a:pPr marL="228600" lvl="0" indent="-228600" defTabSz="457200">
              <a:buFont typeface="+mj-lt"/>
              <a:buAutoNum type="arabicPeriod"/>
              <a:defRPr/>
            </a:pPr>
            <a:r>
              <a:rPr lang="en-GB" sz="1100">
                <a:solidFill>
                  <a:schemeClr val="tx1"/>
                </a:solidFill>
                <a:ea typeface="Verdana"/>
              </a:rPr>
              <a:t>Continue to develop Vale UPCC future plans</a:t>
            </a:r>
            <a:endParaRPr lang="en-GB" sz="1100" dirty="0">
              <a:solidFill>
                <a:schemeClr val="tx1"/>
              </a:solidFill>
              <a:ea typeface="Verdana"/>
            </a:endParaRP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mj-lt"/>
              <a:buAutoNum type="arabicPeriod"/>
              <a:defRPr/>
            </a:pPr>
            <a:r>
              <a:rPr lang="en-GB" sz="1200" dirty="0">
                <a:solidFill>
                  <a:schemeClr val="tx1"/>
                </a:solidFill>
                <a:ea typeface="Verdana"/>
              </a:rPr>
              <a:t>Achieved – met ambulance handover commitment</a:t>
            </a:r>
          </a:p>
          <a:p>
            <a:pPr marL="228600" lvl="0" indent="-228600" defTabSz="457200">
              <a:buFont typeface="+mj-lt"/>
              <a:buAutoNum type="arabicPeriod"/>
              <a:defRPr/>
            </a:pPr>
            <a:r>
              <a:rPr lang="en-GB" sz="1200" dirty="0">
                <a:solidFill>
                  <a:schemeClr val="tx1"/>
                </a:solidFill>
                <a:ea typeface="Verdana"/>
              </a:rPr>
              <a:t>Achieved – additional winter capacity delivered in conjunction with partners</a:t>
            </a:r>
          </a:p>
          <a:p>
            <a:pPr marL="228600" lvl="0" indent="-228600" defTabSz="457200">
              <a:buFont typeface="+mj-lt"/>
              <a:buAutoNum type="arabicPeriod"/>
              <a:defRPr/>
            </a:pPr>
            <a:r>
              <a:rPr lang="en-GB" sz="1200" dirty="0">
                <a:solidFill>
                  <a:schemeClr val="tx1"/>
                </a:solidFill>
                <a:ea typeface="Verdana"/>
              </a:rPr>
              <a:t>Achieved – plan to enact acute site changes in Q1 23/24</a:t>
            </a:r>
          </a:p>
          <a:p>
            <a:pPr marL="228600" lvl="0" indent="-228600" defTabSz="457200">
              <a:buFont typeface="+mj-lt"/>
              <a:buAutoNum type="arabicPeriod"/>
              <a:defRPr/>
            </a:pPr>
            <a:r>
              <a:rPr lang="en-GB" sz="1200" dirty="0">
                <a:solidFill>
                  <a:schemeClr val="tx1"/>
                </a:solidFill>
                <a:ea typeface="Verdana"/>
              </a:rPr>
              <a:t>Ongoing – plans for paeds SPOE in discussion</a:t>
            </a:r>
          </a:p>
          <a:p>
            <a:pPr marL="228600" lvl="0" indent="-228600" defTabSz="457200">
              <a:buFont typeface="+mj-lt"/>
              <a:buAutoNum type="arabicPeriod"/>
              <a:defRPr/>
            </a:pPr>
            <a:r>
              <a:rPr lang="en-GB" sz="1200" dirty="0">
                <a:solidFill>
                  <a:schemeClr val="tx1"/>
                </a:solidFill>
                <a:ea typeface="Verdana"/>
              </a:rPr>
              <a:t>Ongoing – high risk cohort roll out planned for Q1 23/24</a:t>
            </a:r>
          </a:p>
          <a:p>
            <a:pPr marL="228600" lvl="0" indent="-228600" defTabSz="457200">
              <a:buFont typeface="+mj-lt"/>
              <a:buAutoNum type="arabicPeriod"/>
              <a:defRPr/>
            </a:pPr>
            <a:r>
              <a:rPr lang="en-GB" sz="1200" dirty="0">
                <a:solidFill>
                  <a:schemeClr val="tx1"/>
                </a:solidFill>
                <a:ea typeface="Verdana"/>
              </a:rPr>
              <a:t>Achieved – UPCC went live in Cardiff</a:t>
            </a:r>
          </a:p>
          <a:p>
            <a:pPr marL="228600" lvl="0" indent="-228600" defTabSz="457200">
              <a:buFont typeface="+mj-lt"/>
              <a:buAutoNum type="arabicPeriod"/>
              <a:defRPr/>
            </a:pPr>
            <a:r>
              <a:rPr lang="en-GB" sz="1200" dirty="0">
                <a:solidFill>
                  <a:schemeClr val="tx1"/>
                </a:solidFill>
                <a:ea typeface="Verdana"/>
              </a:rPr>
              <a:t>Achieved – UPCC vale plans in development</a:t>
            </a: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46257" y="4286141"/>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mj-lt"/>
              <a:buAutoNum type="arabicPeriod"/>
              <a:defRPr/>
            </a:pPr>
            <a:r>
              <a:rPr lang="en-GB" sz="1000" dirty="0">
                <a:solidFill>
                  <a:schemeClr val="tx1"/>
                </a:solidFill>
                <a:ea typeface="Verdana"/>
              </a:rPr>
              <a:t>Maintain zero 4-hour ambulance handover delays</a:t>
            </a:r>
          </a:p>
          <a:p>
            <a:pPr marL="228600" lvl="0" indent="-228600" defTabSz="457200">
              <a:buFont typeface="+mj-lt"/>
              <a:buAutoNum type="arabicPeriod"/>
              <a:defRPr/>
            </a:pPr>
            <a:r>
              <a:rPr lang="en-GB" sz="1000" dirty="0">
                <a:solidFill>
                  <a:schemeClr val="tx1"/>
                </a:solidFill>
                <a:ea typeface="Verdana"/>
              </a:rPr>
              <a:t>No patient waits &gt;24-hour in ED </a:t>
            </a:r>
          </a:p>
          <a:p>
            <a:pPr marL="228600" lvl="0" indent="-228600" defTabSz="457200">
              <a:buFont typeface="+mj-lt"/>
              <a:buAutoNum type="arabicPeriod"/>
              <a:defRPr/>
            </a:pPr>
            <a:r>
              <a:rPr lang="en-GB" sz="1000" dirty="0">
                <a:solidFill>
                  <a:schemeClr val="tx1"/>
                </a:solidFill>
                <a:ea typeface="Verdana"/>
              </a:rPr>
              <a:t>Reduce the number of delayed transfers of care patients by 10% on January ’23 baseline.</a:t>
            </a:r>
          </a:p>
          <a:p>
            <a:pPr marL="228600" lvl="0" indent="-228600" defTabSz="457200">
              <a:buFont typeface="+mj-lt"/>
              <a:buAutoNum type="arabicPeriod"/>
              <a:defRPr/>
            </a:pPr>
            <a:r>
              <a:rPr lang="en-GB" sz="1000" dirty="0">
                <a:solidFill>
                  <a:schemeClr val="tx1"/>
                </a:solidFill>
                <a:ea typeface="Verdana"/>
              </a:rPr>
              <a:t>Cohort additional MFFD patients in Lakeside Wing</a:t>
            </a:r>
          </a:p>
          <a:p>
            <a:pPr marL="228600" lvl="0" indent="-228600" defTabSz="457200">
              <a:buFont typeface="+mj-lt"/>
              <a:buAutoNum type="arabicPeriod"/>
              <a:defRPr/>
            </a:pPr>
            <a:r>
              <a:rPr lang="en-GB" sz="1000" dirty="0">
                <a:solidFill>
                  <a:schemeClr val="tx1"/>
                </a:solidFill>
                <a:ea typeface="Verdana"/>
              </a:rPr>
              <a:t>Reduce 21-day length of stay by 5% from Q1 2022 baseline</a:t>
            </a:r>
          </a:p>
          <a:p>
            <a:pPr marL="228600" lvl="0" indent="-228600" defTabSz="457200">
              <a:buFont typeface="+mj-lt"/>
              <a:buAutoNum type="arabicPeriod"/>
              <a:defRPr/>
            </a:pPr>
            <a:r>
              <a:rPr lang="en-GB" sz="1000" dirty="0">
                <a:solidFill>
                  <a:schemeClr val="tx1"/>
                </a:solidFill>
                <a:ea typeface="Verdana"/>
              </a:rPr>
              <a:t>Reduction of ED majors’ attendances of 5% compared to same period 2022/23</a:t>
            </a:r>
          </a:p>
          <a:p>
            <a:pPr marL="228600" lvl="0" indent="-228600" defTabSz="457200">
              <a:buFont typeface="+mj-lt"/>
              <a:buAutoNum type="arabicPeriod"/>
              <a:defRPr/>
            </a:pPr>
            <a:r>
              <a:rPr lang="en-GB" sz="1000" dirty="0">
                <a:solidFill>
                  <a:schemeClr val="tx1"/>
                </a:solidFill>
                <a:ea typeface="Verdana"/>
              </a:rPr>
              <a:t>10% increase in the total number of patients managed through SDEC</a:t>
            </a:r>
          </a:p>
          <a:p>
            <a:pPr marL="228600" lvl="0" indent="-228600" defTabSz="457200">
              <a:buFont typeface="+mj-lt"/>
              <a:buAutoNum type="arabicPeriod"/>
              <a:defRPr/>
            </a:pPr>
            <a:r>
              <a:rPr lang="en-GB" sz="1000" dirty="0">
                <a:solidFill>
                  <a:schemeClr val="tx1"/>
                </a:solidFill>
                <a:ea typeface="Verdana"/>
              </a:rPr>
              <a:t>80% appointment utilisation in UPCCs</a:t>
            </a:r>
          </a:p>
          <a:p>
            <a:pPr marL="228600" lvl="0" indent="-228600" defTabSz="457200">
              <a:buFont typeface="+mj-lt"/>
              <a:buAutoNum type="arabicPeriod"/>
              <a:defRPr/>
            </a:pPr>
            <a:r>
              <a:rPr lang="en-GB" sz="1000" dirty="0">
                <a:solidFill>
                  <a:schemeClr val="tx1"/>
                </a:solidFill>
                <a:ea typeface="Verdana"/>
              </a:rPr>
              <a:t>Home Visit (P2) f2f in 2 hrs &gt;90%</a:t>
            </a:r>
          </a:p>
          <a:p>
            <a:pPr marL="228600" lvl="0" indent="-228600" defTabSz="457200">
              <a:buFont typeface="+mj-lt"/>
              <a:buAutoNum type="arabicPeriod"/>
              <a:defRPr/>
            </a:pPr>
            <a:r>
              <a:rPr lang="en-GB" sz="1000" dirty="0">
                <a:solidFill>
                  <a:schemeClr val="tx1"/>
                </a:solidFill>
                <a:ea typeface="Verdana"/>
              </a:rPr>
              <a:t>Stroke – 70% patients scanned within 1 hour</a:t>
            </a:r>
          </a:p>
          <a:p>
            <a:pPr marL="228600" lvl="0" indent="-228600" defTabSz="457200">
              <a:buFont typeface="+mj-lt"/>
              <a:buAutoNum type="arabicPeriod"/>
              <a:defRPr/>
            </a:pPr>
            <a:r>
              <a:rPr lang="en-GB" sz="1000" dirty="0">
                <a:solidFill>
                  <a:schemeClr val="tx1"/>
                </a:solidFill>
                <a:ea typeface="Verdana"/>
              </a:rPr>
              <a:t>Hip Fractures – 75% patients admitted to ward within 4 hours</a:t>
            </a:r>
          </a:p>
          <a:p>
            <a:pPr marL="228600" lvl="0" indent="-228600" defTabSz="457200">
              <a:buFont typeface="+mj-lt"/>
              <a:buAutoNum type="arabicPeriod"/>
              <a:defRPr/>
            </a:pPr>
            <a:endParaRPr lang="en-GB" sz="1000" dirty="0">
              <a:solidFill>
                <a:schemeClr val="tx1"/>
              </a:solidFill>
              <a:ea typeface="Verdana"/>
            </a:endParaRPr>
          </a:p>
          <a:p>
            <a:pPr marL="228600" lvl="0" indent="-228600" defTabSz="457200">
              <a:buFont typeface="+mj-lt"/>
              <a:buAutoNum type="arabicPeriod"/>
              <a:defRPr/>
            </a:pPr>
            <a:endParaRPr lang="en-GB" sz="1000" dirty="0">
              <a:solidFill>
                <a:schemeClr val="tx1"/>
              </a:solidFill>
              <a:ea typeface="Verdana"/>
            </a:endParaRPr>
          </a:p>
          <a:p>
            <a:pPr marL="228600" lvl="0" indent="-228600" defTabSz="457200">
              <a:buFont typeface="+mj-lt"/>
              <a:buAutoNum type="arabicPeriod"/>
              <a:defRPr/>
            </a:pPr>
            <a:endParaRPr lang="en-GB" sz="1000" dirty="0">
              <a:solidFill>
                <a:schemeClr val="tx1"/>
              </a:solidFill>
              <a:ea typeface="Verdana"/>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78240" y="4286143"/>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Calibri" panose="020F0502020204030204"/>
                <a:ea typeface="Verdana"/>
                <a:cs typeface="+mn-cs"/>
              </a:rPr>
              <a:t>Risks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Calibri" panose="020F0502020204030204"/>
                <a:ea typeface="Verdana"/>
              </a:rPr>
              <a:t>Sustained pressure across UEC pathways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Calibri" panose="020F0502020204030204"/>
                <a:ea typeface="Verdana"/>
              </a:rPr>
              <a:t>Social care capacity challenges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Calibri" panose="020F0502020204030204"/>
                <a:ea typeface="Verdana"/>
              </a:rPr>
              <a:t>Delayed discharges and increased length of stay</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Calibri" panose="020F0502020204030204"/>
                <a:ea typeface="Verdana"/>
              </a:rPr>
              <a:t>Long waits for admission and impact on patient experience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schemeClr val="tx1"/>
                </a:solidFill>
                <a:effectLst/>
                <a:uLnTx/>
                <a:uFillTx/>
                <a:latin typeface="Calibri" panose="020F0502020204030204"/>
                <a:ea typeface="Verdana"/>
                <a:cs typeface="+mn-cs"/>
              </a:rPr>
              <a:t>Significant workforce pressure across Health and Social Care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Calibri" panose="020F0502020204030204"/>
                <a:ea typeface="Verdana"/>
              </a:rPr>
              <a:t>GMS Sustainability</a:t>
            </a:r>
            <a:endParaRPr kumimoji="0" lang="en-GB" sz="900" b="0" i="0" u="none" strike="noStrike" kern="1200" cap="none" spc="0" normalizeH="0" baseline="0" noProof="0" dirty="0">
              <a:ln>
                <a:noFill/>
              </a:ln>
              <a:solidFill>
                <a:schemeClr val="tx1"/>
              </a:solidFill>
              <a:effectLst/>
              <a:uLnTx/>
              <a:uFillTx/>
              <a:latin typeface="Calibri" panose="020F0502020204030204"/>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schemeClr val="tx1"/>
              </a:solidFill>
              <a:effectLst/>
              <a:uLnTx/>
              <a:uFillTx/>
              <a:latin typeface="Calibri" panose="020F0502020204030204"/>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chemeClr val="tx1"/>
                </a:solidFill>
                <a:effectLst/>
                <a:uLnTx/>
                <a:uFillTx/>
                <a:latin typeface="Calibri" panose="020F0502020204030204"/>
                <a:ea typeface="Verdana"/>
                <a:cs typeface="+mn-cs"/>
              </a:rPr>
              <a:t>Mitigations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schemeClr val="tx1"/>
                </a:solidFill>
                <a:effectLst/>
                <a:uLnTx/>
                <a:uFillTx/>
                <a:latin typeface="Calibri" panose="020F0502020204030204"/>
                <a:ea typeface="Verdana"/>
                <a:cs typeface="+mn-cs"/>
              </a:rPr>
              <a:t>Joint working across Health and Social Care – implementation of CEO led Incident Management Team approach</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tx1"/>
                </a:solidFill>
                <a:latin typeface="Calibri" panose="020F0502020204030204"/>
                <a:ea typeface="Verdana"/>
              </a:rPr>
              <a:t>Ongoing workforce recruitment (locally, nationally, internationally) and focus on staff wellbeing</a:t>
            </a:r>
          </a:p>
          <a:p>
            <a:pPr marR="0" lvl="0" algn="l" defTabSz="457200" rtl="0" eaLnBrk="1" fontAlgn="auto" latinLnBrk="0" hangingPunct="1">
              <a:lnSpc>
                <a:spcPct val="100000"/>
              </a:lnSpc>
              <a:spcBef>
                <a:spcPts val="0"/>
              </a:spcBef>
              <a:spcAft>
                <a:spcPts val="0"/>
              </a:spcAft>
              <a:buClrTx/>
              <a:buSzTx/>
              <a:tabLst/>
              <a:defRPr/>
            </a:pPr>
            <a:endParaRPr kumimoji="0" lang="en-GB" sz="900" b="0" i="0" u="none" strike="noStrike" kern="1200" cap="none" spc="0" normalizeH="0" baseline="0" noProof="0" dirty="0">
              <a:ln>
                <a:noFill/>
              </a:ln>
              <a:solidFill>
                <a:schemeClr val="tx1"/>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rPr>
              <a:t>SEE SLIDE </a:t>
            </a:r>
            <a:r>
              <a:rPr kumimoji="0" lang="en-GB" sz="1300" b="1" i="0" u="none" strike="noStrike" kern="1200" cap="none" spc="0" normalizeH="0" baseline="0" noProof="0" dirty="0">
                <a:ln>
                  <a:noFill/>
                </a:ln>
                <a:solidFill>
                  <a:srgbClr val="FF0000"/>
                </a:solidFill>
                <a:effectLst/>
                <a:uLnTx/>
                <a:uFillTx/>
                <a:latin typeface="Calibri" panose="020F0502020204030204"/>
                <a:ea typeface="+mn-ea"/>
                <a:cs typeface="+mn-cs"/>
              </a:rPr>
              <a:t>[5,6,7]</a:t>
            </a:r>
            <a:r>
              <a:rPr kumimoji="0" lang="en-GB" sz="1300" b="1" i="0" u="none" strike="noStrike" kern="1200" cap="none" spc="0" normalizeH="0" baseline="0" noProof="0" dirty="0">
                <a:ln>
                  <a:noFill/>
                </a:ln>
                <a:solidFill>
                  <a:prstClr val="white"/>
                </a:solidFill>
                <a:effectLst/>
                <a:uLnTx/>
                <a:uFillTx/>
                <a:latin typeface="Calibri" panose="020F0502020204030204"/>
                <a:ea typeface="+mn-ea"/>
                <a:cs typeface="+mn-cs"/>
              </a:rPr>
              <a:t> IN BASELINE DOCUMENT</a:t>
            </a:r>
          </a:p>
        </p:txBody>
      </p:sp>
      <p:pic>
        <p:nvPicPr>
          <p:cNvPr id="17" name="Picture 16">
            <a:extLst>
              <a:ext uri="{FF2B5EF4-FFF2-40B4-BE49-F238E27FC236}">
                <a16:creationId xmlns:a16="http://schemas.microsoft.com/office/drawing/2014/main" id="{B47DAA75-0A47-4CF0-BABB-F3BF842E2AC0}"/>
              </a:ext>
            </a:extLst>
          </p:cNvPr>
          <p:cNvPicPr>
            <a:picLocks noChangeAspect="1"/>
          </p:cNvPicPr>
          <p:nvPr/>
        </p:nvPicPr>
        <p:blipFill>
          <a:blip r:embed="rId3"/>
          <a:stretch>
            <a:fillRect/>
          </a:stretch>
        </p:blipFill>
        <p:spPr>
          <a:xfrm>
            <a:off x="8787886" y="1291880"/>
            <a:ext cx="3177384" cy="2411399"/>
          </a:xfrm>
          <a:prstGeom prst="rect">
            <a:avLst/>
          </a:prstGeom>
        </p:spPr>
      </p:pic>
    </p:spTree>
    <p:extLst>
      <p:ext uri="{BB962C8B-B14F-4D97-AF65-F5344CB8AC3E}">
        <p14:creationId xmlns:p14="http://schemas.microsoft.com/office/powerpoint/2010/main" val="2221044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OUR CONTINUED COVID-19 RESPONSE</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8179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mj-lt"/>
              <a:buAutoNum type="arabicPeriod"/>
              <a:defRPr/>
            </a:pPr>
            <a:r>
              <a:rPr lang="en-GB" sz="1100">
                <a:solidFill>
                  <a:srgbClr val="4C4D4F"/>
                </a:solidFill>
                <a:ea typeface="Verdana"/>
              </a:rPr>
              <a:t>Continue delivery of covid vaccination programme</a:t>
            </a:r>
          </a:p>
          <a:p>
            <a:pPr marL="228600" lvl="0" indent="-228600" defTabSz="457200">
              <a:buFont typeface="+mj-lt"/>
              <a:buAutoNum type="arabicPeriod"/>
              <a:defRPr/>
            </a:pPr>
            <a:endParaRPr lang="en-GB" sz="1100">
              <a:solidFill>
                <a:srgbClr val="4C4D4F"/>
              </a:solidFill>
              <a:ea typeface="Verdana"/>
            </a:endParaRPr>
          </a:p>
          <a:p>
            <a:pPr marL="228600" lvl="0" indent="-228600" defTabSz="457200">
              <a:buFont typeface="+mj-lt"/>
              <a:buAutoNum type="arabicPeriod"/>
              <a:defRPr/>
            </a:pPr>
            <a:r>
              <a:rPr lang="en-GB" sz="1100">
                <a:solidFill>
                  <a:srgbClr val="4C4D4F"/>
                </a:solidFill>
                <a:ea typeface="Verdana"/>
              </a:rPr>
              <a:t>Continue monitoring of new variants and responding as necessary</a:t>
            </a:r>
          </a:p>
          <a:p>
            <a:pPr marL="228600" lvl="0" indent="-228600" defTabSz="457200">
              <a:buFont typeface="+mj-lt"/>
              <a:buAutoNum type="arabicPeriod"/>
              <a:defRPr/>
            </a:pPr>
            <a:endParaRPr lang="en-GB" sz="1100">
              <a:solidFill>
                <a:srgbClr val="4C4D4F"/>
              </a:solidFill>
              <a:ea typeface="Verdana"/>
            </a:endParaRPr>
          </a:p>
          <a:p>
            <a:pPr marL="228600" lvl="0" indent="-228600" defTabSz="457200">
              <a:buFont typeface="+mj-lt"/>
              <a:buAutoNum type="arabicPeriod"/>
              <a:defRPr/>
            </a:pPr>
            <a:r>
              <a:rPr lang="en-GB" sz="1100">
                <a:solidFill>
                  <a:srgbClr val="4C4D4F"/>
                </a:solidFill>
                <a:ea typeface="Verdana"/>
              </a:rPr>
              <a:t>Continue delivery of antiviral and antibody treatments</a:t>
            </a:r>
            <a:endParaRPr lang="en-GB" sz="1100" dirty="0">
              <a:solidFill>
                <a:srgbClr val="4C4D4F"/>
              </a:solidFill>
              <a:ea typeface="Verdana"/>
            </a:endParaRP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indent="-228600" defTabSz="457200">
              <a:buFont typeface="+mj-lt"/>
              <a:buAutoNum type="arabicPeriod"/>
              <a:defRPr/>
            </a:pPr>
            <a:r>
              <a:rPr lang="en-GB" sz="1100" dirty="0">
                <a:solidFill>
                  <a:srgbClr val="4C4D4F"/>
                </a:solidFill>
                <a:ea typeface="Verdana"/>
              </a:rPr>
              <a:t>Achieved – continue to deliver programme and have approved plans to reduce service as per national model for 2023/24</a:t>
            </a:r>
          </a:p>
          <a:p>
            <a:pPr marL="228600" indent="-228600" defTabSz="457200">
              <a:buFont typeface="+mj-lt"/>
              <a:buAutoNum type="arabicPeriod"/>
              <a:defRPr/>
            </a:pPr>
            <a:endParaRPr lang="en-GB" sz="1100" dirty="0">
              <a:solidFill>
                <a:srgbClr val="4C4D4F"/>
              </a:solidFill>
              <a:ea typeface="Verdana"/>
            </a:endParaRPr>
          </a:p>
          <a:p>
            <a:pPr marL="228600" indent="-228600" defTabSz="457200">
              <a:buFont typeface="+mj-lt"/>
              <a:buAutoNum type="arabicPeriod"/>
              <a:defRPr/>
            </a:pPr>
            <a:r>
              <a:rPr lang="en-GB" sz="1100" dirty="0">
                <a:solidFill>
                  <a:srgbClr val="4C4D4F"/>
                </a:solidFill>
                <a:ea typeface="Verdana"/>
              </a:rPr>
              <a:t>Achieved – regular updates provided</a:t>
            </a:r>
          </a:p>
          <a:p>
            <a:pPr marL="228600" indent="-228600" defTabSz="457200">
              <a:buFont typeface="+mj-lt"/>
              <a:buAutoNum type="arabicPeriod"/>
              <a:defRPr/>
            </a:pPr>
            <a:endParaRPr lang="en-GB" sz="1100" dirty="0">
              <a:solidFill>
                <a:srgbClr val="4C4D4F"/>
              </a:solidFill>
              <a:ea typeface="Verdana"/>
            </a:endParaRPr>
          </a:p>
          <a:p>
            <a:pPr marL="228600" indent="-228600" defTabSz="457200">
              <a:buFont typeface="+mj-lt"/>
              <a:buAutoNum type="arabicPeriod"/>
              <a:defRPr/>
            </a:pPr>
            <a:r>
              <a:rPr lang="en-GB" sz="1100" dirty="0">
                <a:solidFill>
                  <a:srgbClr val="4C4D4F"/>
                </a:solidFill>
                <a:ea typeface="Verdana"/>
              </a:rPr>
              <a:t>Achieved – adapting model as per national model to provide service by health board in 23/24 rather than all wales approach from 22/23 </a:t>
            </a: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mj-lt"/>
              <a:buAutoNum type="arabicPeriod"/>
              <a:defRPr/>
            </a:pPr>
            <a:r>
              <a:rPr lang="en-GB" sz="1100" dirty="0">
                <a:solidFill>
                  <a:srgbClr val="4C4D4F"/>
                </a:solidFill>
                <a:ea typeface="Verdana"/>
              </a:rPr>
              <a:t>Continue delivery of covid vaccination programme</a:t>
            </a:r>
          </a:p>
          <a:p>
            <a:pPr marL="228600" lvl="0" indent="-228600" defTabSz="457200">
              <a:buFont typeface="+mj-lt"/>
              <a:buAutoNum type="arabicPeriod"/>
              <a:defRPr/>
            </a:pPr>
            <a:endParaRPr lang="en-GB" sz="1100" dirty="0">
              <a:solidFill>
                <a:srgbClr val="4C4D4F"/>
              </a:solidFill>
              <a:ea typeface="Verdana"/>
            </a:endParaRPr>
          </a:p>
          <a:p>
            <a:pPr marL="228600" lvl="0" indent="-228600" defTabSz="457200">
              <a:buFont typeface="+mj-lt"/>
              <a:buAutoNum type="arabicPeriod"/>
              <a:defRPr/>
            </a:pPr>
            <a:r>
              <a:rPr lang="en-GB" sz="1100" dirty="0">
                <a:solidFill>
                  <a:srgbClr val="4C4D4F"/>
                </a:solidFill>
                <a:ea typeface="Verdana"/>
              </a:rPr>
              <a:t>Continue monitoring of new variants and responding as necessary</a:t>
            </a:r>
          </a:p>
          <a:p>
            <a:pPr marL="228600" lvl="0" indent="-228600" defTabSz="457200">
              <a:buFont typeface="+mj-lt"/>
              <a:buAutoNum type="arabicPeriod"/>
              <a:defRPr/>
            </a:pPr>
            <a:endParaRPr lang="en-GB" sz="1100" dirty="0">
              <a:solidFill>
                <a:srgbClr val="4C4D4F"/>
              </a:solidFill>
              <a:ea typeface="Verdana"/>
            </a:endParaRPr>
          </a:p>
          <a:p>
            <a:pPr marL="228600" lvl="0" indent="-228600" defTabSz="457200">
              <a:buFont typeface="+mj-lt"/>
              <a:buAutoNum type="arabicPeriod"/>
              <a:defRPr/>
            </a:pPr>
            <a:r>
              <a:rPr lang="en-GB" sz="1100" dirty="0">
                <a:solidFill>
                  <a:srgbClr val="4C4D4F"/>
                </a:solidFill>
                <a:ea typeface="Verdana"/>
              </a:rPr>
              <a:t>Continue delivery of antiviral and antibody treatments</a:t>
            </a:r>
          </a:p>
          <a:p>
            <a:pPr marL="228600" lvl="0" indent="-228600" defTabSz="457200">
              <a:buFont typeface="+mj-lt"/>
              <a:buAutoNum type="arabicPeriod"/>
              <a:defRPr/>
            </a:pPr>
            <a:endParaRPr lang="en-GB" sz="1100" dirty="0">
              <a:solidFill>
                <a:srgbClr val="4C4D4F"/>
              </a:solidFill>
              <a:ea typeface="Verdana"/>
            </a:endParaRPr>
          </a:p>
          <a:p>
            <a:pPr marL="228600" lvl="0" indent="-228600" defTabSz="457200">
              <a:buFont typeface="+mj-lt"/>
              <a:buAutoNum type="arabicPeriod"/>
              <a:defRPr/>
            </a:pPr>
            <a:endParaRPr lang="en-GB" sz="1100" dirty="0">
              <a:solidFill>
                <a:srgbClr val="4C4D4F"/>
              </a:solidFill>
              <a:ea typeface="Verdana"/>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78240" y="4286143"/>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rPr>
              <a:t>[Insert any additional documents here]</a:t>
            </a: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4C4D4F"/>
                </a:solidFill>
                <a:effectLst/>
                <a:uLnTx/>
                <a:uFillTx/>
                <a:latin typeface="Calibri" panose="020F0502020204030204"/>
                <a:ea typeface="Verdana"/>
                <a:cs typeface="+mn-cs"/>
              </a:rPr>
              <a:t>Risks</a:t>
            </a:r>
          </a:p>
          <a:p>
            <a:pPr marL="171450" lvl="0" indent="-171450" defTabSz="457200">
              <a:buFont typeface="Arial" panose="020B0604020202020204" pitchFamily="34" charset="0"/>
              <a:buChar char="•"/>
              <a:defRPr/>
            </a:pPr>
            <a:r>
              <a:rPr lang="en-GB" sz="1050" dirty="0">
                <a:solidFill>
                  <a:srgbClr val="4C4D4F"/>
                </a:solidFill>
                <a:ea typeface="Verdana"/>
              </a:rPr>
              <a:t>Future peaks of </a:t>
            </a:r>
            <a:r>
              <a:rPr lang="en-GB" sz="1050" dirty="0" err="1">
                <a:solidFill>
                  <a:srgbClr val="4C4D4F"/>
                </a:solidFill>
                <a:ea typeface="Verdana"/>
              </a:rPr>
              <a:t>covid</a:t>
            </a:r>
            <a:r>
              <a:rPr lang="en-GB" sz="1050" dirty="0">
                <a:solidFill>
                  <a:srgbClr val="4C4D4F"/>
                </a:solidFill>
                <a:ea typeface="Verdana"/>
              </a:rPr>
              <a:t> demand</a:t>
            </a:r>
          </a:p>
          <a:p>
            <a:pPr marL="171450" lvl="0" indent="-171450" defTabSz="457200">
              <a:buFont typeface="Arial" panose="020B0604020202020204" pitchFamily="34" charset="0"/>
              <a:buChar char="•"/>
              <a:defRPr/>
            </a:pPr>
            <a:r>
              <a:rPr lang="en-GB" sz="1050" dirty="0">
                <a:solidFill>
                  <a:srgbClr val="4C4D4F"/>
                </a:solidFill>
                <a:ea typeface="Verdana"/>
              </a:rPr>
              <a:t>Impact of significant winter peak in respiratory demand due to reduced exposure and continued increased social interaction</a:t>
            </a:r>
          </a:p>
          <a:p>
            <a:pPr marL="171450" lvl="0" indent="-171450" defTabSz="457200">
              <a:buFont typeface="Arial" panose="020B0604020202020204" pitchFamily="34" charset="0"/>
              <a:buChar char="•"/>
              <a:defRPr/>
            </a:pPr>
            <a:r>
              <a:rPr lang="en-GB" sz="1050" dirty="0">
                <a:solidFill>
                  <a:srgbClr val="4C4D4F"/>
                </a:solidFill>
                <a:ea typeface="Verdana"/>
              </a:rPr>
              <a:t>Ability to balance future demands with the continued recovery of services</a:t>
            </a:r>
          </a:p>
          <a:p>
            <a:pPr marL="171450" lvl="0" indent="-171450" defTabSz="457200">
              <a:buFont typeface="Arial" panose="020B0604020202020204" pitchFamily="34" charset="0"/>
              <a:buChar char="•"/>
              <a:defRPr/>
            </a:pPr>
            <a:r>
              <a:rPr lang="en-GB" sz="1050" dirty="0">
                <a:solidFill>
                  <a:srgbClr val="4C4D4F"/>
                </a:solidFill>
                <a:ea typeface="Verdana"/>
              </a:rPr>
              <a:t>Reduced sensitivity of modelling and demand predictions (less testing)</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dirty="0">
              <a:ln>
                <a:noFill/>
              </a:ln>
              <a:solidFill>
                <a:srgbClr val="4C4D4F"/>
              </a:solidFill>
              <a:effectLst/>
              <a:uLnTx/>
              <a:uFillTx/>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4C4D4F"/>
                </a:solidFill>
                <a:effectLst/>
                <a:uLnTx/>
                <a:uFillTx/>
                <a:ea typeface="Verdana"/>
                <a:cs typeface="+mn-cs"/>
              </a:rPr>
              <a:t>Mitigations</a:t>
            </a:r>
          </a:p>
          <a:p>
            <a:pPr marL="171450" lvl="0" indent="-171450" defTabSz="457200">
              <a:buFont typeface="Arial" panose="020B0604020202020204" pitchFamily="34" charset="0"/>
              <a:buChar char="•"/>
              <a:defRPr/>
            </a:pPr>
            <a:r>
              <a:rPr lang="en-GB" sz="1050" dirty="0">
                <a:solidFill>
                  <a:srgbClr val="4C4D4F"/>
                </a:solidFill>
                <a:ea typeface="Verdana"/>
              </a:rPr>
              <a:t>Continue monitoring of </a:t>
            </a:r>
            <a:r>
              <a:rPr lang="en-GB" sz="1050" dirty="0" err="1">
                <a:solidFill>
                  <a:srgbClr val="4C4D4F"/>
                </a:solidFill>
                <a:ea typeface="Verdana"/>
              </a:rPr>
              <a:t>covid</a:t>
            </a:r>
            <a:r>
              <a:rPr lang="en-GB" sz="1050" dirty="0">
                <a:solidFill>
                  <a:srgbClr val="4C4D4F"/>
                </a:solidFill>
                <a:ea typeface="Verdana"/>
              </a:rPr>
              <a:t> demand through combination of public health and operational intelligence</a:t>
            </a:r>
          </a:p>
          <a:p>
            <a:pPr marL="171450" lvl="0" indent="-171450" defTabSz="457200">
              <a:buFont typeface="Arial" panose="020B0604020202020204" pitchFamily="34" charset="0"/>
              <a:buChar char="•"/>
              <a:defRPr/>
            </a:pPr>
            <a:r>
              <a:rPr lang="en-GB" sz="1050" dirty="0">
                <a:solidFill>
                  <a:srgbClr val="4C4D4F"/>
                </a:solidFill>
                <a:ea typeface="Verdana"/>
              </a:rPr>
              <a:t>Deliver winter plan to meet needs of covid and non-covid demand</a:t>
            </a:r>
          </a:p>
          <a:p>
            <a:pPr marL="171450" lvl="0" indent="-171450" defTabSz="457200">
              <a:buFont typeface="Arial" panose="020B0604020202020204" pitchFamily="34" charset="0"/>
              <a:buChar char="•"/>
              <a:defRPr/>
            </a:pPr>
            <a:r>
              <a:rPr lang="en-GB" sz="1050" dirty="0">
                <a:solidFill>
                  <a:srgbClr val="4C4D4F"/>
                </a:solidFill>
                <a:ea typeface="Verdana"/>
              </a:rPr>
              <a:t>Continued partnership working to deliver improvement across unscheduled care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CC097F44-FF77-43C1-BE11-A3109F392AA6}"/>
              </a:ext>
            </a:extLst>
          </p:cNvPr>
          <p:cNvPicPr>
            <a:picLocks noChangeAspect="1"/>
          </p:cNvPicPr>
          <p:nvPr/>
        </p:nvPicPr>
        <p:blipFill>
          <a:blip r:embed="rId3"/>
          <a:stretch>
            <a:fillRect/>
          </a:stretch>
        </p:blipFill>
        <p:spPr>
          <a:xfrm>
            <a:off x="8846155" y="1057162"/>
            <a:ext cx="3177384" cy="2411399"/>
          </a:xfrm>
          <a:prstGeom prst="rect">
            <a:avLst/>
          </a:prstGeom>
        </p:spPr>
      </p:pic>
    </p:spTree>
    <p:extLst>
      <p:ext uri="{BB962C8B-B14F-4D97-AF65-F5344CB8AC3E}">
        <p14:creationId xmlns:p14="http://schemas.microsoft.com/office/powerpoint/2010/main" val="281785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@HOME</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sp>
        <p:nvSpPr>
          <p:cNvPr id="11" name="Rectangle 10">
            <a:extLst>
              <a:ext uri="{FF2B5EF4-FFF2-40B4-BE49-F238E27FC236}">
                <a16:creationId xmlns:a16="http://schemas.microsoft.com/office/drawing/2014/main" id="{5E04FD78-CD69-4B91-A4DB-59D78B881A49}"/>
              </a:ext>
            </a:extLst>
          </p:cNvPr>
          <p:cNvSpPr/>
          <p:nvPr/>
        </p:nvSpPr>
        <p:spPr>
          <a:xfrm>
            <a:off x="114274" y="1299463"/>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indent="-228600" defTabSz="457200">
              <a:buFont typeface="Arial" panose="020B0604020202020204" pitchFamily="34" charset="0"/>
              <a:buChar char="•"/>
              <a:defRPr/>
            </a:pPr>
            <a:r>
              <a:rPr lang="en-GB" sz="1000" dirty="0">
                <a:solidFill>
                  <a:srgbClr val="4C4D4F"/>
                </a:solidFill>
                <a:ea typeface="Verdana"/>
              </a:rPr>
              <a:t>To create a blueprint for integrated assessment and care planning, shared care records, workforce and OD with an action plan and timeline for implementing new ways of working</a:t>
            </a:r>
          </a:p>
          <a:p>
            <a:pPr marL="228600" indent="-228600" defTabSz="457200">
              <a:buFont typeface="Arial" panose="020B0604020202020204" pitchFamily="34" charset="0"/>
              <a:buChar char="•"/>
              <a:defRPr/>
            </a:pPr>
            <a:r>
              <a:rPr lang="en-GB" sz="1000" dirty="0">
                <a:solidFill>
                  <a:srgbClr val="4C4D4F"/>
                </a:solidFill>
                <a:ea typeface="Verdana"/>
              </a:rPr>
              <a:t>To finalise the comms and engagement materials and begin initial engagement with staff to raise awareness of the programme and to help shape the programme moving forward</a:t>
            </a:r>
          </a:p>
          <a:p>
            <a:pPr marL="228600" indent="-228600" defTabSz="457200">
              <a:buFont typeface="Arial" panose="020B0604020202020204" pitchFamily="34" charset="0"/>
              <a:buChar char="•"/>
              <a:defRPr/>
            </a:pPr>
            <a:r>
              <a:rPr lang="en-GB" sz="1000" dirty="0">
                <a:solidFill>
                  <a:srgbClr val="4C4D4F"/>
                </a:solidFill>
                <a:ea typeface="Verdana"/>
              </a:rPr>
              <a:t>To further develop the programme intelligence to understand and articulate the impact of the programme</a:t>
            </a:r>
          </a:p>
          <a:p>
            <a:pPr marL="228600" indent="-228600" defTabSz="457200">
              <a:buFont typeface="Arial" panose="020B0604020202020204" pitchFamily="34" charset="0"/>
              <a:buChar char="•"/>
              <a:defRPr/>
            </a:pPr>
            <a:r>
              <a:rPr lang="en-GB" sz="1000" dirty="0">
                <a:solidFill>
                  <a:srgbClr val="4C4D4F"/>
                </a:solidFill>
                <a:ea typeface="Verdana"/>
              </a:rPr>
              <a:t>Delivery against plans to support 6 Goals and +1000 beds initiatives</a:t>
            </a:r>
          </a:p>
          <a:p>
            <a:pPr marL="228600" indent="-228600" defTabSz="457200">
              <a:buFont typeface="Arial" panose="020B0604020202020204" pitchFamily="34" charset="0"/>
              <a:buChar char="•"/>
              <a:defRPr/>
            </a:pPr>
            <a:r>
              <a:rPr lang="en-GB" sz="1000" dirty="0">
                <a:solidFill>
                  <a:srgbClr val="4C4D4F"/>
                </a:solidFill>
                <a:ea typeface="Verdana"/>
              </a:rPr>
              <a:t>Align MDT work across all clusters to understand the delivery of similar approaches in the region</a:t>
            </a:r>
          </a:p>
          <a:p>
            <a:pPr marL="228600" indent="-228600" defTabSz="457200">
              <a:buFont typeface="Arial" panose="020B0604020202020204" pitchFamily="34" charset="0"/>
              <a:buChar char="•"/>
              <a:defRPr/>
            </a:pPr>
            <a:r>
              <a:rPr lang="en-GB" sz="1000" dirty="0">
                <a:solidFill>
                  <a:srgbClr val="4C4D4F"/>
                </a:solidFill>
                <a:ea typeface="Verdana"/>
              </a:rPr>
              <a:t>To develop a clear understanding of the interdependencies of the other major strategic programmes; SOFH, SOFCS, SOFW:IOC to begin to define future tranches of the programme</a:t>
            </a: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Arial" panose="020B0604020202020204" pitchFamily="34" charset="0"/>
              <a:buChar char="•"/>
              <a:defRPr/>
            </a:pPr>
            <a:r>
              <a:rPr lang="en-GB" sz="1000" dirty="0">
                <a:solidFill>
                  <a:srgbClr val="4C4D4F"/>
                </a:solidFill>
                <a:ea typeface="Verdana"/>
              </a:rPr>
              <a:t>Initial workshops undertaken to begin development of a new target operating model; specifically focussed around integrated assessment and care planning, shared care records, workforce and OD.</a:t>
            </a:r>
          </a:p>
          <a:p>
            <a:pPr marL="228600" lvl="0" indent="-228600" defTabSz="457200">
              <a:buFont typeface="Arial" panose="020B0604020202020204" pitchFamily="34" charset="0"/>
              <a:buChar char="•"/>
              <a:defRPr/>
            </a:pPr>
            <a:r>
              <a:rPr lang="en-GB" sz="1000" dirty="0">
                <a:solidFill>
                  <a:srgbClr val="4C4D4F"/>
                </a:solidFill>
                <a:ea typeface="Verdana"/>
              </a:rPr>
              <a:t>First draft of comms and engagement materials developed including website, leaflet and filming underway. Plan for comms and engagement to raise awareness in development.</a:t>
            </a:r>
          </a:p>
          <a:p>
            <a:pPr marL="228600" lvl="0" indent="-228600" defTabSz="457200">
              <a:buFont typeface="Arial" panose="020B0604020202020204" pitchFamily="34" charset="0"/>
              <a:buChar char="•"/>
              <a:defRPr/>
            </a:pPr>
            <a:r>
              <a:rPr lang="en-GB" sz="1000" dirty="0">
                <a:solidFill>
                  <a:srgbClr val="4C4D4F"/>
                </a:solidFill>
                <a:ea typeface="Verdana"/>
              </a:rPr>
              <a:t>Impact data beginning to be monitored at regular programme boards </a:t>
            </a:r>
          </a:p>
          <a:p>
            <a:pPr marL="228600" lvl="0" indent="-228600" defTabSz="457200">
              <a:buFont typeface="Arial" panose="020B0604020202020204" pitchFamily="34" charset="0"/>
              <a:buChar char="•"/>
              <a:defRPr/>
            </a:pPr>
            <a:r>
              <a:rPr lang="en-GB" sz="1000" dirty="0">
                <a:solidFill>
                  <a:srgbClr val="4C4D4F"/>
                </a:solidFill>
                <a:ea typeface="Verdana"/>
              </a:rPr>
              <a:t>Shared data has also highlighted a high risk cohort of patients who would benefit from a proactive approach to management of needs to ensure they move through the system </a:t>
            </a:r>
          </a:p>
          <a:p>
            <a:pPr marL="228600" lvl="0" indent="-228600" defTabSz="457200">
              <a:buFont typeface="Arial" panose="020B0604020202020204" pitchFamily="34" charset="0"/>
              <a:buChar char="•"/>
              <a:defRPr/>
            </a:pPr>
            <a:r>
              <a:rPr lang="en-GB" sz="1000" dirty="0">
                <a:solidFill>
                  <a:srgbClr val="4C4D4F"/>
                </a:solidFill>
                <a:ea typeface="Verdana"/>
              </a:rPr>
              <a:t>Momentum and plans developing around delivery of programme activity to support the 6 Goals strategy; specifically around crisis response and MDT prevention</a:t>
            </a:r>
          </a:p>
          <a:p>
            <a:pPr marL="228600" lvl="0" indent="-228600" defTabSz="457200">
              <a:buFont typeface="Arial" panose="020B0604020202020204" pitchFamily="34" charset="0"/>
              <a:buChar char="•"/>
              <a:defRPr/>
            </a:pPr>
            <a:r>
              <a:rPr lang="en-GB" sz="1000" dirty="0">
                <a:solidFill>
                  <a:srgbClr val="4C4D4F"/>
                </a:solidFill>
                <a:ea typeface="Verdana"/>
              </a:rPr>
              <a:t>Initial discussions undertaken to map interdependencies between major strategic programmes </a:t>
            </a: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indent="-228600" defTabSz="457200">
              <a:buFont typeface="Arial" panose="020B0604020202020204" pitchFamily="34" charset="0"/>
              <a:buChar char="•"/>
              <a:defRPr/>
            </a:pPr>
            <a:r>
              <a:rPr lang="en-GB" sz="1000" dirty="0">
                <a:solidFill>
                  <a:srgbClr val="4C4D4F"/>
                </a:solidFill>
                <a:ea typeface="Verdana"/>
              </a:rPr>
              <a:t>Further workshops to develop an action plan and timeline for implementing new ways of working in the locality, with plans developed around; assessments and care planning, shared care records, workforce and OD</a:t>
            </a:r>
          </a:p>
          <a:p>
            <a:pPr marL="228600" indent="-228600" defTabSz="457200">
              <a:buFont typeface="Arial" panose="020B0604020202020204" pitchFamily="34" charset="0"/>
              <a:buChar char="•"/>
              <a:defRPr/>
            </a:pPr>
            <a:r>
              <a:rPr lang="en-GB" sz="1000" dirty="0">
                <a:solidFill>
                  <a:srgbClr val="4C4D4F"/>
                </a:solidFill>
                <a:ea typeface="Verdana"/>
              </a:rPr>
              <a:t>Comms and engagement plan to begin rollout to promote and increase the profile of the @Home programme</a:t>
            </a:r>
          </a:p>
          <a:p>
            <a:pPr marL="228600" indent="-228600" defTabSz="457200">
              <a:buFont typeface="Arial" panose="020B0604020202020204" pitchFamily="34" charset="0"/>
              <a:buChar char="•"/>
              <a:defRPr/>
            </a:pPr>
            <a:r>
              <a:rPr lang="en-GB" sz="1000" dirty="0">
                <a:solidFill>
                  <a:srgbClr val="4C4D4F"/>
                </a:solidFill>
                <a:ea typeface="Verdana"/>
              </a:rPr>
              <a:t>To develop and refine delivery plans for the programme against ‘6 Goals’ with recognitions of ‘Further Faster’ to implement community transformation by winter 2023</a:t>
            </a:r>
          </a:p>
          <a:p>
            <a:pPr marL="228600" indent="-228600" defTabSz="457200">
              <a:buFont typeface="Arial" panose="020B0604020202020204" pitchFamily="34" charset="0"/>
              <a:buChar char="•"/>
              <a:defRPr/>
            </a:pPr>
            <a:r>
              <a:rPr lang="en-GB" sz="1000" dirty="0">
                <a:solidFill>
                  <a:srgbClr val="4C4D4F"/>
                </a:solidFill>
                <a:ea typeface="Verdana"/>
              </a:rPr>
              <a:t>Understand maturity of MDT work across all clusters to align reporting and to define ambition and understand resource requirements for rollout across the region</a:t>
            </a:r>
          </a:p>
          <a:p>
            <a:pPr marL="228600" indent="-228600" defTabSz="457200">
              <a:buFont typeface="Arial" panose="020B0604020202020204" pitchFamily="34" charset="0"/>
              <a:buChar char="•"/>
              <a:defRPr/>
            </a:pPr>
            <a:r>
              <a:rPr lang="en-GB" sz="1000" dirty="0">
                <a:solidFill>
                  <a:srgbClr val="4C4D4F"/>
                </a:solidFill>
                <a:ea typeface="Verdana"/>
              </a:rPr>
              <a:t>Crisis response intermediate care business case and delivery plan to be defined with a plan to </a:t>
            </a:r>
            <a:r>
              <a:rPr lang="en-GB" sz="1000">
                <a:solidFill>
                  <a:srgbClr val="4C4D4F"/>
                </a:solidFill>
                <a:ea typeface="Verdana"/>
              </a:rPr>
              <a:t>secure resource</a:t>
            </a:r>
            <a:endParaRPr lang="en-GB" sz="1000" dirty="0">
              <a:solidFill>
                <a:srgbClr val="4C4D4F"/>
              </a:solidFill>
              <a:ea typeface="Verdana"/>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78240" y="4286143"/>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defTabSz="457200">
              <a:buFont typeface="Arial" panose="020B0604020202020204" pitchFamily="34" charset="0"/>
              <a:buChar char="•"/>
              <a:defRPr/>
            </a:pPr>
            <a:r>
              <a:rPr lang="en-GB" sz="1000" dirty="0">
                <a:solidFill>
                  <a:srgbClr val="4C4D4F"/>
                </a:solidFill>
                <a:ea typeface="Verdana"/>
              </a:rPr>
              <a:t>Programme board minutes from 23.01.23 and 08.03.23 are available via the programme manager, Chris Ball </a:t>
            </a:r>
            <a:r>
              <a:rPr lang="en-GB" sz="1000" dirty="0">
                <a:solidFill>
                  <a:srgbClr val="4C4D4F"/>
                </a:solidFill>
                <a:ea typeface="Verdana"/>
                <a:hlinkClick r:id="rId3">
                  <a:extLst>
                    <a:ext uri="{A12FA001-AC4F-418D-AE19-62706E023703}">
                      <ahyp:hlinkClr xmlns:ahyp="http://schemas.microsoft.com/office/drawing/2018/hyperlinkcolor" val="tx"/>
                    </a:ext>
                  </a:extLst>
                </a:hlinkClick>
              </a:rPr>
              <a:t>Christopher.ball@wales.nhs.uk</a:t>
            </a:r>
            <a:r>
              <a:rPr lang="en-GB" sz="1000" dirty="0">
                <a:solidFill>
                  <a:srgbClr val="4C4D4F"/>
                </a:solidFill>
                <a:ea typeface="Verdana"/>
              </a:rPr>
              <a:t> </a:t>
            </a:r>
          </a:p>
          <a:p>
            <a:pPr marL="171450" lvl="0" indent="-171450" defTabSz="457200">
              <a:buFont typeface="Arial" panose="020B0604020202020204" pitchFamily="34" charset="0"/>
              <a:buChar char="•"/>
              <a:defRPr/>
            </a:pPr>
            <a:r>
              <a:rPr lang="en-GB" sz="1000" dirty="0">
                <a:solidFill>
                  <a:srgbClr val="4C4D4F"/>
                </a:solidFill>
                <a:ea typeface="Verdana"/>
              </a:rPr>
              <a:t>Regular status update reports to Strategic Portfolio Steering Group available </a:t>
            </a:r>
          </a:p>
          <a:p>
            <a:pPr marL="171450" lvl="0" indent="-171450" defTabSz="457200">
              <a:buFont typeface="Arial" panose="020B0604020202020204" pitchFamily="34" charset="0"/>
              <a:buChar char="•"/>
              <a:defRPr/>
            </a:pPr>
            <a:r>
              <a:rPr lang="en-GB" sz="1000" dirty="0">
                <a:solidFill>
                  <a:srgbClr val="4C4D4F"/>
                </a:solidFill>
                <a:ea typeface="Verdana"/>
              </a:rPr>
              <a:t>Note that this programme is a partnership programme and as such is Regional Partnership Board-led, with the CVUHB as a major partner. It is also one of the CVUHB’s strategic programmes</a:t>
            </a: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RISKS</a:t>
            </a:r>
          </a:p>
          <a:p>
            <a:pPr marL="228600" indent="-228600">
              <a:buFont typeface="+mj-lt"/>
              <a:buAutoNum type="arabicPeriod"/>
            </a:pPr>
            <a:r>
              <a:rPr lang="en-GB" sz="700" dirty="0">
                <a:solidFill>
                  <a:srgbClr val="4C4D4F"/>
                </a:solidFill>
                <a:ea typeface="Verdana" panose="020B0604030504040204" pitchFamily="34" charset="0"/>
              </a:rPr>
              <a:t>Lose momentum as the programme shifts from scoping to delivery</a:t>
            </a:r>
          </a:p>
          <a:p>
            <a:pPr marL="228600" indent="-228600">
              <a:buFont typeface="+mj-lt"/>
              <a:buAutoNum type="arabicPeriod"/>
            </a:pPr>
            <a:r>
              <a:rPr lang="en-GB" sz="700" dirty="0">
                <a:solidFill>
                  <a:srgbClr val="4C4D4F"/>
                </a:solidFill>
                <a:ea typeface="Verdana" panose="020B0604030504040204" pitchFamily="34" charset="0"/>
              </a:rPr>
              <a:t>Failure to align with other major programmes (SOCS, Primary care transformation, Recovery, CC Ageing Well Strategy) and risk of gaps/duplication</a:t>
            </a:r>
          </a:p>
          <a:p>
            <a:pPr marL="228600" indent="-228600">
              <a:buFont typeface="+mj-lt"/>
              <a:buAutoNum type="arabicPeriod"/>
            </a:pPr>
            <a:r>
              <a:rPr lang="en-GB" sz="700" dirty="0">
                <a:solidFill>
                  <a:srgbClr val="4C4D4F"/>
                </a:solidFill>
                <a:ea typeface="Verdana" panose="020B0604030504040204" pitchFamily="34" charset="0"/>
              </a:rPr>
              <a:t>Digital capability and maturity to support multi-agency integrated care model</a:t>
            </a:r>
          </a:p>
          <a:p>
            <a:pPr marL="228600" indent="-228600">
              <a:buFont typeface="+mj-lt"/>
              <a:buAutoNum type="arabicPeriod"/>
            </a:pPr>
            <a:r>
              <a:rPr lang="en-GB" sz="700" dirty="0">
                <a:solidFill>
                  <a:srgbClr val="4C4D4F"/>
                </a:solidFill>
                <a:ea typeface="Verdana" panose="020B0604030504040204" pitchFamily="34" charset="0"/>
              </a:rPr>
              <a:t>Operational leadership capacity compromised due to ongoing pressures</a:t>
            </a:r>
          </a:p>
          <a:p>
            <a:pPr marL="228600" indent="-228600">
              <a:buFont typeface="+mj-lt"/>
              <a:buAutoNum type="arabicPeriod" startAt="5"/>
            </a:pPr>
            <a:r>
              <a:rPr lang="en-GB" sz="700" dirty="0">
                <a:solidFill>
                  <a:srgbClr val="4C4D4F"/>
                </a:solidFill>
                <a:ea typeface="Verdana" panose="020B0604030504040204" pitchFamily="34" charset="0"/>
              </a:rPr>
              <a:t>Not securing cross-partnership agreement of the future TOM</a:t>
            </a:r>
          </a:p>
          <a:p>
            <a:pPr marL="228600" indent="-228600">
              <a:buFont typeface="+mj-lt"/>
              <a:buAutoNum type="arabicPeriod" startAt="5"/>
            </a:pPr>
            <a:r>
              <a:rPr lang="en-GB" sz="700" dirty="0">
                <a:solidFill>
                  <a:srgbClr val="4C4D4F"/>
                </a:solidFill>
                <a:ea typeface="Verdana" panose="020B0604030504040204" pitchFamily="34" charset="0"/>
              </a:rPr>
              <a:t>Not defining clear benefits/metrics and interdependencies</a:t>
            </a:r>
          </a:p>
          <a:p>
            <a:pPr marL="228600" indent="-228600">
              <a:buFont typeface="+mj-lt"/>
              <a:buAutoNum type="arabicPeriod" startAt="7"/>
            </a:pPr>
            <a:r>
              <a:rPr lang="en-GB" sz="700" dirty="0">
                <a:solidFill>
                  <a:srgbClr val="4C4D4F"/>
                </a:solidFill>
                <a:ea typeface="Verdana" panose="020B0604030504040204" pitchFamily="34" charset="0"/>
              </a:rPr>
              <a:t>Not including tapering of RIF funding over lifetime of the 5yr programme into organisational financial planning and not securing local funding to replace it.</a:t>
            </a:r>
          </a:p>
          <a:p>
            <a:pPr marL="228600" indent="-228600">
              <a:buFont typeface="+mj-lt"/>
              <a:buAutoNum type="arabicPeriod" startAt="7"/>
            </a:pPr>
            <a:r>
              <a:rPr lang="en-GB" sz="700" dirty="0">
                <a:solidFill>
                  <a:srgbClr val="4C4D4F"/>
                </a:solidFill>
                <a:ea typeface="Verdana" panose="020B0604030504040204" pitchFamily="34" charset="0"/>
              </a:rPr>
              <a:t>Ability to create investment and growth in community, primary and social care services to deliver more activity and impact in out of hospital settings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MITIGATIONS</a:t>
            </a:r>
          </a:p>
          <a:p>
            <a:r>
              <a:rPr lang="en-GB" sz="700" dirty="0">
                <a:solidFill>
                  <a:srgbClr val="4C4D4F"/>
                </a:solidFill>
                <a:ea typeface="Verdana" panose="020B0604030504040204" pitchFamily="34" charset="0"/>
              </a:rPr>
              <a:t>1. Clearly defined programme scope and deliverables with clear governance </a:t>
            </a:r>
          </a:p>
          <a:p>
            <a:r>
              <a:rPr lang="en-GB" sz="700" dirty="0">
                <a:solidFill>
                  <a:srgbClr val="4C4D4F"/>
                </a:solidFill>
                <a:ea typeface="Verdana" panose="020B0604030504040204" pitchFamily="34" charset="0"/>
              </a:rPr>
              <a:t>2a. Close liaison with PCIC leads and programme directors</a:t>
            </a:r>
          </a:p>
          <a:p>
            <a:r>
              <a:rPr lang="en-GB" sz="700" dirty="0">
                <a:solidFill>
                  <a:srgbClr val="4C4D4F"/>
                </a:solidFill>
                <a:ea typeface="Verdana" panose="020B0604030504040204" pitchFamily="34" charset="0"/>
              </a:rPr>
              <a:t>2b. Interdependencies mapping across key programmes</a:t>
            </a:r>
          </a:p>
          <a:p>
            <a:r>
              <a:rPr lang="en-GB" sz="700" dirty="0">
                <a:solidFill>
                  <a:srgbClr val="4C4D4F"/>
                </a:solidFill>
                <a:ea typeface="Verdana" panose="020B0604030504040204" pitchFamily="34" charset="0"/>
              </a:rPr>
              <a:t>3. RPB-wide digital maturity programme to be established</a:t>
            </a:r>
          </a:p>
          <a:p>
            <a:r>
              <a:rPr lang="en-GB" sz="700" dirty="0">
                <a:solidFill>
                  <a:srgbClr val="4C4D4F"/>
                </a:solidFill>
                <a:ea typeface="Verdana" panose="020B0604030504040204" pitchFamily="34" charset="0"/>
              </a:rPr>
              <a:t>4. Provide direct support and ensure programme supports operational priorities</a:t>
            </a:r>
          </a:p>
          <a:p>
            <a:r>
              <a:rPr lang="en-GB" sz="700" dirty="0">
                <a:solidFill>
                  <a:srgbClr val="4C4D4F"/>
                </a:solidFill>
                <a:ea typeface="Verdana" panose="020B0604030504040204" pitchFamily="34" charset="0"/>
              </a:rPr>
              <a:t>5. Co-production of future TOM with org leads and seek agreement of execs</a:t>
            </a:r>
          </a:p>
          <a:p>
            <a:r>
              <a:rPr lang="en-GB" sz="700" dirty="0">
                <a:solidFill>
                  <a:srgbClr val="4C4D4F"/>
                </a:solidFill>
                <a:ea typeface="Verdana" panose="020B0604030504040204" pitchFamily="34" charset="0"/>
              </a:rPr>
              <a:t>6. Alignment of organisational metrics to programme</a:t>
            </a:r>
          </a:p>
          <a:p>
            <a:r>
              <a:rPr lang="en-GB" sz="700" dirty="0">
                <a:solidFill>
                  <a:srgbClr val="4C4D4F"/>
                </a:solidFill>
                <a:ea typeface="Verdana" panose="020B0604030504040204" pitchFamily="34" charset="0"/>
              </a:rPr>
              <a:t>7 and 8. Work with DOFs and service leads. Establishment of robust business cases with evidence of impact</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SEE </a:t>
            </a:r>
            <a:r>
              <a:rPr lang="en-GB" sz="1400" b="1" dirty="0">
                <a:solidFill>
                  <a:prstClr val="white"/>
                </a:solidFill>
              </a:rPr>
              <a:t>SLIDE</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rPr>
              <a:t>[10]</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1400" b="1" dirty="0">
                <a:solidFill>
                  <a:prstClr val="white"/>
                </a:solidFill>
                <a:latin typeface="Calibri" panose="020F0502020204030204"/>
              </a:rPr>
              <a:t>BASELINE DOCUMENT</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0BD45BD1-E607-454A-A490-D4B94809ECB3}"/>
              </a:ext>
            </a:extLst>
          </p:cNvPr>
          <p:cNvPicPr>
            <a:picLocks noChangeAspect="1"/>
          </p:cNvPicPr>
          <p:nvPr/>
        </p:nvPicPr>
        <p:blipFill>
          <a:blip r:embed="rId4"/>
          <a:stretch>
            <a:fillRect/>
          </a:stretch>
        </p:blipFill>
        <p:spPr>
          <a:xfrm>
            <a:off x="8787886" y="1291880"/>
            <a:ext cx="3177384" cy="2411399"/>
          </a:xfrm>
          <a:prstGeom prst="rect">
            <a:avLst/>
          </a:prstGeom>
        </p:spPr>
      </p:pic>
    </p:spTree>
    <p:extLst>
      <p:ext uri="{BB962C8B-B14F-4D97-AF65-F5344CB8AC3E}">
        <p14:creationId xmlns:p14="http://schemas.microsoft.com/office/powerpoint/2010/main" val="1570274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Calibri" panose="020F0502020204030204"/>
              </a:rPr>
              <a:t>DIGITAL </a:t>
            </a:r>
            <a:r>
              <a:rPr lang="en-GB" sz="2400" b="1" dirty="0">
                <a:solidFill>
                  <a:schemeClr val="bg1"/>
                </a:solidFill>
                <a:latin typeface="Calibri" panose="020F0502020204030204"/>
              </a:rPr>
              <a:t>– Q4 UPDATE – slide 1 of 2</a:t>
            </a:r>
            <a:endParaRPr kumimoji="0" lang="en-GB" sz="2400" b="1" i="0" u="none" strike="noStrike" kern="1200" cap="none" spc="0" normalizeH="0" baseline="0" noProof="0" dirty="0">
              <a:ln>
                <a:noFill/>
              </a:ln>
              <a:solidFill>
                <a:schemeClr val="bg1"/>
              </a:solidFill>
              <a:effectLst/>
              <a:uLnTx/>
              <a:uFillTx/>
              <a:latin typeface="Calibri" panose="020F0502020204030204"/>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pic>
        <p:nvPicPr>
          <p:cNvPr id="10" name="Picture 9">
            <a:extLst>
              <a:ext uri="{FF2B5EF4-FFF2-40B4-BE49-F238E27FC236}">
                <a16:creationId xmlns:a16="http://schemas.microsoft.com/office/drawing/2014/main" id="{A8DBB418-7989-4835-8C2E-9EACC9A6EF6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78240" y="1297955"/>
            <a:ext cx="3166198" cy="2399250"/>
          </a:xfrm>
          <a:prstGeom prst="rect">
            <a:avLst/>
          </a:prstGeom>
        </p:spPr>
      </p:pic>
      <p:sp>
        <p:nvSpPr>
          <p:cNvPr id="11" name="Rectangle 10">
            <a:extLst>
              <a:ext uri="{FF2B5EF4-FFF2-40B4-BE49-F238E27FC236}">
                <a16:creationId xmlns:a16="http://schemas.microsoft.com/office/drawing/2014/main" id="{5E04FD78-CD69-4B91-A4DB-59D78B881A49}"/>
              </a:ext>
            </a:extLst>
          </p:cNvPr>
          <p:cNvSpPr/>
          <p:nvPr/>
        </p:nvSpPr>
        <p:spPr>
          <a:xfrm>
            <a:off x="114274"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228600" lvl="0" indent="-228600" defTabSz="457200">
              <a:buFont typeface="+mj-lt"/>
              <a:buAutoNum type="arabicPeriod"/>
              <a:defRPr/>
            </a:pPr>
            <a:r>
              <a:rPr lang="en-GB" sz="1100" dirty="0">
                <a:solidFill>
                  <a:prstClr val="black"/>
                </a:solidFill>
                <a:ea typeface="Verdana"/>
              </a:rPr>
              <a:t>Digital Front Door - no milestone this quarter. Update provided on Q3 milestone SNOMED CT work scoped and planned</a:t>
            </a:r>
          </a:p>
          <a:p>
            <a:pPr marL="228600" lvl="0" indent="-228600" defTabSz="457200">
              <a:buFont typeface="+mj-lt"/>
              <a:buAutoNum type="arabicPeriod"/>
              <a:defRPr/>
            </a:pPr>
            <a:r>
              <a:rPr lang="en-GB" sz="1100" dirty="0">
                <a:solidFill>
                  <a:prstClr val="black"/>
                </a:solidFill>
                <a:ea typeface="Verdana"/>
              </a:rPr>
              <a:t>DSPP NHS Wales App – meetings between DSPP and suppliers</a:t>
            </a:r>
          </a:p>
          <a:p>
            <a:pPr marL="228600" lvl="0" indent="-228600" defTabSz="457200">
              <a:buFont typeface="+mj-lt"/>
              <a:buAutoNum type="arabicPeriod"/>
              <a:defRPr/>
            </a:pPr>
            <a:r>
              <a:rPr lang="en-GB" sz="1100" dirty="0">
                <a:solidFill>
                  <a:prstClr val="black"/>
                </a:solidFill>
                <a:ea typeface="Verdana"/>
              </a:rPr>
              <a:t>PROMS - Estimated - alignment with national PROMs </a:t>
            </a:r>
            <a:r>
              <a:rPr lang="en-GB" sz="1100" dirty="0" err="1">
                <a:solidFill>
                  <a:prstClr val="black"/>
                </a:solidFill>
                <a:ea typeface="Verdana"/>
              </a:rPr>
              <a:t>ViH</a:t>
            </a:r>
            <a:r>
              <a:rPr lang="en-GB" sz="1100" dirty="0">
                <a:solidFill>
                  <a:prstClr val="black"/>
                </a:solidFill>
                <a:ea typeface="Verdana"/>
              </a:rPr>
              <a:t> programme and target architecture</a:t>
            </a:r>
          </a:p>
          <a:p>
            <a:pPr marL="228600" lvl="0" indent="-228600" defTabSz="457200">
              <a:buFont typeface="+mj-lt"/>
              <a:buAutoNum type="arabicPeriod"/>
              <a:defRPr/>
            </a:pPr>
            <a:r>
              <a:rPr lang="en-GB" sz="1100" dirty="0">
                <a:solidFill>
                  <a:prstClr val="black"/>
                </a:solidFill>
                <a:ea typeface="Verdana"/>
              </a:rPr>
              <a:t>Shared health and care records using LDR – common demographics store</a:t>
            </a:r>
          </a:p>
          <a:p>
            <a:pPr marL="228600" lvl="0" indent="-228600" defTabSz="457200">
              <a:buFont typeface="+mj-lt"/>
              <a:buAutoNum type="arabicPeriod"/>
              <a:defRPr/>
            </a:pPr>
            <a:r>
              <a:rPr lang="en-GB" sz="1100" dirty="0">
                <a:solidFill>
                  <a:prstClr val="black"/>
                </a:solidFill>
                <a:ea typeface="Verdana"/>
              </a:rPr>
              <a:t>Outpatients transformation - application on PMS redesign tested and into Production</a:t>
            </a:r>
          </a:p>
          <a:p>
            <a:pPr marL="228600" lvl="0" indent="-228600" defTabSz="457200">
              <a:buFont typeface="+mj-lt"/>
              <a:buAutoNum type="arabicPeriod"/>
              <a:defRPr/>
            </a:pPr>
            <a:r>
              <a:rPr lang="en-GB" sz="1100" dirty="0">
                <a:solidFill>
                  <a:prstClr val="black"/>
                </a:solidFill>
                <a:ea typeface="Verdana"/>
              </a:rPr>
              <a:t>Rollout of WAP e-referral management within PARIS services (Community MH PCIC)</a:t>
            </a:r>
          </a:p>
          <a:p>
            <a:pPr marL="228600" lvl="0" indent="-228600" defTabSz="457200">
              <a:buFont typeface="+mj-lt"/>
              <a:buAutoNum type="arabicPeriod"/>
              <a:defRPr/>
            </a:pPr>
            <a:r>
              <a:rPr lang="en-GB" sz="1100" dirty="0">
                <a:solidFill>
                  <a:prstClr val="black"/>
                </a:solidFill>
                <a:ea typeface="Verdana"/>
              </a:rPr>
              <a:t>Digital dictation &amp; Transcription re-procurement</a:t>
            </a: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mj-lt"/>
              <a:buAutoNum type="arabicPeriod"/>
              <a:defRPr/>
            </a:pPr>
            <a:r>
              <a:rPr lang="en-US" sz="1200" dirty="0">
                <a:solidFill>
                  <a:schemeClr val="tx1"/>
                </a:solidFill>
                <a:ea typeface="Verdana"/>
              </a:rPr>
              <a:t>Unplanned project STAMP in support of 6 Goals prioritized over other work in this area, all on track</a:t>
            </a:r>
          </a:p>
          <a:p>
            <a:pPr marL="228600" lvl="0" indent="-228600" defTabSz="457200">
              <a:buFont typeface="+mj-lt"/>
              <a:buAutoNum type="arabicPeriod"/>
              <a:defRPr/>
            </a:pPr>
            <a:r>
              <a:rPr lang="en-US" sz="1200" dirty="0">
                <a:solidFill>
                  <a:schemeClr val="tx1"/>
                </a:solidFill>
                <a:ea typeface="Verdana"/>
              </a:rPr>
              <a:t>Meeting being arranged by DSPP (national </a:t>
            </a:r>
            <a:r>
              <a:rPr lang="en-US" sz="1200" dirty="0" err="1">
                <a:solidFill>
                  <a:schemeClr val="tx1"/>
                </a:solidFill>
                <a:ea typeface="Verdana"/>
              </a:rPr>
              <a:t>programme</a:t>
            </a:r>
            <a:r>
              <a:rPr lang="en-US" sz="1200" dirty="0">
                <a:solidFill>
                  <a:schemeClr val="tx1"/>
                </a:solidFill>
                <a:ea typeface="Verdana"/>
              </a:rPr>
              <a:t>)</a:t>
            </a:r>
          </a:p>
          <a:p>
            <a:pPr marL="228600" lvl="0" indent="-228600" defTabSz="457200">
              <a:buFont typeface="+mj-lt"/>
              <a:buAutoNum type="arabicPeriod"/>
              <a:defRPr/>
            </a:pPr>
            <a:r>
              <a:rPr lang="en-GB" sz="1200" dirty="0">
                <a:solidFill>
                  <a:schemeClr val="tx1"/>
                </a:solidFill>
                <a:ea typeface="Verdana"/>
              </a:rPr>
              <a:t>Not met – changes in DSCNs via national </a:t>
            </a:r>
            <a:r>
              <a:rPr lang="en-GB" sz="1200" dirty="0" err="1">
                <a:solidFill>
                  <a:schemeClr val="tx1"/>
                </a:solidFill>
                <a:ea typeface="Verdana"/>
              </a:rPr>
              <a:t>ViH</a:t>
            </a:r>
            <a:r>
              <a:rPr lang="en-GB" sz="1200" dirty="0">
                <a:solidFill>
                  <a:schemeClr val="tx1"/>
                </a:solidFill>
                <a:ea typeface="Verdana"/>
              </a:rPr>
              <a:t> team, CAV working closely with </a:t>
            </a:r>
            <a:r>
              <a:rPr lang="en-GB" sz="1200" dirty="0" err="1">
                <a:solidFill>
                  <a:schemeClr val="tx1"/>
                </a:solidFill>
                <a:ea typeface="Verdana"/>
              </a:rPr>
              <a:t>ViH</a:t>
            </a:r>
            <a:r>
              <a:rPr lang="en-GB" sz="1200" dirty="0">
                <a:solidFill>
                  <a:schemeClr val="tx1"/>
                </a:solidFill>
                <a:ea typeface="Verdana"/>
              </a:rPr>
              <a:t> team in support</a:t>
            </a:r>
          </a:p>
          <a:p>
            <a:pPr marL="228600" lvl="0" indent="-228600" defTabSz="457200">
              <a:buFont typeface="+mj-lt"/>
              <a:buAutoNum type="arabicPeriod"/>
              <a:defRPr/>
            </a:pPr>
            <a:r>
              <a:rPr lang="en-GB" sz="1200" dirty="0">
                <a:solidFill>
                  <a:schemeClr val="tx1"/>
                </a:solidFill>
                <a:ea typeface="Verdana"/>
              </a:rPr>
              <a:t>Not met, unfunded by DPIF. RPB underspend has funded demographics link in TEST between PARIS and WDS, traversing LDR as a </a:t>
            </a:r>
            <a:r>
              <a:rPr lang="en-GB" sz="1200" dirty="0" err="1">
                <a:solidFill>
                  <a:schemeClr val="tx1"/>
                </a:solidFill>
                <a:ea typeface="Verdana"/>
              </a:rPr>
              <a:t>PoC</a:t>
            </a:r>
            <a:endParaRPr lang="en-GB" sz="1200" dirty="0">
              <a:solidFill>
                <a:schemeClr val="tx1"/>
              </a:solidFill>
              <a:ea typeface="Verdana"/>
            </a:endParaRPr>
          </a:p>
          <a:p>
            <a:pPr marL="228600" lvl="0" indent="-228600" defTabSz="457200">
              <a:buFont typeface="+mj-lt"/>
              <a:buAutoNum type="arabicPeriod"/>
              <a:defRPr/>
            </a:pPr>
            <a:r>
              <a:rPr lang="en-GB" sz="1200" dirty="0">
                <a:solidFill>
                  <a:schemeClr val="tx1"/>
                </a:solidFill>
                <a:ea typeface="Verdana"/>
              </a:rPr>
              <a:t>Delayed in favour of 6 Goals work – aiming for Q1 23/24</a:t>
            </a:r>
          </a:p>
          <a:p>
            <a:pPr marL="228600" lvl="0" indent="-228600" defTabSz="457200">
              <a:buFont typeface="+mj-lt"/>
              <a:buAutoNum type="arabicPeriod"/>
              <a:defRPr/>
            </a:pPr>
            <a:r>
              <a:rPr lang="en-GB" sz="1200" dirty="0">
                <a:solidFill>
                  <a:schemeClr val="tx1"/>
                </a:solidFill>
                <a:ea typeface="Verdana"/>
              </a:rPr>
              <a:t>Resource constraints have delayed this work to Q1 - 90% complete</a:t>
            </a:r>
          </a:p>
          <a:p>
            <a:pPr marL="228600" lvl="0" indent="-228600" defTabSz="457200">
              <a:buFont typeface="+mj-lt"/>
              <a:buAutoNum type="arabicPeriod"/>
              <a:defRPr/>
            </a:pPr>
            <a:r>
              <a:rPr lang="en-GB" sz="1200" dirty="0">
                <a:solidFill>
                  <a:schemeClr val="tx1"/>
                </a:solidFill>
                <a:ea typeface="Verdana"/>
              </a:rPr>
              <a:t>Delayed to June 2023, lack of capacity</a:t>
            </a: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rPr>
              <a:t>See slide 2</a:t>
            </a:r>
          </a:p>
        </p:txBody>
      </p:sp>
      <p:sp>
        <p:nvSpPr>
          <p:cNvPr id="16" name="Rectangle 15">
            <a:extLst>
              <a:ext uri="{FF2B5EF4-FFF2-40B4-BE49-F238E27FC236}">
                <a16:creationId xmlns:a16="http://schemas.microsoft.com/office/drawing/2014/main" id="{0448932D-CBDB-4B2F-8137-A80A1E882715}"/>
              </a:ext>
            </a:extLst>
          </p:cNvPr>
          <p:cNvSpPr/>
          <p:nvPr/>
        </p:nvSpPr>
        <p:spPr>
          <a:xfrm>
            <a:off x="8767053" y="4286141"/>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rgbClr val="16345D"/>
                </a:solidFill>
                <a:latin typeface="Calibri" panose="020F0502020204030204"/>
              </a:rPr>
              <a:t>N/A</a:t>
            </a: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RISKS</a:t>
            </a:r>
          </a:p>
          <a:p>
            <a:pPr marL="171450" indent="-171450" defTabSz="457200">
              <a:buFont typeface="Arial" panose="020B0604020202020204" pitchFamily="34" charset="0"/>
              <a:buChar char="•"/>
              <a:defRPr/>
            </a:pPr>
            <a:r>
              <a:rPr lang="en-US" sz="1100" dirty="0">
                <a:solidFill>
                  <a:schemeClr val="tx1"/>
                </a:solidFill>
              </a:rPr>
              <a:t>Our main constraint in pace is limited by resource availability e.g. diverted to respond to operational needs</a:t>
            </a:r>
          </a:p>
          <a:p>
            <a:pPr marL="171450" indent="-171450" defTabSz="457200">
              <a:buFont typeface="Arial" panose="020B0604020202020204" pitchFamily="34" charset="0"/>
              <a:buChar char="•"/>
              <a:defRPr/>
            </a:pPr>
            <a:endPar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MITIGATIONS</a:t>
            </a:r>
          </a:p>
          <a:p>
            <a:pPr marL="171450" indent="-171450" defTabSz="457200">
              <a:buFont typeface="Arial" panose="020B0604020202020204" pitchFamily="34" charset="0"/>
              <a:buChar char="•"/>
              <a:defRPr/>
            </a:pPr>
            <a:r>
              <a:rPr lang="en-GB" sz="1100" dirty="0">
                <a:solidFill>
                  <a:prstClr val="black"/>
                </a:solidFill>
                <a:ea typeface="Verdana"/>
              </a:rPr>
              <a:t>Review and prioritisation means some activities have been paused, allowing us to move to  a position where the majority of plans are on track</a:t>
            </a:r>
          </a:p>
          <a:p>
            <a:pPr marL="171450" indent="-171450" defTabSz="457200">
              <a:buFont typeface="Arial" panose="020B0604020202020204" pitchFamily="34" charset="0"/>
              <a:buChar char="•"/>
              <a:defRPr/>
            </a:pPr>
            <a:r>
              <a:rPr lang="en-GB" sz="1100" dirty="0">
                <a:solidFill>
                  <a:prstClr val="black"/>
                </a:solidFill>
                <a:ea typeface="Verdana"/>
              </a:rPr>
              <a:t>A digital advisory board to be established to ensure digital resource is sequenced to organisational programme and project priorities </a:t>
            </a:r>
          </a:p>
          <a:p>
            <a:pPr marL="171450" indent="-171450" defTabSz="457200">
              <a:buFont typeface="Arial" panose="020B0604020202020204" pitchFamily="34" charset="0"/>
              <a:buChar char="•"/>
              <a:defRPr/>
            </a:pPr>
            <a:r>
              <a:rPr lang="en-GB" sz="1100" dirty="0">
                <a:solidFill>
                  <a:prstClr val="black"/>
                </a:solidFill>
                <a:ea typeface="Verdana"/>
              </a:rPr>
              <a:t>Assessment of capacity undertaken, there are some resource gaps (difficulty recruiting the right skills and expertise which is a wider challenge than just for this UHB)</a:t>
            </a:r>
          </a:p>
          <a:p>
            <a:pPr marL="171450" indent="-171450" defTabSz="457200">
              <a:buFont typeface="Arial" panose="020B0604020202020204" pitchFamily="34" charset="0"/>
              <a:buChar char="•"/>
              <a:defRPr/>
            </a:pPr>
            <a:endParaRPr lang="en-GB" sz="1100" dirty="0">
              <a:solidFill>
                <a:prstClr val="black"/>
              </a:solidFill>
              <a:ea typeface="Verdana"/>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SEE SLIDE </a:t>
            </a:r>
            <a:r>
              <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rPr>
              <a:t>[9]</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1400" b="1" dirty="0">
                <a:solidFill>
                  <a:prstClr val="white"/>
                </a:solidFill>
                <a:latin typeface="Calibri" panose="020F0502020204030204"/>
              </a:rPr>
              <a:t>BASELINE DOCUMENT</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5255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prstClr val="white"/>
                </a:solidFill>
                <a:latin typeface="Calibri" panose="020F0502020204030204"/>
              </a:rPr>
              <a:t>DIGITAL </a:t>
            </a:r>
            <a:r>
              <a:rPr lang="en-GB" sz="2400" b="1" dirty="0">
                <a:solidFill>
                  <a:schemeClr val="bg1"/>
                </a:solidFill>
                <a:latin typeface="Calibri" panose="020F0502020204030204"/>
              </a:rPr>
              <a:t>– Q4 UPDATE – slide 2 of 2</a:t>
            </a:r>
            <a:endParaRPr kumimoji="0" lang="en-GB" sz="2400" b="1" i="0" u="none" strike="noStrike" kern="1200" cap="none" spc="0" normalizeH="0" baseline="0" noProof="0" dirty="0">
              <a:ln>
                <a:noFill/>
              </a:ln>
              <a:solidFill>
                <a:schemeClr val="bg1"/>
              </a:solidFill>
              <a:effectLst/>
              <a:uLnTx/>
              <a:uFillTx/>
              <a:latin typeface="Calibri" panose="020F0502020204030204"/>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386344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4" y="3863446"/>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pic>
        <p:nvPicPr>
          <p:cNvPr id="10" name="Picture 9">
            <a:extLst>
              <a:ext uri="{FF2B5EF4-FFF2-40B4-BE49-F238E27FC236}">
                <a16:creationId xmlns:a16="http://schemas.microsoft.com/office/drawing/2014/main" id="{A8DBB418-7989-4835-8C2E-9EACC9A6EF6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78240" y="1297955"/>
            <a:ext cx="3166198" cy="2399250"/>
          </a:xfrm>
          <a:prstGeom prst="rect">
            <a:avLst/>
          </a:prstGeom>
        </p:spPr>
      </p:pic>
      <p:sp>
        <p:nvSpPr>
          <p:cNvPr id="11" name="Rectangle 10">
            <a:extLst>
              <a:ext uri="{FF2B5EF4-FFF2-40B4-BE49-F238E27FC236}">
                <a16:creationId xmlns:a16="http://schemas.microsoft.com/office/drawing/2014/main" id="{5E04FD78-CD69-4B91-A4DB-59D78B881A49}"/>
              </a:ext>
            </a:extLst>
          </p:cNvPr>
          <p:cNvSpPr/>
          <p:nvPr/>
        </p:nvSpPr>
        <p:spPr>
          <a:xfrm>
            <a:off x="114274"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228600" lvl="0" indent="-228600" defTabSz="457200">
              <a:buFont typeface="+mj-lt"/>
              <a:buAutoNum type="arabicPeriod" startAt="8"/>
              <a:defRPr/>
            </a:pPr>
            <a:r>
              <a:rPr lang="en-GB" sz="1100" dirty="0" err="1">
                <a:solidFill>
                  <a:prstClr val="black"/>
                </a:solidFill>
                <a:ea typeface="Verdana"/>
              </a:rPr>
              <a:t>eTR</a:t>
            </a:r>
            <a:r>
              <a:rPr lang="en-GB" sz="1100" dirty="0">
                <a:solidFill>
                  <a:prstClr val="black"/>
                </a:solidFill>
                <a:ea typeface="Verdana"/>
              </a:rPr>
              <a:t> pathology - understand DHCW roadmap / look at local interim options</a:t>
            </a:r>
          </a:p>
          <a:p>
            <a:pPr marL="228600" lvl="0" indent="-228600" defTabSz="457200">
              <a:buFont typeface="+mj-lt"/>
              <a:buAutoNum type="arabicPeriod" startAt="8"/>
              <a:defRPr/>
            </a:pPr>
            <a:r>
              <a:rPr lang="en-GB" sz="1100" dirty="0">
                <a:solidFill>
                  <a:prstClr val="black"/>
                </a:solidFill>
                <a:ea typeface="Verdana"/>
              </a:rPr>
              <a:t>Clinical/specialty applications - Internal referrals work extended to all appropriate specialties</a:t>
            </a:r>
          </a:p>
          <a:p>
            <a:pPr marL="228600" lvl="0" indent="-228600" defTabSz="457200">
              <a:buFont typeface="+mj-lt"/>
              <a:buAutoNum type="arabicPeriod" startAt="8"/>
              <a:defRPr/>
            </a:pPr>
            <a:r>
              <a:rPr lang="en-GB" sz="1100" dirty="0">
                <a:solidFill>
                  <a:prstClr val="black"/>
                </a:solidFill>
                <a:ea typeface="Verdana"/>
              </a:rPr>
              <a:t>Interoperability - PMS &amp; PARIS interoperability in test</a:t>
            </a:r>
          </a:p>
          <a:p>
            <a:pPr marL="228600" lvl="0" indent="-228600" defTabSz="457200">
              <a:buFont typeface="+mj-lt"/>
              <a:buAutoNum type="arabicPeriod" startAt="8"/>
              <a:defRPr/>
            </a:pPr>
            <a:r>
              <a:rPr lang="en-GB" sz="1100" dirty="0">
                <a:solidFill>
                  <a:prstClr val="black"/>
                </a:solidFill>
                <a:ea typeface="Verdana"/>
              </a:rPr>
              <a:t>Scan4Safety - Implementation in line with plan agreed Q4 2021/22</a:t>
            </a: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lvl="0" indent="-228600" defTabSz="457200">
              <a:buFont typeface="+mj-lt"/>
              <a:buAutoNum type="arabicPeriod" startAt="8"/>
              <a:defRPr/>
            </a:pPr>
            <a:r>
              <a:rPr lang="en-GB" sz="1200" dirty="0">
                <a:solidFill>
                  <a:schemeClr val="tx1"/>
                </a:solidFill>
                <a:ea typeface="Verdana"/>
              </a:rPr>
              <a:t>WCP requires work from DHCW who are working with CAV. GP radiology live, acute</a:t>
            </a:r>
          </a:p>
          <a:p>
            <a:pPr marL="228600" lvl="0" indent="-228600" defTabSz="457200">
              <a:buFont typeface="Arial" panose="020B0604020202020204" pitchFamily="34" charset="0"/>
              <a:buChar char="•"/>
              <a:defRPr/>
            </a:pPr>
            <a:r>
              <a:rPr lang="en-GB" sz="1200" dirty="0">
                <a:solidFill>
                  <a:schemeClr val="tx1"/>
                </a:solidFill>
                <a:ea typeface="Verdana"/>
              </a:rPr>
              <a:t>Go Live </a:t>
            </a:r>
            <a:r>
              <a:rPr lang="en-GB" sz="1200" dirty="0" err="1">
                <a:solidFill>
                  <a:schemeClr val="tx1"/>
                </a:solidFill>
                <a:ea typeface="Verdana"/>
              </a:rPr>
              <a:t>etr</a:t>
            </a:r>
            <a:r>
              <a:rPr lang="en-GB" sz="1200" dirty="0">
                <a:solidFill>
                  <a:schemeClr val="tx1"/>
                </a:solidFill>
                <a:ea typeface="Verdana"/>
              </a:rPr>
              <a:t> radiology inpatients and UEC final pilot starts 03/05 and is already supporting c1,800 requests per week which is a success</a:t>
            </a:r>
          </a:p>
          <a:p>
            <a:pPr marL="228600" lvl="0" indent="-228600" defTabSz="457200">
              <a:buFont typeface="+mj-lt"/>
              <a:buAutoNum type="arabicPeriod" startAt="9"/>
              <a:defRPr/>
            </a:pPr>
            <a:r>
              <a:rPr lang="en-GB" sz="1200" dirty="0">
                <a:solidFill>
                  <a:schemeClr val="tx1"/>
                </a:solidFill>
                <a:ea typeface="Verdana"/>
              </a:rPr>
              <a:t>Displaced by major application implementations e.g. WNCR, ePMA</a:t>
            </a:r>
          </a:p>
          <a:p>
            <a:pPr marL="228600" lvl="0" indent="-228600" defTabSz="457200">
              <a:buFont typeface="+mj-lt"/>
              <a:buAutoNum type="arabicPeriod" startAt="9"/>
              <a:defRPr/>
            </a:pPr>
            <a:r>
              <a:rPr lang="en-GB" sz="1200" dirty="0">
                <a:solidFill>
                  <a:schemeClr val="tx1"/>
                </a:solidFill>
                <a:ea typeface="Verdana"/>
              </a:rPr>
              <a:t>Progressing slowly WER as dedicated resource contract ended March </a:t>
            </a:r>
          </a:p>
          <a:p>
            <a:pPr marL="228600" lvl="0" indent="-228600" defTabSz="457200">
              <a:buFont typeface="+mj-lt"/>
              <a:buAutoNum type="arabicPeriod" startAt="9"/>
              <a:defRPr/>
            </a:pPr>
            <a:r>
              <a:rPr lang="en-GB" sz="1200" dirty="0">
                <a:solidFill>
                  <a:schemeClr val="tx1"/>
                </a:solidFill>
                <a:ea typeface="Verdana"/>
              </a:rPr>
              <a:t>There have been delays due to programme resource constraints, good progress made by cardiology </a:t>
            </a: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0" indent="-171450" defTabSz="457200">
              <a:buFont typeface="Arial" panose="020B0604020202020204" pitchFamily="34" charset="0"/>
              <a:buChar char="•"/>
              <a:defRPr/>
            </a:pPr>
            <a:r>
              <a:rPr lang="en-GB" sz="1000" dirty="0">
                <a:solidFill>
                  <a:schemeClr val="tx1"/>
                </a:solidFill>
              </a:rPr>
              <a:t>Major infrastructure projects - Install and Configuration</a:t>
            </a:r>
          </a:p>
          <a:p>
            <a:pPr marL="171450" lvl="0" indent="-171450" defTabSz="457200">
              <a:buFont typeface="Arial" panose="020B0604020202020204" pitchFamily="34" charset="0"/>
              <a:buChar char="•"/>
              <a:defRPr/>
            </a:pPr>
            <a:r>
              <a:rPr lang="en-GB" sz="1000" dirty="0">
                <a:solidFill>
                  <a:schemeClr val="tx1"/>
                </a:solidFill>
              </a:rPr>
              <a:t>Wales critical care information system (national programme)   - Procure relevant infrastructure to support implementation. Clinical UAT of application  </a:t>
            </a:r>
          </a:p>
          <a:p>
            <a:pPr marL="171450" lvl="0" indent="-171450" defTabSz="457200">
              <a:buFont typeface="Arial" panose="020B0604020202020204" pitchFamily="34" charset="0"/>
              <a:buChar char="•"/>
              <a:defRPr/>
            </a:pPr>
            <a:r>
              <a:rPr lang="en-GB" sz="1000" dirty="0">
                <a:solidFill>
                  <a:schemeClr val="tx1"/>
                </a:solidFill>
                <a:ea typeface="Verdana"/>
              </a:rPr>
              <a:t>WNCR (National application) - UHB Wide implementation</a:t>
            </a:r>
          </a:p>
          <a:p>
            <a:pPr marL="171450" lvl="0" indent="-171450" defTabSz="457200">
              <a:buFont typeface="Arial" panose="020B0604020202020204" pitchFamily="34" charset="0"/>
              <a:buChar char="•"/>
              <a:defRPr/>
            </a:pPr>
            <a:r>
              <a:rPr lang="en-GB" sz="1000" dirty="0">
                <a:solidFill>
                  <a:schemeClr val="tx1"/>
                </a:solidFill>
                <a:ea typeface="Verdana"/>
              </a:rPr>
              <a:t>UHW2 Digital SoC for SMART healthcare system – receive funding from WG, recruit resource; Research, Gathering intelligence &amp; expertise </a:t>
            </a:r>
          </a:p>
          <a:p>
            <a:pPr marL="171450" lvl="0" indent="-171450" defTabSz="457200">
              <a:buFont typeface="Arial" panose="020B0604020202020204" pitchFamily="34" charset="0"/>
              <a:buChar char="•"/>
              <a:defRPr/>
            </a:pPr>
            <a:r>
              <a:rPr kumimoji="0" lang="en-GB" sz="1000" b="0" i="0" u="none" strike="noStrike" kern="1200" cap="none" spc="0" normalizeH="0" baseline="0" noProof="0" dirty="0">
                <a:ln>
                  <a:noFill/>
                </a:ln>
                <a:solidFill>
                  <a:schemeClr val="tx1"/>
                </a:solidFill>
                <a:effectLst/>
                <a:uLnTx/>
                <a:uFillTx/>
                <a:latin typeface="Calibri" panose="020F0502020204030204"/>
                <a:ea typeface="Verdana"/>
              </a:rPr>
              <a:t>Scan4Safety </a:t>
            </a:r>
            <a:r>
              <a:rPr lang="en-GB" sz="1000" dirty="0">
                <a:solidFill>
                  <a:schemeClr val="tx1"/>
                </a:solidFill>
                <a:latin typeface="Calibri" panose="020F0502020204030204"/>
                <a:ea typeface="Verdana"/>
              </a:rPr>
              <a:t>(National programme) - </a:t>
            </a:r>
            <a:r>
              <a:rPr lang="en-GB" sz="1000" dirty="0">
                <a:solidFill>
                  <a:schemeClr val="tx1"/>
                </a:solidFill>
                <a:ea typeface="Verdana"/>
              </a:rPr>
              <a:t>Cardiology Live; </a:t>
            </a:r>
            <a:r>
              <a:rPr lang="en-GB" sz="1000" dirty="0" err="1">
                <a:solidFill>
                  <a:schemeClr val="tx1"/>
                </a:solidFill>
                <a:ea typeface="Verdana"/>
              </a:rPr>
              <a:t>WiFi</a:t>
            </a:r>
            <a:r>
              <a:rPr lang="en-GB" sz="1000" dirty="0">
                <a:solidFill>
                  <a:schemeClr val="tx1"/>
                </a:solidFill>
                <a:ea typeface="Verdana"/>
              </a:rPr>
              <a:t> in all upcoming areas; complete stock audit SSU and SSSU ready for Go Live</a:t>
            </a:r>
          </a:p>
          <a:p>
            <a:pPr marL="171450" lvl="0" indent="-171450" defTabSz="457200">
              <a:buFont typeface="Arial" panose="020B0604020202020204" pitchFamily="34" charset="0"/>
              <a:buChar char="•"/>
              <a:defRPr/>
            </a:pPr>
            <a:r>
              <a:rPr kumimoji="0" lang="en-GB" sz="1000" b="0" i="0" u="none" strike="noStrike" kern="1200" cap="none" spc="0" normalizeH="0" baseline="0" noProof="0" dirty="0">
                <a:ln>
                  <a:noFill/>
                </a:ln>
                <a:solidFill>
                  <a:schemeClr val="tx1"/>
                </a:solidFill>
                <a:effectLst/>
                <a:uLnTx/>
                <a:uFillTx/>
                <a:latin typeface="Calibri" panose="020F0502020204030204"/>
                <a:ea typeface="Verdana"/>
              </a:rPr>
              <a:t>ePMA (National programme) - </a:t>
            </a:r>
            <a:r>
              <a:rPr lang="en-GB" sz="1000" dirty="0">
                <a:solidFill>
                  <a:schemeClr val="tx1"/>
                </a:solidFill>
                <a:ea typeface="Verdana"/>
              </a:rPr>
              <a:t>Procurement complete, Contract awarded to provider, WG bid for hardware, software &amp; implementation team</a:t>
            </a:r>
          </a:p>
          <a:p>
            <a:pPr marL="171450" lvl="0" indent="-171450" defTabSz="457200">
              <a:buFont typeface="Arial" panose="020B0604020202020204" pitchFamily="34" charset="0"/>
              <a:buChar char="•"/>
              <a:defRPr/>
            </a:pPr>
            <a:r>
              <a:rPr lang="en-GB" sz="1000" dirty="0">
                <a:solidFill>
                  <a:schemeClr val="tx1"/>
                </a:solidFill>
                <a:ea typeface="Verdana"/>
              </a:rPr>
              <a:t>Common demographics store - Demographics Architecture documented and processes drafted</a:t>
            </a:r>
          </a:p>
          <a:p>
            <a:pPr marL="171450" lvl="0" indent="-171450" defTabSz="457200">
              <a:buFont typeface="Arial" panose="020B0604020202020204" pitchFamily="34" charset="0"/>
              <a:buChar char="•"/>
              <a:defRPr/>
            </a:pPr>
            <a:r>
              <a:rPr lang="en-GB" sz="1000" dirty="0">
                <a:solidFill>
                  <a:schemeClr val="tx1"/>
                </a:solidFill>
                <a:ea typeface="Verdana"/>
              </a:rPr>
              <a:t>PROMS – complete integrations, recruit, onboard new services, PROMS FIHR repository in place</a:t>
            </a:r>
            <a:endParaRPr kumimoji="0" lang="en-GB" sz="1000" b="0" i="0" u="none" strike="noStrike" kern="1200" cap="none" spc="0" normalizeH="0" baseline="0" noProof="0" dirty="0">
              <a:ln>
                <a:noFill/>
              </a:ln>
              <a:solidFill>
                <a:schemeClr val="tx1"/>
              </a:solidFill>
              <a:effectLst/>
              <a:uLnTx/>
              <a:uFillTx/>
              <a:latin typeface="Calibri" panose="020F0502020204030204"/>
              <a:ea typeface="Verdana"/>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67053" y="4286141"/>
            <a:ext cx="3177384"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solidFill>
                  <a:srgbClr val="16345D"/>
                </a:solidFill>
                <a:latin typeface="Calibri" panose="020F0502020204030204"/>
              </a:rPr>
              <a:t>N/A</a:t>
            </a: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7BCCAA43-B43B-48D7-9201-C9340BF1995C}"/>
              </a:ext>
            </a:extLst>
          </p:cNvPr>
          <p:cNvSpPr/>
          <p:nvPr/>
        </p:nvSpPr>
        <p:spPr>
          <a:xfrm>
            <a:off x="114275" y="386344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286142"/>
            <a:ext cx="4223525" cy="239925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RISKS</a:t>
            </a:r>
          </a:p>
          <a:p>
            <a:pPr marL="171450" indent="-171450" defTabSz="457200">
              <a:buFont typeface="Arial" panose="020B0604020202020204" pitchFamily="34" charset="0"/>
              <a:buChar char="•"/>
              <a:defRPr/>
            </a:pPr>
            <a:r>
              <a:rPr lang="en-US" sz="1100" dirty="0">
                <a:solidFill>
                  <a:schemeClr val="tx1"/>
                </a:solidFill>
              </a:rPr>
              <a:t>Main constraint in pace is limited by resource availability which is diverted to meeting </a:t>
            </a:r>
            <a:r>
              <a:rPr lang="en-US" sz="1100" dirty="0" err="1">
                <a:solidFill>
                  <a:schemeClr val="tx1"/>
                </a:solidFill>
              </a:rPr>
              <a:t>organisational</a:t>
            </a:r>
            <a:r>
              <a:rPr lang="en-US" sz="1100" dirty="0">
                <a:solidFill>
                  <a:schemeClr val="tx1"/>
                </a:solidFill>
              </a:rPr>
              <a:t> priorities and operational needs</a:t>
            </a:r>
          </a:p>
          <a:p>
            <a:pPr marL="171450" indent="-171450" defTabSz="457200">
              <a:buFont typeface="Arial" panose="020B0604020202020204" pitchFamily="34" charset="0"/>
              <a:buChar char="•"/>
              <a:defRPr/>
            </a:pPr>
            <a:endPar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C4D4F"/>
                </a:solidFill>
                <a:effectLst/>
                <a:uLnTx/>
                <a:uFillTx/>
                <a:latin typeface="Calibri" panose="020F0502020204030204"/>
                <a:ea typeface="Verdana"/>
                <a:cs typeface="+mn-cs"/>
              </a:rPr>
              <a:t>MITIGATIONS</a:t>
            </a:r>
          </a:p>
          <a:p>
            <a:pPr marL="171450" indent="-171450" defTabSz="457200">
              <a:buFont typeface="Arial" panose="020B0604020202020204" pitchFamily="34" charset="0"/>
              <a:buChar char="•"/>
              <a:defRPr/>
            </a:pPr>
            <a:r>
              <a:rPr lang="en-GB" sz="1100" dirty="0">
                <a:solidFill>
                  <a:prstClr val="black"/>
                </a:solidFill>
                <a:ea typeface="Verdana"/>
              </a:rPr>
              <a:t>Review and prioritisation means some activities have been paused, allowing us to move to  a position where the majority of plans are on track</a:t>
            </a:r>
          </a:p>
          <a:p>
            <a:pPr marL="171450" indent="-171450" defTabSz="457200">
              <a:buFont typeface="Arial" panose="020B0604020202020204" pitchFamily="34" charset="0"/>
              <a:buChar char="•"/>
              <a:defRPr/>
            </a:pPr>
            <a:r>
              <a:rPr lang="en-GB" sz="1100" dirty="0">
                <a:solidFill>
                  <a:prstClr val="black"/>
                </a:solidFill>
                <a:ea typeface="Verdana"/>
              </a:rPr>
              <a:t>A digital advisory board to be established to ensure digital resource is sequenced to organisational programme and project priorities </a:t>
            </a:r>
          </a:p>
          <a:p>
            <a:pPr marL="171450" indent="-171450" defTabSz="457200">
              <a:buFont typeface="Arial" panose="020B0604020202020204" pitchFamily="34" charset="0"/>
              <a:buChar char="•"/>
              <a:defRPr/>
            </a:pPr>
            <a:r>
              <a:rPr lang="en-GB" sz="1100" dirty="0">
                <a:solidFill>
                  <a:prstClr val="black"/>
                </a:solidFill>
                <a:ea typeface="Verdana"/>
              </a:rPr>
              <a:t>Assessment of capacity undertaken, there are some resource gaps (difficulty recruiting the right skills and expertise which is a wider challenge than just for this UHB)</a:t>
            </a:r>
          </a:p>
          <a:p>
            <a:pPr marL="171450" indent="-171450" defTabSz="457200">
              <a:buFont typeface="Arial" panose="020B0604020202020204" pitchFamily="34" charset="0"/>
              <a:buChar char="•"/>
              <a:defRPr/>
            </a:pPr>
            <a:endParaRPr lang="en-GB" sz="1100" dirty="0">
              <a:solidFill>
                <a:prstClr val="black"/>
              </a:solidFill>
              <a:ea typeface="Verdana"/>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panose="020B0604030504040204" pitchFamily="34" charset="0"/>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SEE SLIDE </a:t>
            </a:r>
            <a:r>
              <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rPr>
              <a:t>[9]</a:t>
            </a: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1400" b="1" dirty="0">
                <a:solidFill>
                  <a:prstClr val="white"/>
                </a:solidFill>
                <a:latin typeface="Calibri" panose="020F0502020204030204"/>
              </a:rPr>
              <a:t>BASELINE DOCUMENT</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5203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A8966-4DAC-444D-AF83-D31DA7524031}"/>
              </a:ext>
            </a:extLst>
          </p:cNvPr>
          <p:cNvSpPr/>
          <p:nvPr/>
        </p:nvSpPr>
        <p:spPr>
          <a:xfrm>
            <a:off x="1174460" y="64670"/>
            <a:ext cx="10781164"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GB" sz="2400" b="1" dirty="0">
                <a:solidFill>
                  <a:prstClr val="white"/>
                </a:solidFill>
                <a:latin typeface="Calibri" panose="020F0502020204030204"/>
              </a:rPr>
              <a:t>OUR PHYSICAL INFASTRUCTURE </a:t>
            </a:r>
            <a:r>
              <a:rPr lang="en-GB" sz="2400" b="1" dirty="0">
                <a:solidFill>
                  <a:schemeClr val="bg1"/>
                </a:solidFill>
                <a:latin typeface="Calibri" panose="020F0502020204030204"/>
              </a:rPr>
              <a:t>– </a:t>
            </a:r>
            <a:r>
              <a:rPr lang="en-GB" sz="2400" b="1" dirty="0">
                <a:solidFill>
                  <a:schemeClr val="bg1"/>
                </a:solidFill>
              </a:rPr>
              <a:t>MAJOR CAPITAL SCHEMES </a:t>
            </a:r>
            <a:r>
              <a:rPr lang="en-GB" sz="2400" b="1" dirty="0">
                <a:solidFill>
                  <a:schemeClr val="bg1"/>
                </a:solidFill>
                <a:latin typeface="Calibri" panose="020F0502020204030204"/>
              </a:rPr>
              <a:t> </a:t>
            </a:r>
            <a:endParaRPr kumimoji="0" lang="en-GB" sz="2400" b="1" i="0" u="none" strike="noStrike" kern="1200" cap="none" spc="0" normalizeH="0" baseline="0" noProof="0" dirty="0">
              <a:ln>
                <a:noFill/>
              </a:ln>
              <a:solidFill>
                <a:schemeClr val="bg1"/>
              </a:solidFill>
              <a:effectLst/>
              <a:uLnTx/>
              <a:uFillTx/>
              <a:latin typeface="Calibri" panose="020F0502020204030204"/>
            </a:endParaRPr>
          </a:p>
        </p:txBody>
      </p:sp>
      <p:sp>
        <p:nvSpPr>
          <p:cNvPr id="5" name="Rectangle 4">
            <a:extLst>
              <a:ext uri="{FF2B5EF4-FFF2-40B4-BE49-F238E27FC236}">
                <a16:creationId xmlns:a16="http://schemas.microsoft.com/office/drawing/2014/main" id="{04ECF2E3-0522-457B-AD2C-13A1640F4007}"/>
              </a:ext>
            </a:extLst>
          </p:cNvPr>
          <p:cNvSpPr/>
          <p:nvPr/>
        </p:nvSpPr>
        <p:spPr>
          <a:xfrm>
            <a:off x="114274" y="8420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LAST QUARTER</a:t>
            </a:r>
          </a:p>
        </p:txBody>
      </p:sp>
      <p:sp>
        <p:nvSpPr>
          <p:cNvPr id="6" name="Rectangle 5">
            <a:extLst>
              <a:ext uri="{FF2B5EF4-FFF2-40B4-BE49-F238E27FC236}">
                <a16:creationId xmlns:a16="http://schemas.microsoft.com/office/drawing/2014/main" id="{F1965E4B-18B9-432B-88D5-08EDFD607DC8}"/>
              </a:ext>
            </a:extLst>
          </p:cNvPr>
          <p:cNvSpPr/>
          <p:nvPr/>
        </p:nvSpPr>
        <p:spPr>
          <a:xfrm>
            <a:off x="4451080" y="842013"/>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ACHIEVED TARGETS</a:t>
            </a:r>
          </a:p>
        </p:txBody>
      </p:sp>
      <p:sp>
        <p:nvSpPr>
          <p:cNvPr id="7" name="Rectangle 6">
            <a:extLst>
              <a:ext uri="{FF2B5EF4-FFF2-40B4-BE49-F238E27FC236}">
                <a16:creationId xmlns:a16="http://schemas.microsoft.com/office/drawing/2014/main" id="{F4ABE9FE-9F42-4B12-B4A4-9B72B0B54F79}"/>
              </a:ext>
            </a:extLst>
          </p:cNvPr>
          <p:cNvSpPr/>
          <p:nvPr/>
        </p:nvSpPr>
        <p:spPr>
          <a:xfrm>
            <a:off x="4462272" y="4293715"/>
            <a:ext cx="422352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 FOR NEXT QUARTER</a:t>
            </a:r>
          </a:p>
        </p:txBody>
      </p:sp>
      <p:sp>
        <p:nvSpPr>
          <p:cNvPr id="8" name="Rectangle 7">
            <a:extLst>
              <a:ext uri="{FF2B5EF4-FFF2-40B4-BE49-F238E27FC236}">
                <a16:creationId xmlns:a16="http://schemas.microsoft.com/office/drawing/2014/main" id="{5F0BABD3-CA58-4A79-A795-426BD418C74A}"/>
              </a:ext>
            </a:extLst>
          </p:cNvPr>
          <p:cNvSpPr/>
          <p:nvPr/>
        </p:nvSpPr>
        <p:spPr>
          <a:xfrm>
            <a:off x="8767053" y="4293714"/>
            <a:ext cx="31773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FURTHER READING</a:t>
            </a:r>
          </a:p>
        </p:txBody>
      </p:sp>
      <p:pic>
        <p:nvPicPr>
          <p:cNvPr id="10" name="Picture 9">
            <a:extLst>
              <a:ext uri="{FF2B5EF4-FFF2-40B4-BE49-F238E27FC236}">
                <a16:creationId xmlns:a16="http://schemas.microsoft.com/office/drawing/2014/main" id="{A8DBB418-7989-4835-8C2E-9EACC9A6EF6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78240" y="1297954"/>
            <a:ext cx="3166198" cy="2880653"/>
          </a:xfrm>
          <a:prstGeom prst="rect">
            <a:avLst/>
          </a:prstGeom>
        </p:spPr>
      </p:pic>
      <p:sp>
        <p:nvSpPr>
          <p:cNvPr id="11" name="Rectangle 10">
            <a:extLst>
              <a:ext uri="{FF2B5EF4-FFF2-40B4-BE49-F238E27FC236}">
                <a16:creationId xmlns:a16="http://schemas.microsoft.com/office/drawing/2014/main" id="{5E04FD78-CD69-4B91-A4DB-59D78B881A49}"/>
              </a:ext>
            </a:extLst>
          </p:cNvPr>
          <p:cNvSpPr/>
          <p:nvPr/>
        </p:nvSpPr>
        <p:spPr>
          <a:xfrm>
            <a:off x="114274" y="1299462"/>
            <a:ext cx="4223525" cy="288065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r>
              <a:rPr lang="en-GB" sz="800" b="1" dirty="0">
                <a:solidFill>
                  <a:srgbClr val="4C4D4F"/>
                </a:solidFill>
                <a:ea typeface="Verdana"/>
              </a:rPr>
              <a:t>MAJOR CAPITAL SCHEMES IN CONSTRUCTION: OUR ACUTE INFRASTRUCTURE PROGRAMME </a:t>
            </a:r>
          </a:p>
          <a:p>
            <a:pPr marL="171450" lvl="0" indent="-171450" defTabSz="457200">
              <a:buFont typeface="Arial" panose="020B0604020202020204" pitchFamily="34" charset="0"/>
              <a:buChar char="•"/>
              <a:defRPr/>
            </a:pPr>
            <a:r>
              <a:rPr lang="en-GB" sz="800" dirty="0">
                <a:solidFill>
                  <a:srgbClr val="4C4D4F"/>
                </a:solidFill>
                <a:ea typeface="Verdana"/>
              </a:rPr>
              <a:t>Genomics – FBC approved by WG – Formal approval 07/09/2021; Continued work on site </a:t>
            </a:r>
          </a:p>
          <a:p>
            <a:pPr marL="171450" lvl="0" indent="-171450" defTabSz="457200">
              <a:buFont typeface="Arial" panose="020B0604020202020204" pitchFamily="34" charset="0"/>
              <a:buChar char="•"/>
              <a:defRPr/>
            </a:pPr>
            <a:r>
              <a:rPr lang="en-GB" sz="800" dirty="0">
                <a:solidFill>
                  <a:srgbClr val="4C4D4F"/>
                </a:solidFill>
                <a:ea typeface="Verdana"/>
              </a:rPr>
              <a:t>UHL Engineering Infrastructure - Funding approved by WG 05/10/2021 Continued work on site </a:t>
            </a:r>
          </a:p>
          <a:p>
            <a:pPr marL="171450" lvl="0" indent="-171450" defTabSz="457200">
              <a:buFont typeface="Arial" panose="020B0604020202020204" pitchFamily="34" charset="0"/>
              <a:buChar char="•"/>
              <a:defRPr/>
            </a:pPr>
            <a:r>
              <a:rPr lang="en-GB" sz="800" dirty="0">
                <a:solidFill>
                  <a:srgbClr val="4C4D4F"/>
                </a:solidFill>
                <a:ea typeface="Verdana"/>
              </a:rPr>
              <a:t>UHL Endoscopy Expansion – BJC approved by WG –18/01/2022 formal approval Continued work on site </a:t>
            </a:r>
          </a:p>
          <a:p>
            <a:pPr lvl="0" defTabSz="457200">
              <a:defRPr/>
            </a:pPr>
            <a:r>
              <a:rPr lang="en-GB" sz="800" b="1" dirty="0">
                <a:solidFill>
                  <a:srgbClr val="4C4D4F"/>
                </a:solidFill>
                <a:ea typeface="Verdana"/>
              </a:rPr>
              <a:t>MAJOR CAPITAL BUSINESS CASES IN DEVELOPMENT: OUR ACUTE INFRASTRUCTURE PROGRAMME </a:t>
            </a:r>
          </a:p>
          <a:p>
            <a:pPr marL="171450" lvl="0" indent="-171450" defTabSz="457200">
              <a:buFont typeface="Arial" panose="020B0604020202020204" pitchFamily="34" charset="0"/>
              <a:buChar char="•"/>
              <a:defRPr/>
            </a:pPr>
            <a:r>
              <a:rPr lang="nn-NO" sz="800" dirty="0">
                <a:solidFill>
                  <a:srgbClr val="4C4D4F"/>
                </a:solidFill>
                <a:ea typeface="Verdana"/>
              </a:rPr>
              <a:t>Hybrid/Vascular &amp; Major Trauma Theatre – </a:t>
            </a:r>
            <a:r>
              <a:rPr lang="en-GB" sz="800" dirty="0">
                <a:solidFill>
                  <a:srgbClr val="4C4D4F"/>
                </a:solidFill>
                <a:ea typeface="Verdana"/>
              </a:rPr>
              <a:t>OBC approved – 21/01/2022; FBC in development and submission to WG planned – Q3 2022; Total cost </a:t>
            </a:r>
            <a:r>
              <a:rPr lang="en-GB" sz="800" dirty="0" err="1">
                <a:solidFill>
                  <a:srgbClr val="4C4D4F"/>
                </a:solidFill>
                <a:ea typeface="Verdana"/>
              </a:rPr>
              <a:t>est</a:t>
            </a:r>
            <a:r>
              <a:rPr lang="en-GB" sz="800" dirty="0">
                <a:solidFill>
                  <a:srgbClr val="4C4D4F"/>
                </a:solidFill>
                <a:ea typeface="Verdana"/>
              </a:rPr>
              <a:t>: £33.5m</a:t>
            </a:r>
          </a:p>
          <a:p>
            <a:pPr marL="171450" lvl="0" indent="-171450" defTabSz="457200">
              <a:buFont typeface="Arial" panose="020B0604020202020204" pitchFamily="34" charset="0"/>
              <a:buChar char="•"/>
              <a:defRPr/>
            </a:pPr>
            <a:r>
              <a:rPr lang="en-GB" sz="800" dirty="0">
                <a:solidFill>
                  <a:srgbClr val="4C4D4F"/>
                </a:solidFill>
                <a:ea typeface="Verdana"/>
              </a:rPr>
              <a:t>UHL – CAVOC theatres  -SOC approved 25/03/2021 – approval of fees 16/12/2021; OBC in development and submission to WG planned – Q3 2022; Total cost </a:t>
            </a:r>
            <a:r>
              <a:rPr lang="en-GB" sz="800" dirty="0" err="1">
                <a:solidFill>
                  <a:srgbClr val="4C4D4F"/>
                </a:solidFill>
                <a:ea typeface="Verdana"/>
              </a:rPr>
              <a:t>est</a:t>
            </a:r>
            <a:r>
              <a:rPr lang="en-GB" sz="800" dirty="0">
                <a:solidFill>
                  <a:srgbClr val="4C4D4F"/>
                </a:solidFill>
                <a:ea typeface="Verdana"/>
              </a:rPr>
              <a:t>: £11.8m</a:t>
            </a:r>
          </a:p>
          <a:p>
            <a:pPr marL="171450" lvl="0" indent="-171450" defTabSz="457200">
              <a:buFont typeface="Arial" panose="020B0604020202020204" pitchFamily="34" charset="0"/>
              <a:buChar char="•"/>
              <a:defRPr/>
            </a:pPr>
            <a:r>
              <a:rPr lang="en-GB" sz="800" dirty="0">
                <a:solidFill>
                  <a:srgbClr val="4C4D4F"/>
                </a:solidFill>
                <a:ea typeface="Verdana"/>
              </a:rPr>
              <a:t> Dental Block Main Electrical Distribution Replacement – In house design progressing from Jan 2022 to inform BJC for submission in 2022 –23</a:t>
            </a:r>
          </a:p>
          <a:p>
            <a:pPr marL="171450" lvl="0" indent="-171450" defTabSz="457200">
              <a:buFont typeface="Arial" panose="020B0604020202020204" pitchFamily="34" charset="0"/>
              <a:buChar char="•"/>
              <a:defRPr/>
            </a:pPr>
            <a:r>
              <a:rPr lang="en-GB" sz="800" dirty="0">
                <a:solidFill>
                  <a:srgbClr val="4C4D4F"/>
                </a:solidFill>
                <a:ea typeface="Verdana"/>
              </a:rPr>
              <a:t>UHW Tertiary Tower Electrical infrastructure - BJC due for submission to Board Q1 2022; Total cost </a:t>
            </a:r>
            <a:r>
              <a:rPr lang="en-GB" sz="800" dirty="0" err="1">
                <a:solidFill>
                  <a:srgbClr val="4C4D4F"/>
                </a:solidFill>
                <a:ea typeface="Verdana"/>
              </a:rPr>
              <a:t>est</a:t>
            </a:r>
            <a:r>
              <a:rPr lang="en-GB" sz="800" dirty="0">
                <a:solidFill>
                  <a:srgbClr val="4C4D4F"/>
                </a:solidFill>
                <a:ea typeface="Verdana"/>
              </a:rPr>
              <a:t>: £2.2m</a:t>
            </a:r>
          </a:p>
          <a:p>
            <a:pPr marL="171450" lvl="0" indent="-171450" defTabSz="457200">
              <a:buFont typeface="Arial" panose="020B0604020202020204" pitchFamily="34" charset="0"/>
              <a:buChar char="•"/>
              <a:defRPr/>
            </a:pPr>
            <a:r>
              <a:rPr lang="en-GB" sz="800" dirty="0">
                <a:solidFill>
                  <a:srgbClr val="4C4D4F"/>
                </a:solidFill>
                <a:ea typeface="Verdana"/>
              </a:rPr>
              <a:t>UHW Lift Refurbishment Programme - BJC due for submission to Board Q1 2022, Survey works commenced, Total Cost </a:t>
            </a:r>
            <a:r>
              <a:rPr lang="en-GB" sz="800" dirty="0" err="1">
                <a:solidFill>
                  <a:srgbClr val="4C4D4F"/>
                </a:solidFill>
                <a:ea typeface="Verdana"/>
              </a:rPr>
              <a:t>est</a:t>
            </a:r>
            <a:r>
              <a:rPr lang="en-GB" sz="800" dirty="0">
                <a:solidFill>
                  <a:srgbClr val="4C4D4F"/>
                </a:solidFill>
                <a:ea typeface="Verdana"/>
              </a:rPr>
              <a:t>: TBC</a:t>
            </a:r>
          </a:p>
          <a:p>
            <a:pPr marL="171450" lvl="0" indent="-171450" defTabSz="457200">
              <a:buFont typeface="Arial" panose="020B0604020202020204" pitchFamily="34" charset="0"/>
              <a:buChar char="•"/>
              <a:defRPr/>
            </a:pPr>
            <a:r>
              <a:rPr lang="en-GB" sz="800" dirty="0">
                <a:solidFill>
                  <a:srgbClr val="4C4D4F"/>
                </a:solidFill>
                <a:ea typeface="Verdana"/>
              </a:rPr>
              <a:t>Mortuary Refurbishment - Carried forward from 2021-22 , BJC in development, Total cost </a:t>
            </a:r>
            <a:r>
              <a:rPr lang="en-GB" sz="800" dirty="0" err="1">
                <a:solidFill>
                  <a:srgbClr val="4C4D4F"/>
                </a:solidFill>
                <a:ea typeface="Verdana"/>
              </a:rPr>
              <a:t>est</a:t>
            </a:r>
            <a:r>
              <a:rPr lang="en-GB" sz="800" dirty="0">
                <a:solidFill>
                  <a:srgbClr val="4C4D4F"/>
                </a:solidFill>
                <a:ea typeface="Verdana"/>
              </a:rPr>
              <a:t>: £2m</a:t>
            </a:r>
          </a:p>
          <a:p>
            <a:pPr lvl="0" defTabSz="457200">
              <a:defRPr/>
            </a:pPr>
            <a:endParaRPr lang="en-GB" sz="800" dirty="0">
              <a:solidFill>
                <a:srgbClr val="4C4D4F"/>
              </a:solidFill>
              <a:ea typeface="Verdana"/>
            </a:endParaRPr>
          </a:p>
          <a:p>
            <a:pPr marL="171450" lvl="0" indent="-171450" defTabSz="457200">
              <a:buFont typeface="Arial" panose="020B0604020202020204" pitchFamily="34" charset="0"/>
              <a:buChar char="•"/>
              <a:defRPr/>
            </a:pPr>
            <a:endParaRPr lang="en-GB" sz="800" dirty="0">
              <a:solidFill>
                <a:srgbClr val="4C4D4F"/>
              </a:solidFill>
              <a:ea typeface="Verdana"/>
            </a:endParaRPr>
          </a:p>
          <a:p>
            <a:pPr marL="171450" lvl="0" indent="-171450" defTabSz="457200">
              <a:buFont typeface="Arial" panose="020B0604020202020204" pitchFamily="34" charset="0"/>
              <a:buChar char="•"/>
              <a:defRPr/>
            </a:pPr>
            <a:endParaRPr lang="en-GB" sz="800" dirty="0">
              <a:solidFill>
                <a:srgbClr val="4C4D4F"/>
              </a:solidFill>
              <a:ea typeface="Verdana"/>
            </a:endParaRPr>
          </a:p>
          <a:p>
            <a:pPr lvl="0" defTabSz="457200">
              <a:defRPr/>
            </a:pPr>
            <a:endParaRPr lang="en-GB" sz="1000" dirty="0">
              <a:solidFill>
                <a:srgbClr val="4C4D4F"/>
              </a:solidFill>
              <a:ea typeface="Verdana"/>
            </a:endParaRPr>
          </a:p>
          <a:p>
            <a:pPr lvl="0" defTabSz="457200">
              <a:defRPr/>
            </a:pPr>
            <a:endParaRPr lang="en-GB" sz="1000" dirty="0">
              <a:solidFill>
                <a:srgbClr val="4C4D4F"/>
              </a:solidFill>
              <a:ea typeface="Verdana"/>
            </a:endParaRPr>
          </a:p>
          <a:p>
            <a:pPr>
              <a:lnSpc>
                <a:spcPct val="107000"/>
              </a:lnSpc>
              <a:spcAft>
                <a:spcPts val="0"/>
              </a:spcAft>
            </a:pPr>
            <a:endParaRPr lang="en-GB" sz="1000" dirty="0">
              <a:solidFill>
                <a:schemeClr val="tx1"/>
              </a:solidFill>
            </a:endParaRPr>
          </a:p>
          <a:p>
            <a:pPr lvl="0" defTabSz="457200">
              <a:defRPr/>
            </a:pPr>
            <a:endParaRPr lang="en-GB" sz="1000" dirty="0">
              <a:solidFill>
                <a:srgbClr val="4C4D4F"/>
              </a:solidFill>
              <a:ea typeface="Verdana"/>
            </a:endParaRPr>
          </a:p>
        </p:txBody>
      </p:sp>
      <p:sp>
        <p:nvSpPr>
          <p:cNvPr id="12" name="Rectangle 11">
            <a:extLst>
              <a:ext uri="{FF2B5EF4-FFF2-40B4-BE49-F238E27FC236}">
                <a16:creationId xmlns:a16="http://schemas.microsoft.com/office/drawing/2014/main" id="{514DC94F-7964-4D43-868D-9394052E1A7A}"/>
              </a:ext>
            </a:extLst>
          </p:cNvPr>
          <p:cNvSpPr/>
          <p:nvPr/>
        </p:nvSpPr>
        <p:spPr>
          <a:xfrm>
            <a:off x="4451080" y="1297955"/>
            <a:ext cx="4223525" cy="288216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457200">
              <a:defRPr/>
            </a:pPr>
            <a:r>
              <a:rPr lang="en-GB" sz="800" b="1" dirty="0">
                <a:solidFill>
                  <a:srgbClr val="4C4D4F"/>
                </a:solidFill>
                <a:ea typeface="Verdana"/>
              </a:rPr>
              <a:t>MAJOR CAPITAL SCHEMES IN CONSTRUCTION: OUR ACUTE INFRASTRUCTURE PROGRAMME </a:t>
            </a:r>
            <a:endParaRPr lang="en-GB" sz="800" dirty="0">
              <a:solidFill>
                <a:srgbClr val="4C4D4F"/>
              </a:solidFill>
              <a:ea typeface="Verdana"/>
            </a:endParaRPr>
          </a:p>
          <a:p>
            <a:pPr marL="171450" lvl="0" indent="-171450" defTabSz="457200">
              <a:buFont typeface="Arial" panose="020B0604020202020204" pitchFamily="34" charset="0"/>
              <a:buChar char="•"/>
              <a:defRPr/>
            </a:pPr>
            <a:r>
              <a:rPr lang="en-GB" sz="800" dirty="0">
                <a:solidFill>
                  <a:srgbClr val="4C4D4F"/>
                </a:solidFill>
                <a:ea typeface="Verdana"/>
              </a:rPr>
              <a:t>Genomics construction commenced </a:t>
            </a:r>
          </a:p>
          <a:p>
            <a:pPr lvl="0" defTabSz="457200">
              <a:defRPr/>
            </a:pPr>
            <a:endParaRPr lang="en-GB" sz="800" dirty="0">
              <a:solidFill>
                <a:srgbClr val="4C4D4F"/>
              </a:solidFill>
              <a:ea typeface="Verdana"/>
            </a:endParaRPr>
          </a:p>
          <a:p>
            <a:pPr marL="171450" lvl="0" indent="-171450" defTabSz="457200">
              <a:buFont typeface="Arial" panose="020B0604020202020204" pitchFamily="34" charset="0"/>
              <a:buChar char="•"/>
              <a:defRPr/>
            </a:pPr>
            <a:r>
              <a:rPr lang="en-GB" sz="800" dirty="0">
                <a:solidFill>
                  <a:srgbClr val="4C4D4F"/>
                </a:solidFill>
                <a:ea typeface="Verdana"/>
              </a:rPr>
              <a:t>UHL Infrastructure Construction Commenced </a:t>
            </a:r>
          </a:p>
          <a:p>
            <a:pPr lvl="0" defTabSz="457200">
              <a:defRPr/>
            </a:pPr>
            <a:endParaRPr lang="en-GB" sz="800" dirty="0">
              <a:solidFill>
                <a:srgbClr val="4C4D4F"/>
              </a:solidFill>
              <a:ea typeface="Verdana"/>
            </a:endParaRPr>
          </a:p>
          <a:p>
            <a:pPr marL="171450" lvl="0" indent="-171450" defTabSz="457200">
              <a:buFont typeface="Arial" panose="020B0604020202020204" pitchFamily="34" charset="0"/>
              <a:buChar char="•"/>
              <a:defRPr/>
            </a:pPr>
            <a:r>
              <a:rPr lang="en-GB" sz="800" dirty="0">
                <a:solidFill>
                  <a:srgbClr val="4C4D4F"/>
                </a:solidFill>
                <a:ea typeface="Verdana"/>
              </a:rPr>
              <a:t>UHL Endoscopy Construction Commenced</a:t>
            </a:r>
          </a:p>
          <a:p>
            <a:pPr marL="171450" lvl="0" indent="-171450" defTabSz="457200">
              <a:buFont typeface="Arial" panose="020B0604020202020204" pitchFamily="34" charset="0"/>
              <a:buChar char="•"/>
              <a:defRPr/>
            </a:pPr>
            <a:endParaRPr lang="en-GB" sz="800" dirty="0">
              <a:solidFill>
                <a:srgbClr val="4C4D4F"/>
              </a:solidFill>
              <a:ea typeface="Verdana"/>
            </a:endParaRPr>
          </a:p>
          <a:p>
            <a:pPr marL="171450" indent="-171450" defTabSz="457200">
              <a:buFont typeface="Arial" panose="020B0604020202020204" pitchFamily="34" charset="0"/>
              <a:buChar char="•"/>
              <a:defRPr/>
            </a:pPr>
            <a:r>
              <a:rPr lang="en-GB" sz="800" dirty="0">
                <a:solidFill>
                  <a:srgbClr val="4C4D4F"/>
                </a:solidFill>
                <a:ea typeface="Verdana"/>
              </a:rPr>
              <a:t>Adult Fracture Clinic UHW Commence Construction</a:t>
            </a:r>
          </a:p>
          <a:p>
            <a:pPr lvl="0" defTabSz="457200">
              <a:defRPr/>
            </a:pPr>
            <a:endParaRPr lang="en-GB" sz="800" dirty="0">
              <a:solidFill>
                <a:srgbClr val="4C4D4F"/>
              </a:solidFill>
              <a:ea typeface="Verdana"/>
            </a:endParaRPr>
          </a:p>
          <a:p>
            <a:pPr marL="171450" lvl="0" indent="-171450" defTabSz="457200">
              <a:buFont typeface="Arial" panose="020B0604020202020204" pitchFamily="34" charset="0"/>
              <a:buChar char="•"/>
              <a:defRPr/>
            </a:pPr>
            <a:endParaRPr lang="en-GB" sz="800" dirty="0">
              <a:solidFill>
                <a:srgbClr val="4C4D4F"/>
              </a:solidFill>
              <a:ea typeface="Verdana"/>
            </a:endParaRPr>
          </a:p>
          <a:p>
            <a:pPr defTabSz="457200">
              <a:defRPr/>
            </a:pPr>
            <a:r>
              <a:rPr lang="en-GB" sz="800" b="1" dirty="0">
                <a:solidFill>
                  <a:srgbClr val="4C4D4F"/>
                </a:solidFill>
                <a:ea typeface="Verdana"/>
              </a:rPr>
              <a:t>MAJOR CAPITAL BUSINESS CASES IN DEVELOPMENT: OUR ACUTE INFRASTRUCTURE PROGRAMME </a:t>
            </a:r>
            <a:endParaRPr lang="en-GB" sz="800" dirty="0">
              <a:solidFill>
                <a:srgbClr val="4C4D4F"/>
              </a:solidFill>
              <a:ea typeface="Verdana"/>
            </a:endParaRPr>
          </a:p>
          <a:p>
            <a:pPr marL="171450" lvl="0" indent="-171450" defTabSz="457200">
              <a:buFont typeface="Arial" panose="020B0604020202020204" pitchFamily="34" charset="0"/>
              <a:buChar char="•"/>
              <a:defRPr/>
            </a:pPr>
            <a:r>
              <a:rPr lang="en-GB" sz="800" dirty="0">
                <a:solidFill>
                  <a:srgbClr val="4C4D4F"/>
                </a:solidFill>
                <a:ea typeface="Verdana"/>
              </a:rPr>
              <a:t>Hybrid/Vascular  &amp; MTC FBC submitted to Welsh Government</a:t>
            </a:r>
          </a:p>
          <a:p>
            <a:pPr lvl="0" defTabSz="457200">
              <a:defRPr/>
            </a:pPr>
            <a:endParaRPr lang="en-GB" sz="800" dirty="0">
              <a:solidFill>
                <a:srgbClr val="4C4D4F"/>
              </a:solidFill>
              <a:ea typeface="Verdana"/>
            </a:endParaRPr>
          </a:p>
          <a:p>
            <a:pPr marL="171450" lvl="0" indent="-171450" defTabSz="457200">
              <a:buFont typeface="Arial" panose="020B0604020202020204" pitchFamily="34" charset="0"/>
              <a:buChar char="•"/>
              <a:defRPr/>
            </a:pPr>
            <a:r>
              <a:rPr lang="en-GB" sz="800" dirty="0">
                <a:solidFill>
                  <a:srgbClr val="4C4D4F"/>
                </a:solidFill>
                <a:ea typeface="Verdana"/>
              </a:rPr>
              <a:t>UHL CAVOC Theatres OBC paperwork completed</a:t>
            </a:r>
          </a:p>
          <a:p>
            <a:pPr marL="171450" lvl="0" indent="-171450" defTabSz="457200">
              <a:buFont typeface="Arial" panose="020B0604020202020204" pitchFamily="34" charset="0"/>
              <a:buChar char="•"/>
              <a:defRPr/>
            </a:pPr>
            <a:endParaRPr lang="en-GB" sz="800" dirty="0">
              <a:solidFill>
                <a:srgbClr val="4C4D4F"/>
              </a:solidFill>
              <a:ea typeface="Verdana"/>
            </a:endParaRPr>
          </a:p>
          <a:p>
            <a:pPr marL="171450" lvl="0" indent="-171450" defTabSz="457200">
              <a:buFont typeface="Arial" panose="020B0604020202020204" pitchFamily="34" charset="0"/>
              <a:buChar char="•"/>
              <a:defRPr/>
            </a:pPr>
            <a:r>
              <a:rPr lang="en-GB" sz="800" dirty="0">
                <a:solidFill>
                  <a:srgbClr val="4C4D4F"/>
                </a:solidFill>
                <a:ea typeface="Verdana"/>
              </a:rPr>
              <a:t>UHW Tertiary Tower Electrical infrastructure – sent to Board</a:t>
            </a:r>
          </a:p>
          <a:p>
            <a:pPr lvl="0" defTabSz="457200">
              <a:defRPr/>
            </a:pPr>
            <a:endParaRPr lang="en-GB" sz="800" dirty="0">
              <a:solidFill>
                <a:srgbClr val="4C4D4F"/>
              </a:solidFill>
              <a:ea typeface="Verdana"/>
            </a:endParaRPr>
          </a:p>
          <a:p>
            <a:pPr marL="171450" indent="-171450" defTabSz="457200">
              <a:buFont typeface="Arial" panose="020B0604020202020204" pitchFamily="34" charset="0"/>
              <a:buChar char="•"/>
              <a:defRPr/>
            </a:pPr>
            <a:r>
              <a:rPr lang="en-GB" sz="800" dirty="0">
                <a:solidFill>
                  <a:srgbClr val="4C4D4F"/>
                </a:solidFill>
                <a:ea typeface="Verdana"/>
              </a:rPr>
              <a:t>UHW Lift Refurbishment Programme - BJC paperwork completed</a:t>
            </a:r>
          </a:p>
          <a:p>
            <a:pPr marL="171450" indent="-171450" defTabSz="457200">
              <a:buFont typeface="Arial" panose="020B0604020202020204" pitchFamily="34" charset="0"/>
              <a:buChar char="•"/>
              <a:defRPr/>
            </a:pPr>
            <a:endParaRPr lang="en-GB" sz="800" dirty="0">
              <a:solidFill>
                <a:srgbClr val="4C4D4F"/>
              </a:solidFill>
              <a:ea typeface="Verdana"/>
            </a:endParaRPr>
          </a:p>
          <a:p>
            <a:pPr marL="171450" indent="-171450" defTabSz="457200">
              <a:buFont typeface="Arial" panose="020B0604020202020204" pitchFamily="34" charset="0"/>
              <a:buChar char="•"/>
              <a:defRPr/>
            </a:pPr>
            <a:r>
              <a:rPr lang="en-GB" sz="800" dirty="0">
                <a:solidFill>
                  <a:srgbClr val="4C4D4F"/>
                </a:solidFill>
                <a:ea typeface="Verdana"/>
              </a:rPr>
              <a:t>Mortuary Refurbishment Programme - BJC paperwork completed</a:t>
            </a:r>
          </a:p>
          <a:p>
            <a:pPr defTabSz="457200">
              <a:defRPr/>
            </a:pPr>
            <a:endParaRPr lang="en-GB" sz="800" dirty="0">
              <a:solidFill>
                <a:srgbClr val="4C4D4F"/>
              </a:solidFill>
              <a:ea typeface="Verdana"/>
            </a:endParaRPr>
          </a:p>
          <a:p>
            <a:pPr marL="171450" lvl="0" indent="-171450" defTabSz="457200">
              <a:buFont typeface="Arial" panose="020B0604020202020204" pitchFamily="34" charset="0"/>
              <a:buChar char="•"/>
              <a:defRPr/>
            </a:pPr>
            <a:endParaRPr lang="en-GB" sz="800" dirty="0">
              <a:solidFill>
                <a:srgbClr val="4C4D4F"/>
              </a:solidFill>
              <a:ea typeface="Verdana"/>
            </a:endParaRPr>
          </a:p>
          <a:p>
            <a:pPr marL="171450" lvl="0" indent="-171450" defTabSz="457200">
              <a:buFont typeface="Arial" panose="020B0604020202020204" pitchFamily="34" charset="0"/>
              <a:buChar char="•"/>
              <a:defRPr/>
            </a:pPr>
            <a:endParaRPr lang="en-GB" sz="800" dirty="0">
              <a:solidFill>
                <a:srgbClr val="4C4D4F"/>
              </a:solidFill>
              <a:ea typeface="Verdana"/>
            </a:endParaRPr>
          </a:p>
        </p:txBody>
      </p:sp>
      <p:pic>
        <p:nvPicPr>
          <p:cNvPr id="14" name="Picture 13">
            <a:extLst>
              <a:ext uri="{FF2B5EF4-FFF2-40B4-BE49-F238E27FC236}">
                <a16:creationId xmlns:a16="http://schemas.microsoft.com/office/drawing/2014/main" id="{4C7A5BCE-F28A-475D-ABD6-B7CBAB7143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5" name="Rectangle 14">
            <a:extLst>
              <a:ext uri="{FF2B5EF4-FFF2-40B4-BE49-F238E27FC236}">
                <a16:creationId xmlns:a16="http://schemas.microsoft.com/office/drawing/2014/main" id="{51DB31C8-FA83-4718-A6D4-5CC2D32DB5AD}"/>
              </a:ext>
            </a:extLst>
          </p:cNvPr>
          <p:cNvSpPr/>
          <p:nvPr/>
        </p:nvSpPr>
        <p:spPr>
          <a:xfrm>
            <a:off x="4462272" y="4712952"/>
            <a:ext cx="4223525" cy="184222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457200">
              <a:defRPr/>
            </a:pPr>
            <a:r>
              <a:rPr lang="en-GB" sz="800" b="1" dirty="0">
                <a:solidFill>
                  <a:srgbClr val="4C4D4F"/>
                </a:solidFill>
                <a:ea typeface="Verdana"/>
              </a:rPr>
              <a:t>MAJOR CAPITAL SCHEMES IN CONSTRUCTION: OUR ACUTE INFRASTRUCTURE PROGRAMME</a:t>
            </a:r>
          </a:p>
          <a:p>
            <a:pPr marL="171450" indent="-171450" defTabSz="457200">
              <a:buFont typeface="Arial" panose="020B0604020202020204" pitchFamily="34" charset="0"/>
              <a:buChar char="•"/>
              <a:defRPr/>
            </a:pPr>
            <a:r>
              <a:rPr lang="en-GB" sz="800" dirty="0">
                <a:solidFill>
                  <a:srgbClr val="4C4D4F"/>
                </a:solidFill>
                <a:ea typeface="Verdana"/>
              </a:rPr>
              <a:t>Adult Fracture Clinic UHW Construction to be Completed</a:t>
            </a:r>
          </a:p>
          <a:p>
            <a:pPr marL="171450" indent="-171450" defTabSz="457200">
              <a:buFont typeface="Arial" panose="020B0604020202020204" pitchFamily="34" charset="0"/>
              <a:buChar char="•"/>
              <a:defRPr/>
            </a:pPr>
            <a:r>
              <a:rPr lang="en-GB" sz="800" dirty="0">
                <a:solidFill>
                  <a:srgbClr val="4C4D4F"/>
                </a:solidFill>
                <a:ea typeface="Verdana"/>
              </a:rPr>
              <a:t>Genomics Construction Completion</a:t>
            </a:r>
            <a:endParaRPr lang="en-GB" sz="1000" dirty="0">
              <a:solidFill>
                <a:srgbClr val="4C4D4F"/>
              </a:solidFill>
              <a:ea typeface="Verdana"/>
            </a:endParaRPr>
          </a:p>
          <a:p>
            <a:pPr defTabSz="457200">
              <a:defRPr/>
            </a:pPr>
            <a:r>
              <a:rPr lang="en-GB" sz="800" b="1" dirty="0">
                <a:solidFill>
                  <a:srgbClr val="4C4D4F"/>
                </a:solidFill>
                <a:ea typeface="Verdana"/>
              </a:rPr>
              <a:t>MAJOR CAPITAL BUSINESS CASES IN DEVELOPMENT: OUR ACUTE INFRASTRUCTURE PROGRAMME </a:t>
            </a:r>
          </a:p>
          <a:p>
            <a:pPr marL="171450" indent="-171450" defTabSz="457200">
              <a:buFont typeface="Arial" panose="020B0604020202020204" pitchFamily="34" charset="0"/>
              <a:buChar char="•"/>
              <a:defRPr/>
            </a:pPr>
            <a:r>
              <a:rPr lang="en-GB" sz="800" dirty="0">
                <a:solidFill>
                  <a:srgbClr val="4C4D4F"/>
                </a:solidFill>
                <a:ea typeface="Verdana"/>
              </a:rPr>
              <a:t>UHL CAVOC Theatres submit OBC to Board May </a:t>
            </a:r>
          </a:p>
          <a:p>
            <a:pPr marL="171450" indent="-171450" defTabSz="457200">
              <a:buFont typeface="Arial" panose="020B0604020202020204" pitchFamily="34" charset="0"/>
              <a:buChar char="•"/>
              <a:defRPr/>
            </a:pPr>
            <a:r>
              <a:rPr lang="en-GB" sz="800" dirty="0">
                <a:solidFill>
                  <a:srgbClr val="4C4D4F"/>
                </a:solidFill>
                <a:ea typeface="Verdana"/>
              </a:rPr>
              <a:t>UHW Lift Refurbishment Programme submit BJC to Board </a:t>
            </a:r>
          </a:p>
          <a:p>
            <a:pPr marL="171450" indent="-171450" defTabSz="457200">
              <a:buFont typeface="Arial" panose="020B0604020202020204" pitchFamily="34" charset="0"/>
              <a:buChar char="•"/>
              <a:defRPr/>
            </a:pPr>
            <a:r>
              <a:rPr lang="en-GB" sz="800" dirty="0">
                <a:solidFill>
                  <a:srgbClr val="4C4D4F"/>
                </a:solidFill>
                <a:ea typeface="Verdana"/>
              </a:rPr>
              <a:t>Mortuary Refurbishment Programme submit BJC to Board </a:t>
            </a:r>
          </a:p>
          <a:p>
            <a:pPr marL="171450" indent="-171450" defTabSz="457200">
              <a:buFont typeface="Arial" panose="020B0604020202020204" pitchFamily="34" charset="0"/>
              <a:buChar char="•"/>
              <a:defRPr/>
            </a:pPr>
            <a:r>
              <a:rPr lang="en-GB" sz="800" dirty="0">
                <a:solidFill>
                  <a:srgbClr val="4C4D4F"/>
                </a:solidFill>
                <a:ea typeface="Verdana"/>
              </a:rPr>
              <a:t>BMT SOC development for submission to Board July</a:t>
            </a:r>
          </a:p>
          <a:p>
            <a:pPr marL="171450" indent="-171450" defTabSz="457200">
              <a:buFont typeface="Arial" panose="020B0604020202020204" pitchFamily="34" charset="0"/>
              <a:buChar char="•"/>
              <a:defRPr/>
            </a:pPr>
            <a:r>
              <a:rPr lang="en-GB" sz="800" dirty="0">
                <a:solidFill>
                  <a:srgbClr val="4C4D4F"/>
                </a:solidFill>
                <a:ea typeface="Verdana"/>
              </a:rPr>
              <a:t>Hybrid/Vascular  &amp; MTC FBC Welsh Government Approval</a:t>
            </a:r>
          </a:p>
          <a:p>
            <a:pPr marL="171450" indent="-171450" defTabSz="457200">
              <a:buFont typeface="Arial" panose="020B0604020202020204" pitchFamily="34" charset="0"/>
              <a:buChar char="•"/>
              <a:defRPr/>
            </a:pPr>
            <a:r>
              <a:rPr lang="en-GB" sz="800" dirty="0">
                <a:solidFill>
                  <a:srgbClr val="4C4D4F"/>
                </a:solidFill>
                <a:ea typeface="Verdana"/>
              </a:rPr>
              <a:t>UHW Tertiary Tower Electrical infrastructure – submitted to Welsh Government</a:t>
            </a:r>
          </a:p>
          <a:p>
            <a:pPr marL="171450" indent="-171450" defTabSz="457200">
              <a:buFont typeface="Arial" panose="020B0604020202020204" pitchFamily="34" charset="0"/>
              <a:buChar char="•"/>
              <a:defRPr/>
            </a:pPr>
            <a:r>
              <a:rPr lang="en-GB" sz="800" dirty="0">
                <a:solidFill>
                  <a:srgbClr val="4C4D4F"/>
                </a:solidFill>
                <a:ea typeface="Verdana"/>
              </a:rPr>
              <a:t>Acute Infrastructure and Integrated Ward Moves UHW site – Production of design programme and estimates</a:t>
            </a:r>
          </a:p>
          <a:p>
            <a:pPr marL="171450" indent="-171450" defTabSz="457200">
              <a:buFont typeface="Arial" panose="020B0604020202020204" pitchFamily="34" charset="0"/>
              <a:buChar char="•"/>
              <a:defRPr/>
            </a:pPr>
            <a:endParaRPr lang="en-GB" sz="800" dirty="0">
              <a:solidFill>
                <a:srgbClr val="4C4D4F"/>
              </a:solidFill>
              <a:ea typeface="Verdana"/>
            </a:endParaRPr>
          </a:p>
          <a:p>
            <a:pPr marL="171450" indent="-171450" defTabSz="457200">
              <a:buFont typeface="Arial" panose="020B0604020202020204" pitchFamily="34" charset="0"/>
              <a:buChar char="•"/>
              <a:defRPr/>
            </a:pPr>
            <a:endParaRPr lang="en-GB" sz="800" dirty="0">
              <a:solidFill>
                <a:srgbClr val="4C4D4F"/>
              </a:solidFill>
              <a:ea typeface="Verdana"/>
            </a:endParaRPr>
          </a:p>
          <a:p>
            <a:pPr marL="171450" indent="-171450" defTabSz="457200">
              <a:buFont typeface="Arial" panose="020B0604020202020204" pitchFamily="34" charset="0"/>
              <a:buChar char="•"/>
              <a:defRPr/>
            </a:pPr>
            <a:endParaRPr lang="en-GB" sz="1000" dirty="0">
              <a:solidFill>
                <a:srgbClr val="4C4D4F"/>
              </a:solidFill>
              <a:ea typeface="Verdana"/>
            </a:endParaRPr>
          </a:p>
          <a:p>
            <a:pPr marL="171450" indent="-171450" defTabSz="457200">
              <a:buFont typeface="Arial" panose="020B0604020202020204" pitchFamily="34" charset="0"/>
              <a:buChar char="•"/>
              <a:defRPr/>
            </a:pPr>
            <a:endParaRPr lang="en-GB" sz="1000" dirty="0">
              <a:solidFill>
                <a:srgbClr val="4C4D4F"/>
              </a:solidFill>
              <a:ea typeface="Verdana"/>
            </a:endParaRPr>
          </a:p>
          <a:p>
            <a:pPr marL="171450" indent="-171450" defTabSz="457200">
              <a:buFont typeface="Arial" panose="020B0604020202020204" pitchFamily="34" charset="0"/>
              <a:buChar char="•"/>
              <a:defRPr/>
            </a:pPr>
            <a:endParaRPr lang="en-GB" sz="1000" dirty="0">
              <a:solidFill>
                <a:srgbClr val="4C4D4F"/>
              </a:solidFill>
              <a:ea typeface="Verdana"/>
            </a:endParaRPr>
          </a:p>
          <a:p>
            <a:pPr marL="171450" lvl="0" indent="-171450" defTabSz="457200">
              <a:buFont typeface="Arial" panose="020B0604020202020204" pitchFamily="34" charset="0"/>
              <a:buChar char="•"/>
              <a:defRPr/>
            </a:pPr>
            <a:endParaRPr lang="en-GB" sz="900" dirty="0">
              <a:solidFill>
                <a:srgbClr val="4C4D4F"/>
              </a:solidFill>
              <a:ea typeface="Verdana"/>
            </a:endParaRPr>
          </a:p>
        </p:txBody>
      </p:sp>
      <p:sp>
        <p:nvSpPr>
          <p:cNvPr id="16" name="Rectangle 15">
            <a:extLst>
              <a:ext uri="{FF2B5EF4-FFF2-40B4-BE49-F238E27FC236}">
                <a16:creationId xmlns:a16="http://schemas.microsoft.com/office/drawing/2014/main" id="{0448932D-CBDB-4B2F-8137-A80A1E882715}"/>
              </a:ext>
            </a:extLst>
          </p:cNvPr>
          <p:cNvSpPr/>
          <p:nvPr/>
        </p:nvSpPr>
        <p:spPr>
          <a:xfrm>
            <a:off x="8778240" y="4712953"/>
            <a:ext cx="3177384" cy="184222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rPr>
              <a:t>[Insert any additional documents here]</a:t>
            </a:r>
          </a:p>
        </p:txBody>
      </p:sp>
      <p:sp>
        <p:nvSpPr>
          <p:cNvPr id="20" name="Rectangle 19">
            <a:extLst>
              <a:ext uri="{FF2B5EF4-FFF2-40B4-BE49-F238E27FC236}">
                <a16:creationId xmlns:a16="http://schemas.microsoft.com/office/drawing/2014/main" id="{7BCCAA43-B43B-48D7-9201-C9340BF1995C}"/>
              </a:ext>
            </a:extLst>
          </p:cNvPr>
          <p:cNvSpPr/>
          <p:nvPr/>
        </p:nvSpPr>
        <p:spPr>
          <a:xfrm>
            <a:off x="114275" y="4293715"/>
            <a:ext cx="42235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RISKS AND MITIGATIONS</a:t>
            </a:r>
          </a:p>
        </p:txBody>
      </p:sp>
      <p:sp>
        <p:nvSpPr>
          <p:cNvPr id="21" name="Rectangle 20">
            <a:extLst>
              <a:ext uri="{FF2B5EF4-FFF2-40B4-BE49-F238E27FC236}">
                <a16:creationId xmlns:a16="http://schemas.microsoft.com/office/drawing/2014/main" id="{BCBA3543-1E19-4274-8939-9BF55D7BD30A}"/>
              </a:ext>
            </a:extLst>
          </p:cNvPr>
          <p:cNvSpPr/>
          <p:nvPr/>
        </p:nvSpPr>
        <p:spPr>
          <a:xfrm>
            <a:off x="114274" y="4712952"/>
            <a:ext cx="4223525" cy="184222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defTabSz="457200">
              <a:defRPr/>
            </a:pPr>
            <a:endParaRPr lang="en-GB" sz="800" dirty="0">
              <a:solidFill>
                <a:srgbClr val="4C4D4F"/>
              </a:solidFill>
              <a:ea typeface="Verdana"/>
            </a:endParaRPr>
          </a:p>
        </p:txBody>
      </p:sp>
      <p:sp>
        <p:nvSpPr>
          <p:cNvPr id="22" name="Rectangle 21">
            <a:extLst>
              <a:ext uri="{FF2B5EF4-FFF2-40B4-BE49-F238E27FC236}">
                <a16:creationId xmlns:a16="http://schemas.microsoft.com/office/drawing/2014/main" id="{01E168BF-D320-45A0-A874-F4B60F045462}"/>
              </a:ext>
            </a:extLst>
          </p:cNvPr>
          <p:cNvSpPr/>
          <p:nvPr/>
        </p:nvSpPr>
        <p:spPr>
          <a:xfrm>
            <a:off x="8778239" y="842013"/>
            <a:ext cx="316619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SEE </a:t>
            </a:r>
            <a:r>
              <a:rPr lang="en-GB" sz="1200" b="1" dirty="0">
                <a:solidFill>
                  <a:prstClr val="white"/>
                </a:solidFill>
                <a:latin typeface="Calibri" panose="020F0502020204030204"/>
              </a:rPr>
              <a:t>SLIDE</a:t>
            </a: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200" b="1" i="0" u="none" strike="noStrike" kern="1200" cap="none" spc="0" normalizeH="0" baseline="0" noProof="0" dirty="0">
                <a:ln>
                  <a:noFill/>
                </a:ln>
                <a:solidFill>
                  <a:srgbClr val="FF0000"/>
                </a:solidFill>
                <a:effectLst/>
                <a:uLnTx/>
                <a:uFillTx/>
                <a:latin typeface="Calibri" panose="020F0502020204030204"/>
                <a:ea typeface="+mn-ea"/>
                <a:cs typeface="+mn-cs"/>
              </a:rPr>
              <a:t>[13 - 15]</a:t>
            </a:r>
            <a:r>
              <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rPr>
              <a:t> IN </a:t>
            </a:r>
            <a:r>
              <a:rPr lang="en-GB" sz="1200" b="1" dirty="0">
                <a:solidFill>
                  <a:prstClr val="white"/>
                </a:solidFill>
                <a:latin typeface="Calibri" panose="020F0502020204030204"/>
              </a:rPr>
              <a:t>BASELINE DOCUMENT</a:t>
            </a:r>
            <a:endParaRPr kumimoji="0" lang="en-GB" sz="1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94504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19B33373B5D8A4EAC99EBDA53F9000C" ma:contentTypeVersion="13" ma:contentTypeDescription="Create a new document." ma:contentTypeScope="" ma:versionID="978e3187b69f92e7490c1c8e7d3b77cb">
  <xsd:schema xmlns:xsd="http://www.w3.org/2001/XMLSchema" xmlns:xs="http://www.w3.org/2001/XMLSchema" xmlns:p="http://schemas.microsoft.com/office/2006/metadata/properties" xmlns:ns2="7f2a109a-dbb2-456e-8998-33242490fa33" xmlns:ns3="238ced8e-5b87-4564-b079-ed6d0507f116" targetNamespace="http://schemas.microsoft.com/office/2006/metadata/properties" ma:root="true" ma:fieldsID="b5c978e6d4767c2021bbdf5256347569" ns2:_="" ns3:_="">
    <xsd:import namespace="7f2a109a-dbb2-456e-8998-33242490fa33"/>
    <xsd:import namespace="238ced8e-5b87-4564-b079-ed6d0507f11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2a109a-dbb2-456e-8998-33242490fa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38ced8e-5b87-4564-b079-ed6d0507f11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5f5b2767-bb35-4de7-8183-7c95e0d71da1}" ma:internalName="TaxCatchAll" ma:showField="CatchAllData" ma:web="238ced8e-5b87-4564-b079-ed6d0507f11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38ced8e-5b87-4564-b079-ed6d0507f116" xsi:nil="true"/>
    <lcf76f155ced4ddcb4097134ff3c332f xmlns="7f2a109a-dbb2-456e-8998-33242490fa33">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9D30CB-C15A-4B68-BFDB-C89CF867AA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2a109a-dbb2-456e-8998-33242490fa33"/>
    <ds:schemaRef ds:uri="238ced8e-5b87-4564-b079-ed6d0507f1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53292A-44E0-4048-82E7-B12EB95C32A1}">
  <ds:schemaRefs>
    <ds:schemaRef ds:uri="http://schemas.microsoft.com/office/2006/metadata/properties"/>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238ced8e-5b87-4564-b079-ed6d0507f116"/>
    <ds:schemaRef ds:uri="7f2a109a-dbb2-456e-8998-33242490fa33"/>
    <ds:schemaRef ds:uri="http://purl.org/dc/dcmitype/"/>
  </ds:schemaRefs>
</ds:datastoreItem>
</file>

<file path=customXml/itemProps3.xml><?xml version="1.0" encoding="utf-8"?>
<ds:datastoreItem xmlns:ds="http://schemas.openxmlformats.org/officeDocument/2006/customXml" ds:itemID="{977C7F26-748C-46B9-880D-BEB1F724733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1236</TotalTime>
  <Words>9711</Words>
  <Application>Microsoft Office PowerPoint</Application>
  <PresentationFormat>Widescreen</PresentationFormat>
  <Paragraphs>856</Paragraphs>
  <Slides>21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Arial,Sans-Serif</vt:lpstr>
      <vt:lpstr>Calibri</vt:lpstr>
      <vt:lpstr>Calibri Light</vt:lpstr>
      <vt:lpstr>Courier New</vt:lpstr>
      <vt:lpstr>Segoe UI</vt:lpstr>
      <vt:lpstr>Symbol</vt:lpstr>
      <vt:lpstr>Times New Roman</vt:lpstr>
      <vt:lpstr>Verdana</vt:lpstr>
      <vt:lpstr>Office Theme</vt:lpstr>
      <vt:lpstr>2022-2025 Cardiff and Vale Integrated Medium Term Plan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Watts (Cardiff and Vale UHB - Planning)</dc:creator>
  <cp:lastModifiedBy>Nathan Saunders (Cardiff and Vale UHB - CORPORATE GOVERNANCE)</cp:lastModifiedBy>
  <cp:revision>106</cp:revision>
  <cp:lastPrinted>2022-06-30T12:05:10Z</cp:lastPrinted>
  <dcterms:created xsi:type="dcterms:W3CDTF">2022-05-16T13:12:25Z</dcterms:created>
  <dcterms:modified xsi:type="dcterms:W3CDTF">2023-05-09T10:02:06Z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0x010100D19B33373B5D8A4EAC99EBDA53F9000C</vt:lpwstr>
  </property>
  <property fmtid="{D5CDD505-2E9C-101B-9397-08002B2CF9AE}" pid="3" name="MediaServiceImageTags">
    <vt:lpwstr/>
  </property>
</Properties>
</file>