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146208334"/>
              </p:ext>
            </p:extLst>
          </p:nvPr>
        </p:nvGraphicFramePr>
        <p:xfrm>
          <a:off x="58325" y="1049175"/>
          <a:ext cx="12191999" cy="6102013"/>
        </p:xfrm>
        <a:graphic>
          <a:graphicData uri="http://schemas.openxmlformats.org/drawingml/2006/table">
            <a:tbl>
              <a:tblPr firstRow="1" bandRow="1">
                <a:tableStyleId>{5C22544A-7EE6-4342-B048-85BDC9FD1C3A}</a:tableStyleId>
              </a:tblPr>
              <a:tblGrid>
                <a:gridCol w="1262375">
                  <a:extLst>
                    <a:ext uri="{9D8B030D-6E8A-4147-A177-3AD203B41FA5}">
                      <a16:colId xmlns:a16="http://schemas.microsoft.com/office/drawing/2014/main" val="447690721"/>
                    </a:ext>
                  </a:extLst>
                </a:gridCol>
                <a:gridCol w="1965004">
                  <a:extLst>
                    <a:ext uri="{9D8B030D-6E8A-4147-A177-3AD203B41FA5}">
                      <a16:colId xmlns:a16="http://schemas.microsoft.com/office/drawing/2014/main" val="1047243493"/>
                    </a:ext>
                  </a:extLst>
                </a:gridCol>
                <a:gridCol w="565133">
                  <a:extLst>
                    <a:ext uri="{9D8B030D-6E8A-4147-A177-3AD203B41FA5}">
                      <a16:colId xmlns:a16="http://schemas.microsoft.com/office/drawing/2014/main" val="1082847075"/>
                    </a:ext>
                  </a:extLst>
                </a:gridCol>
                <a:gridCol w="742060">
                  <a:extLst>
                    <a:ext uri="{9D8B030D-6E8A-4147-A177-3AD203B41FA5}">
                      <a16:colId xmlns:a16="http://schemas.microsoft.com/office/drawing/2014/main" val="3754645557"/>
                    </a:ext>
                  </a:extLst>
                </a:gridCol>
                <a:gridCol w="505700">
                  <a:extLst>
                    <a:ext uri="{9D8B030D-6E8A-4147-A177-3AD203B41FA5}">
                      <a16:colId xmlns:a16="http://schemas.microsoft.com/office/drawing/2014/main" val="1860810412"/>
                    </a:ext>
                  </a:extLst>
                </a:gridCol>
                <a:gridCol w="1345539">
                  <a:extLst>
                    <a:ext uri="{9D8B030D-6E8A-4147-A177-3AD203B41FA5}">
                      <a16:colId xmlns:a16="http://schemas.microsoft.com/office/drawing/2014/main" val="4097612955"/>
                    </a:ext>
                  </a:extLst>
                </a:gridCol>
                <a:gridCol w="1361924">
                  <a:extLst>
                    <a:ext uri="{9D8B030D-6E8A-4147-A177-3AD203B41FA5}">
                      <a16:colId xmlns:a16="http://schemas.microsoft.com/office/drawing/2014/main" val="3822095020"/>
                    </a:ext>
                  </a:extLst>
                </a:gridCol>
                <a:gridCol w="1189123">
                  <a:extLst>
                    <a:ext uri="{9D8B030D-6E8A-4147-A177-3AD203B41FA5}">
                      <a16:colId xmlns:a16="http://schemas.microsoft.com/office/drawing/2014/main" val="4080498377"/>
                    </a:ext>
                  </a:extLst>
                </a:gridCol>
                <a:gridCol w="3255141">
                  <a:extLst>
                    <a:ext uri="{9D8B030D-6E8A-4147-A177-3AD203B41FA5}">
                      <a16:colId xmlns:a16="http://schemas.microsoft.com/office/drawing/2014/main" val="1837010367"/>
                    </a:ext>
                  </a:extLst>
                </a:gridCol>
              </a:tblGrid>
              <a:tr h="0">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US"/>
                    </a:p>
                  </a:txBody>
                  <a:tcPr/>
                </a:tc>
                <a:tc hMerge="1">
                  <a:txBody>
                    <a:bodyPr/>
                    <a:lstStyle/>
                    <a:p>
                      <a:endParaRPr lang="en-US"/>
                    </a:p>
                  </a:txBody>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328218"/>
                  </a:ext>
                </a:extLst>
              </a:tr>
              <a:tr h="392241">
                <a:tc>
                  <a:txBody>
                    <a:bodyPr/>
                    <a:lstStyle/>
                    <a:p>
                      <a:pPr algn="l"/>
                      <a:r>
                        <a:rPr lang="en-GB" sz="1000" b="1" dirty="0">
                          <a:solidFill>
                            <a:schemeClr val="bg1"/>
                          </a:solidFill>
                          <a:latin typeface="Verdana" panose="020B0604030504040204" pitchFamily="34" charset="0"/>
                          <a:ea typeface="Verdana" panose="020B0604030504040204" pitchFamily="34" charset="0"/>
                        </a:rPr>
                        <a:t>Programme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Lianne Morse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embedding the Plan into sustainable position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256465">
                <a:tc gridSpan="6">
                  <a:txBody>
                    <a:bodyPr/>
                    <a:lstStyle/>
                    <a:p>
                      <a:pPr algn="l"/>
                      <a:r>
                        <a:rPr lang="en-GB" sz="105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baseline="0" dirty="0">
                          <a:solidFill>
                            <a:schemeClr val="bg1"/>
                          </a:solidFill>
                          <a:latin typeface="Verdana" panose="020B0604030504040204" pitchFamily="34" charset="0"/>
                          <a:ea typeface="Verdana" panose="020B0604030504040204" pitchFamily="34" charset="0"/>
                        </a:rPr>
                        <a:t>Next Step Priorities:</a:t>
                      </a:r>
                      <a:endParaRPr lang="en-GB" sz="11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955774"/>
                  </a:ext>
                </a:extLst>
              </a:tr>
              <a:tr h="3029034">
                <a:tc gridSpan="6">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ea typeface="Verdana"/>
                        </a:rPr>
                        <a:t>Wellbeing survey distributed to the wider medical workforce – closing date – 31</a:t>
                      </a:r>
                      <a:r>
                        <a:rPr lang="en-GB" sz="1100" b="0" baseline="30000" dirty="0">
                          <a:solidFill>
                            <a:schemeClr val="tx1"/>
                          </a:solidFill>
                          <a:latin typeface="+mn-lt"/>
                          <a:ea typeface="Verdana"/>
                        </a:rPr>
                        <a:t>st</a:t>
                      </a:r>
                      <a:r>
                        <a:rPr lang="en-GB" sz="1100" b="0" dirty="0">
                          <a:solidFill>
                            <a:schemeClr val="tx1"/>
                          </a:solidFill>
                          <a:latin typeface="+mn-lt"/>
                          <a:ea typeface="Verdana"/>
                        </a:rPr>
                        <a:t> July 2022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ea typeface="Verdana"/>
                        </a:rPr>
                        <a:t>30 Staff room refurbishments progressing with Estates colleagues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ea typeface="Verdana"/>
                        </a:rPr>
                        <a:t>Schwartz Round meetings held with interested areas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Verdana" panose="020B0604030504040204" pitchFamily="34" charset="0"/>
                          <a:cs typeface="+mn-cs"/>
                        </a:rPr>
                        <a:t>200 people participated at CAVUHB Careers Fair at Hilton Hotel, Cardiff on 04/05/22. 130 applications were received in total and 99 candidates successfully appointed.  2 more events planned for later in 2022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ea typeface="Verdana" panose="020B0604030504040204" pitchFamily="34" charset="0"/>
                        </a:rPr>
                        <a:t>TSD have recommenced advertising HCSW vacancies. 132 applications were received in their most recent recruitment.  98 applications have been short listed and invited for interview</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latin typeface="+mn-lt"/>
                          <a:ea typeface="Verdana" panose="020B0604030504040204" pitchFamily="34" charset="0"/>
                        </a:rPr>
                        <a:t>Retention Plan has been finalised and will now be implemented across UHB.</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mn-ea"/>
                          <a:cs typeface="+mn-cs"/>
                        </a:rPr>
                        <a:t>Flexible part-time undergraduate programmes are now available for Physiotherapy and Occupational therapy and HEIW funding has been provided to support one member of C&amp;V staff for each programme.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mn-ea"/>
                          <a:cs typeface="+mn-cs"/>
                        </a:rPr>
                        <a:t>First cohort of the RCN cadets scheme will commence on 25/07/22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200" dirty="0">
                          <a:solidFill>
                            <a:schemeClr val="tx1"/>
                          </a:solidFill>
                          <a:effectLst/>
                          <a:latin typeface="+mn-lt"/>
                          <a:ea typeface="+mn-ea"/>
                          <a:cs typeface="+mn-cs"/>
                        </a:rPr>
                        <a:t>Involved in CD&amp;T digital transformation programme – this will support roll out of UHB wide framework </a:t>
                      </a:r>
                      <a:endParaRPr lang="en-GB" sz="1100" b="0" kern="1200" dirty="0">
                        <a:solidFill>
                          <a:schemeClr val="tx1"/>
                        </a:solidFill>
                        <a:effectLst/>
                        <a:latin typeface="+mn-lt"/>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Acceler8 Cohort 1; Module 4 completed at 4PI with support from Executive Director of Planning and Performance. Positive feedback to date from participants.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Collabor8 programme is now in development, including engagement with interested individuals who did not get onto Acceler8. Programme will be launched in September 2022.</a:t>
                      </a:r>
                    </a:p>
                    <a:p>
                      <a:pPr marL="171450" indent="-171450" algn="l">
                        <a:buFont typeface="Arial" panose="020B0604020202020204" pitchFamily="34" charset="0"/>
                        <a:buChar char="•"/>
                      </a:pPr>
                      <a:r>
                        <a:rPr lang="en-GB" sz="1100" b="0" kern="1200" dirty="0">
                          <a:solidFill>
                            <a:schemeClr val="tx1"/>
                          </a:solidFill>
                          <a:latin typeface="+mn-lt"/>
                          <a:ea typeface="Verdana"/>
                          <a:cs typeface="+mn-cs"/>
                        </a:rPr>
                        <a:t>VBA training continuing, focused and targeted support being offered to areas / managers requiring VBA to enable pay progression to ensure completed effectively</a:t>
                      </a:r>
                      <a:endParaRPr lang="en-GB" sz="1100" b="0" dirty="0">
                        <a:solidFill>
                          <a:schemeClr val="tx1"/>
                        </a:solidFill>
                        <a:latin typeface="+mn-lt"/>
                        <a:ea typeface="Verdana"/>
                      </a:endParaRPr>
                    </a:p>
                    <a:p>
                      <a:pPr marL="171450" indent="-171450" algn="l">
                        <a:buFont typeface="Arial" panose="020B0604020202020204" pitchFamily="34" charset="0"/>
                        <a:buChar char="•"/>
                      </a:pPr>
                      <a:r>
                        <a:rPr lang="en-GB" sz="1100" b="0" dirty="0">
                          <a:solidFill>
                            <a:schemeClr val="tx1"/>
                          </a:solidFill>
                          <a:latin typeface="+mn-lt"/>
                          <a:ea typeface="Verdana"/>
                        </a:rPr>
                        <a:t>E-Rostering – </a:t>
                      </a:r>
                      <a:r>
                        <a:rPr lang="en-GB" sz="1100" b="0" dirty="0" err="1">
                          <a:solidFill>
                            <a:schemeClr val="tx1"/>
                          </a:solidFill>
                          <a:latin typeface="+mn-lt"/>
                          <a:ea typeface="Verdana"/>
                        </a:rPr>
                        <a:t>HealthRoster</a:t>
                      </a:r>
                      <a:r>
                        <a:rPr lang="en-GB" sz="1100" b="0" dirty="0">
                          <a:solidFill>
                            <a:schemeClr val="tx1"/>
                          </a:solidFill>
                          <a:latin typeface="+mn-lt"/>
                          <a:ea typeface="Verdana"/>
                        </a:rPr>
                        <a:t> implemented in approx. 50 ward areas</a:t>
                      </a:r>
                    </a:p>
                    <a:p>
                      <a:pPr marL="171450" indent="-171450" algn="l">
                        <a:buFont typeface="Arial" panose="020B0604020202020204" pitchFamily="34" charset="0"/>
                        <a:buChar char="•"/>
                      </a:pPr>
                      <a:r>
                        <a:rPr lang="en-GB" sz="1100" b="0" dirty="0">
                          <a:solidFill>
                            <a:schemeClr val="tx1"/>
                          </a:solidFill>
                          <a:latin typeface="+mn-lt"/>
                          <a:ea typeface="Verdana"/>
                        </a:rPr>
                        <a:t>E-Rostering for Medics – initial procurement process complete, lots of providers expressing an interest</a:t>
                      </a:r>
                    </a:p>
                    <a:p>
                      <a:pPr marL="171450" indent="-171450" algn="l">
                        <a:buFont typeface="Arial" panose="020B0604020202020204" pitchFamily="34" charset="0"/>
                        <a:buChar char="•"/>
                      </a:pPr>
                      <a:r>
                        <a:rPr lang="en-GB" sz="1100" b="0" dirty="0">
                          <a:solidFill>
                            <a:schemeClr val="tx1"/>
                          </a:solidFill>
                          <a:latin typeface="+mn-lt"/>
                          <a:ea typeface="Verdana"/>
                        </a:rPr>
                        <a:t>Strategic Workforce Plan for Nursing – refreshed &amp; re-submitted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indent="-171450" algn="l">
                        <a:buFont typeface="Arial" panose="020B0604020202020204" pitchFamily="34" charset="0"/>
                        <a:buChar char="•"/>
                      </a:pPr>
                      <a:r>
                        <a:rPr lang="en-GB" sz="1100" dirty="0">
                          <a:solidFill>
                            <a:schemeClr val="tx1"/>
                          </a:solidFill>
                          <a:latin typeface="+mn-lt"/>
                          <a:ea typeface="Verdana"/>
                        </a:rPr>
                        <a:t>Final preparation for the staff recognition awards</a:t>
                      </a:r>
                    </a:p>
                    <a:p>
                      <a:pPr marL="171450" indent="-171450" algn="l">
                        <a:buFont typeface="Arial" panose="020B0604020202020204" pitchFamily="34" charset="0"/>
                        <a:buChar char="•"/>
                      </a:pPr>
                      <a:r>
                        <a:rPr lang="en-GB" sz="1100" dirty="0">
                          <a:solidFill>
                            <a:schemeClr val="tx1"/>
                          </a:solidFill>
                          <a:latin typeface="+mn-lt"/>
                          <a:ea typeface="Verdana"/>
                        </a:rPr>
                        <a:t>Develop guides and implement the coaching/ mentoring platform for existing relationships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Inclusive inner wellness seminars to be delivered July; August; September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Customer survey to be developed and implemented for TSD</a:t>
                      </a:r>
                    </a:p>
                    <a:p>
                      <a:pPr marL="171450" indent="-171450" algn="l">
                        <a:buFont typeface="Arial" panose="020B0604020202020204" pitchFamily="34" charset="0"/>
                        <a:buChar char="•"/>
                      </a:pPr>
                      <a:r>
                        <a:rPr lang="en-GB" sz="1100" dirty="0">
                          <a:solidFill>
                            <a:schemeClr val="tx1"/>
                          </a:solidFill>
                          <a:latin typeface="+mn-lt"/>
                          <a:ea typeface="Verdana"/>
                        </a:rPr>
                        <a:t>Present Overseas Nurse Accommodation paper at management Exec.</a:t>
                      </a:r>
                    </a:p>
                    <a:p>
                      <a:pPr marL="171450" indent="-171450" algn="l">
                        <a:buFont typeface="Arial" panose="020B0604020202020204" pitchFamily="34" charset="0"/>
                        <a:buChar char="•"/>
                      </a:pPr>
                      <a:r>
                        <a:rPr lang="en-GB" sz="1100" dirty="0">
                          <a:solidFill>
                            <a:schemeClr val="tx1"/>
                          </a:solidFill>
                          <a:latin typeface="+mn-lt"/>
                          <a:ea typeface="Verdana"/>
                        </a:rPr>
                        <a:t>Submit bid to Charitable Funds to develop careers videos.</a:t>
                      </a:r>
                    </a:p>
                    <a:p>
                      <a:pPr marL="171450" indent="-171450" algn="l">
                        <a:buFont typeface="Arial" panose="020B0604020202020204" pitchFamily="34" charset="0"/>
                        <a:buChar char="•"/>
                      </a:pPr>
                      <a:r>
                        <a:rPr lang="en-GB" sz="1100" kern="1200" dirty="0">
                          <a:solidFill>
                            <a:schemeClr val="tx1"/>
                          </a:solidFill>
                          <a:latin typeface="+mn-lt"/>
                          <a:ea typeface="Verdana"/>
                          <a:cs typeface="+mn-cs"/>
                        </a:rPr>
                        <a:t>Work plan for multi-professional clinical education group </a:t>
                      </a:r>
                    </a:p>
                    <a:p>
                      <a:pPr marL="171450" indent="-171450" algn="l">
                        <a:buFont typeface="Arial" panose="020B0604020202020204" pitchFamily="34" charset="0"/>
                        <a:buChar char="•"/>
                      </a:pPr>
                      <a:r>
                        <a:rPr lang="en-GB" sz="1050" kern="1200" dirty="0">
                          <a:solidFill>
                            <a:schemeClr val="tx1"/>
                          </a:solidFill>
                          <a:effectLst/>
                          <a:latin typeface="+mn-lt"/>
                          <a:ea typeface="+mn-ea"/>
                          <a:cs typeface="+mn-cs"/>
                        </a:rPr>
                        <a:t>Engaging in phase 2 of digital capability framework development with HEIW, to be rolled out across the UHB.</a:t>
                      </a:r>
                      <a:r>
                        <a:rPr lang="en-GB" sz="1000" kern="1200" dirty="0">
                          <a:solidFill>
                            <a:schemeClr val="tx1"/>
                          </a:solidFill>
                          <a:effectLst/>
                          <a:latin typeface="+mn-lt"/>
                          <a:ea typeface="+mn-ea"/>
                          <a:cs typeface="+mn-cs"/>
                        </a:rPr>
                        <a:t> </a:t>
                      </a:r>
                    </a:p>
                    <a:p>
                      <a:pPr marL="171450" indent="-171450" algn="l">
                        <a:buFont typeface="Arial" panose="020B0604020202020204" pitchFamily="34" charset="0"/>
                        <a:buChar char="•"/>
                      </a:pPr>
                      <a:r>
                        <a:rPr lang="en-GB" sz="1100" kern="1200" dirty="0">
                          <a:solidFill>
                            <a:schemeClr val="tx1"/>
                          </a:solidFill>
                          <a:latin typeface="+mn-lt"/>
                          <a:ea typeface="Verdana"/>
                          <a:cs typeface="+mn-cs"/>
                        </a:rPr>
                        <a:t>Funding for overseas nurses programme team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Improvement programme to reinvigorate VBAs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Revisit Talent Management process / details with Executive Team, cascade.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Engagement with identified areas to develop mentor network</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i="0" u="none" strike="noStrike" noProof="0" dirty="0">
                          <a:solidFill>
                            <a:schemeClr val="tx1"/>
                          </a:solidFill>
                          <a:latin typeface="+mn-lt"/>
                        </a:rPr>
                        <a:t>Coaching for Performance focused work with Aspiring Clinical Directors and Estates Team</a:t>
                      </a:r>
                      <a:endParaRPr lang="en-US" sz="1100" b="0" i="0" u="none" strike="noStrike" noProof="0" dirty="0">
                        <a:solidFill>
                          <a:schemeClr val="tx1"/>
                        </a:solidFill>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Complete </a:t>
                      </a:r>
                      <a:r>
                        <a:rPr lang="en-GB" sz="1100" dirty="0" err="1">
                          <a:solidFill>
                            <a:schemeClr val="tx1"/>
                          </a:solidFill>
                          <a:latin typeface="+mn-lt"/>
                          <a:ea typeface="Verdana"/>
                        </a:rPr>
                        <a:t>HealthRoster</a:t>
                      </a:r>
                      <a:r>
                        <a:rPr lang="en-GB" sz="1100" dirty="0">
                          <a:solidFill>
                            <a:schemeClr val="tx1"/>
                          </a:solidFill>
                          <a:latin typeface="+mn-lt"/>
                          <a:ea typeface="Verdana"/>
                        </a:rPr>
                        <a:t> roll out of 12.5hr wards by 30/09/22.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Agree a rate card for M&amp;D locums, ideally nationally but if not achievable locally.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Extend </a:t>
                      </a:r>
                      <a:r>
                        <a:rPr lang="en-GB" sz="1100" dirty="0" err="1">
                          <a:solidFill>
                            <a:schemeClr val="tx1"/>
                          </a:solidFill>
                          <a:latin typeface="+mn-lt"/>
                          <a:ea typeface="Verdana"/>
                        </a:rPr>
                        <a:t>Medacs</a:t>
                      </a:r>
                      <a:r>
                        <a:rPr lang="en-GB" sz="1100" dirty="0">
                          <a:solidFill>
                            <a:schemeClr val="tx1"/>
                          </a:solidFill>
                          <a:latin typeface="+mn-lt"/>
                          <a:ea typeface="Verdana"/>
                        </a:rPr>
                        <a:t> contract for 24months – run M&amp;D Staff Bank.</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a:rPr>
                        <a:t>Implement Recruitment Optimisation Process(RPO) to recruit permanently to difficult to fill roles, therefore reducing agency spend.</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i="0" u="none" strike="noStrike" noProof="0" dirty="0">
                        <a:solidFill>
                          <a:schemeClr val="tx1"/>
                        </a:solidFill>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i="0" u="none" strike="noStrike" noProof="0" dirty="0">
                        <a:solidFill>
                          <a:schemeClr val="tx1"/>
                        </a:solidFill>
                        <a:latin typeface="+mn-lt"/>
                      </a:endParaRPr>
                    </a:p>
                    <a:p>
                      <a:pPr marL="0" indent="0" algn="l">
                        <a:buFont typeface="Arial" panose="020B0604020202020204" pitchFamily="34" charset="0"/>
                        <a:buNone/>
                      </a:pPr>
                      <a:endParaRPr lang="en-GB" sz="1100" b="0" dirty="0">
                        <a:solidFill>
                          <a:schemeClr val="tx1"/>
                        </a:solidFill>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90770727"/>
                  </a:ext>
                </a:extLst>
              </a:tr>
              <a:tr h="341293">
                <a:tc gridSpan="3">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gridSpan="3">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GB"/>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algn="l"/>
                      <a:r>
                        <a:rPr lang="en-GB" sz="12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1287617"/>
                  </a:ext>
                </a:extLst>
              </a:tr>
              <a:tr h="902956">
                <a:tc gridSpan="3">
                  <a:txBody>
                    <a:bodyPr/>
                    <a:lstStyle/>
                    <a:p>
                      <a:pPr marL="171450" indent="-171450" algn="l">
                        <a:buFont typeface="Arial" panose="020B0604020202020204" pitchFamily="34" charset="0"/>
                        <a:buChar char="•"/>
                      </a:pPr>
                      <a:r>
                        <a:rPr lang="en-GB" sz="1100" u="none" dirty="0" err="1">
                          <a:solidFill>
                            <a:schemeClr val="tx1"/>
                          </a:solidFill>
                          <a:latin typeface="+mn-lt"/>
                          <a:ea typeface="Verdana" panose="020B0604030504040204" pitchFamily="34" charset="0"/>
                        </a:rPr>
                        <a:t>Medacs</a:t>
                      </a:r>
                      <a:r>
                        <a:rPr lang="en-GB" sz="1100" u="none" dirty="0">
                          <a:solidFill>
                            <a:schemeClr val="tx1"/>
                          </a:solidFill>
                          <a:latin typeface="+mn-lt"/>
                          <a:ea typeface="Verdana" panose="020B0604030504040204" pitchFamily="34" charset="0"/>
                        </a:rPr>
                        <a:t> contract expires in Aug 22.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latin typeface="+mn-lt"/>
                          <a:ea typeface="Verdana" panose="020B0604030504040204" pitchFamily="34" charset="0"/>
                        </a:rPr>
                        <a:t>Increased requests across CBs re leadership capability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Verdana" panose="020B0604030504040204" pitchFamily="34" charset="0"/>
                          <a:cs typeface="+mn-cs"/>
                        </a:rPr>
                        <a:t>Risk to successful completion of Overseas Nurse’s programme as funding for necessary facilitators required.</a:t>
                      </a:r>
                    </a:p>
                    <a:p>
                      <a:pPr marL="171450" indent="-171450" algn="l">
                        <a:buFont typeface="Arial" panose="020B0604020202020204" pitchFamily="34" charset="0"/>
                        <a:buChar char="•"/>
                      </a:pPr>
                      <a:r>
                        <a:rPr lang="en-GB" sz="1100" kern="1200" dirty="0">
                          <a:solidFill>
                            <a:schemeClr val="tx1"/>
                          </a:solidFill>
                          <a:effectLst/>
                          <a:latin typeface="+mn-lt"/>
                          <a:ea typeface="Verdana" panose="020B0604030504040204" pitchFamily="34" charset="0"/>
                          <a:cs typeface="+mn-cs"/>
                        </a:rPr>
                        <a:t>Poor engagement caused by exhaustion / burnout</a:t>
                      </a:r>
                      <a:endParaRPr lang="en-GB" sz="1100" baseline="0" dirty="0">
                        <a:solidFill>
                          <a:schemeClr val="tx1"/>
                        </a:solidFill>
                        <a:latin typeface="+mn-lt"/>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hMerge="1">
                  <a:txBody>
                    <a:bodyPr/>
                    <a:lstStyle/>
                    <a:p>
                      <a:endParaRPr lang="en-US"/>
                    </a:p>
                  </a:txBody>
                  <a:tcPr>
                    <a:lnL w="12700" cap="flat" cmpd="sng" algn="ctr">
                      <a:solidFill>
                        <a:schemeClr val="bg1"/>
                      </a:solidFill>
                      <a:prstDash val="solid"/>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pPr marL="171450" indent="-171450">
                        <a:buFont typeface="Arial" panose="020B0604020202020204" pitchFamily="34" charset="0"/>
                        <a:buChar char="•"/>
                      </a:pPr>
                      <a:r>
                        <a:rPr lang="en-GB" sz="1100" dirty="0">
                          <a:solidFill>
                            <a:schemeClr val="tx1"/>
                          </a:solidFill>
                          <a:latin typeface="+mn-lt"/>
                          <a:ea typeface="Verdana" panose="020B0604030504040204" pitchFamily="34" charset="0"/>
                        </a:rPr>
                        <a:t>Regular reporting to ED of P&amp;C to identify any delays and identify contingency plans.</a:t>
                      </a:r>
                    </a:p>
                    <a:p>
                      <a:endParaRPr lang="en-GB" sz="1100" dirty="0">
                        <a:solidFill>
                          <a:schemeClr val="tx1"/>
                        </a:solidFill>
                        <a:latin typeface="+mn-lt"/>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Decision to extend the </a:t>
                      </a:r>
                      <a:r>
                        <a:rPr lang="en-GB" sz="1100" b="0" i="0" u="none" strike="noStrike" noProof="0" dirty="0" err="1">
                          <a:solidFill>
                            <a:schemeClr val="tx1"/>
                          </a:solidFill>
                          <a:latin typeface="Verdana"/>
                          <a:ea typeface="Verdana"/>
                        </a:rPr>
                        <a:t>Medcas</a:t>
                      </a:r>
                      <a:r>
                        <a:rPr lang="en-GB" sz="1100" b="0" i="0" u="none" strike="noStrike" noProof="0" dirty="0">
                          <a:solidFill>
                            <a:schemeClr val="tx1"/>
                          </a:solidFill>
                          <a:latin typeface="Verdana"/>
                          <a:ea typeface="Verdana"/>
                        </a:rPr>
                        <a:t> contract for the M&amp;D Staff Bank – 24 months.</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Decision to implement the Recruitment Optimisation Process (RPO) via </a:t>
                      </a:r>
                      <a:r>
                        <a:rPr lang="en-GB" sz="1100" b="0" i="0" u="none" strike="noStrike" noProof="0" dirty="0" err="1">
                          <a:solidFill>
                            <a:schemeClr val="tx1"/>
                          </a:solidFill>
                          <a:latin typeface="Verdana"/>
                          <a:ea typeface="Verdana"/>
                        </a:rPr>
                        <a:t>Medacs</a:t>
                      </a:r>
                      <a:r>
                        <a:rPr lang="en-GB" sz="1100" b="0" i="0" u="none" strike="noStrike" noProof="0" dirty="0">
                          <a:solidFill>
                            <a:schemeClr val="tx1"/>
                          </a:solidFill>
                          <a:latin typeface="Verdana"/>
                          <a:ea typeface="Verdana"/>
                        </a:rPr>
                        <a:t>.</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Funding for International Nurse </a:t>
                      </a:r>
                      <a:r>
                        <a:rPr lang="en-GB" sz="1100" b="0" i="0" u="none" strike="noStrike" noProof="0">
                          <a:solidFill>
                            <a:schemeClr val="tx1"/>
                          </a:solidFill>
                          <a:latin typeface="Verdana"/>
                          <a:ea typeface="Verdana"/>
                        </a:rPr>
                        <a:t>Recruitment Campaign.</a:t>
                      </a:r>
                      <a:endParaRPr lang="en-GB" sz="1100" b="0" i="0" u="none" strike="noStrike" noProof="0" dirty="0">
                        <a:solidFill>
                          <a:schemeClr val="tx1"/>
                        </a:solidFill>
                        <a:latin typeface="Verdana"/>
                        <a:ea typeface="Verdana"/>
                      </a:endParaRP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Decision on procuring an e-rostering system for M&amp;D workforce.</a:t>
                      </a:r>
                    </a:p>
                    <a:p>
                      <a:pPr marL="171450" lvl="0" indent="-171450" algn="l">
                        <a:buFont typeface="Arial" panose="020B0604020202020204" pitchFamily="34" charset="0"/>
                        <a:buChar char="•"/>
                      </a:pPr>
                      <a:endParaRPr lang="en-GB" sz="1100" b="0" i="0" u="none" strike="noStrike" noProof="0" dirty="0">
                        <a:solidFill>
                          <a:srgbClr val="4C4D4F"/>
                        </a:solidFill>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3005138"/>
                  </a:ext>
                </a:extLst>
              </a:tr>
            </a:tbl>
          </a:graphicData>
        </a:graphic>
      </p:graphicFrame>
      <p:grpSp>
        <p:nvGrpSpPr>
          <p:cNvPr id="10" name="Group 9">
            <a:extLst>
              <a:ext uri="{FF2B5EF4-FFF2-40B4-BE49-F238E27FC236}">
                <a16:creationId xmlns:a16="http://schemas.microsoft.com/office/drawing/2014/main" id="{EE877213-71BD-4EE3-8C86-24B263326698}"/>
              </a:ext>
            </a:extLst>
          </p:cNvPr>
          <p:cNvGrpSpPr/>
          <p:nvPr/>
        </p:nvGrpSpPr>
        <p:grpSpPr>
          <a:xfrm>
            <a:off x="8429788" y="5345726"/>
            <a:ext cx="3360481"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5607008" y="69339"/>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Date:23/06/22</a:t>
            </a:r>
          </a:p>
        </p:txBody>
      </p:sp>
      <p:sp>
        <p:nvSpPr>
          <p:cNvPr id="29" name="Rectangle 28">
            <a:extLst>
              <a:ext uri="{FF2B5EF4-FFF2-40B4-BE49-F238E27FC236}">
                <a16:creationId xmlns:a16="http://schemas.microsoft.com/office/drawing/2014/main" id="{01BD1AF0-C742-41F8-B5D7-1FBD956A930B}"/>
              </a:ext>
            </a:extLst>
          </p:cNvPr>
          <p:cNvSpPr/>
          <p:nvPr/>
        </p:nvSpPr>
        <p:spPr>
          <a:xfrm>
            <a:off x="12880" y="-59596"/>
            <a:ext cx="9022438"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People and Culture Plan </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id="{4AAAFFE5-5ED1-4B16-8AC5-D8A3EF9C1FB0}"/>
              </a:ext>
            </a:extLst>
          </p:cNvPr>
          <p:cNvSpPr/>
          <p:nvPr/>
        </p:nvSpPr>
        <p:spPr>
          <a:xfrm>
            <a:off x="0" y="418130"/>
            <a:ext cx="12192000" cy="631045"/>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a:defRPr/>
            </a:pPr>
            <a:r>
              <a:rPr kumimoji="0" lang="en-GB" sz="1200" b="1" i="0" u="none" strike="noStrike" kern="1200" cap="none" spc="0" normalizeH="0" baseline="0" noProof="0" dirty="0">
                <a:ln>
                  <a:noFill/>
                </a:ln>
                <a:solidFill>
                  <a:prstClr val="white"/>
                </a:solidFill>
                <a:effectLst/>
                <a:uLnTx/>
                <a:uFillTx/>
                <a:latin typeface="Calibri"/>
                <a:ea typeface="+mn-ea"/>
                <a:cs typeface="+mn-cs"/>
              </a:rPr>
              <a:t>Exec Summary: </a:t>
            </a:r>
            <a:r>
              <a:rPr lang="en-GB" sz="1100" dirty="0">
                <a:solidFill>
                  <a:schemeClr val="bg1"/>
                </a:solidFill>
                <a:ea typeface="Verdana" panose="020B0604030504040204" pitchFamily="34" charset="0"/>
              </a:rPr>
              <a:t>To meet our populations health and care needs effectively we are completely dependant on our workforce.   We want to be a great place to train, work and live, with inclusion, wellbeing and development at the heart of everything we do.   This plan is our opportunity to improve the experience of staff, ensure the improvements we have made over recent years continue, and confront the challenges which have arisen as a result of the pandemic and subsequent recovery period.    </a:t>
            </a:r>
            <a:endParaRPr lang="en-GB" sz="1200" dirty="0">
              <a:solidFill>
                <a:schemeClr val="bg1"/>
              </a:solidFill>
              <a:ea typeface="Verdana" panose="020B0604030504040204" pitchFamily="34" charset="0"/>
            </a:endParaRPr>
          </a:p>
        </p:txBody>
      </p:sp>
      <p:sp>
        <p:nvSpPr>
          <p:cNvPr id="19" name="Oval 18">
            <a:extLst>
              <a:ext uri="{FF2B5EF4-FFF2-40B4-BE49-F238E27FC236}">
                <a16:creationId xmlns:a16="http://schemas.microsoft.com/office/drawing/2014/main" id="{A9397F14-0AAE-464B-8CF8-58947AED22D9}"/>
              </a:ext>
            </a:extLst>
          </p:cNvPr>
          <p:cNvSpPr/>
          <p:nvPr/>
        </p:nvSpPr>
        <p:spPr>
          <a:xfrm>
            <a:off x="4670475" y="1408028"/>
            <a:ext cx="281353" cy="201907"/>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7" ma:contentTypeDescription="Create a new document." ma:contentTypeScope="" ma:versionID="9845bb4e121dd61d033fd908438ce2b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abfbacc40cea6511d8d29bcf7f2ace30"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2.xml><?xml version="1.0" encoding="utf-8"?>
<ds:datastoreItem xmlns:ds="http://schemas.openxmlformats.org/officeDocument/2006/customXml" ds:itemID="{086835AD-4CF3-4690-BF08-9592624F5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53C46D6-C4AF-4FF7-955F-3CABF70941DD}">
  <ds:schemaRefs>
    <ds:schemaRef ds:uri="http://schemas.microsoft.com/office/2006/documentManagement/types"/>
    <ds:schemaRef ds:uri="c9a6731c-53d6-464c-b253-c810b90fd6a8"/>
    <ds:schemaRef ds:uri="http://purl.org/dc/terms/"/>
    <ds:schemaRef ds:uri="http://schemas.microsoft.com/office/infopath/2007/PartnerControls"/>
    <ds:schemaRef ds:uri="http://purl.org/dc/dcmitype/"/>
    <ds:schemaRef ds:uri="7eb3d039-33b6-4495-9bc2-698ff4d5488a"/>
    <ds:schemaRef ds:uri="http://www.w3.org/XML/1998/namespace"/>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9127</TotalTime>
  <Words>720</Words>
  <Application>Microsoft Office PowerPoint</Application>
  <PresentationFormat>Widescreen</PresentationFormat>
  <Paragraphs>62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Jonathan Watts (Cardiff and Vale UHB - Planning)</cp:lastModifiedBy>
  <cp:revision>75</cp:revision>
  <cp:lastPrinted>2021-11-10T15:53:29Z</cp:lastPrinted>
  <dcterms:created xsi:type="dcterms:W3CDTF">2021-02-03T15:35:55Z</dcterms:created>
  <dcterms:modified xsi:type="dcterms:W3CDTF">2022-09-15T13:12:44Z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