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899855180" r:id="rId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2451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34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E1B43D37-8993-448E-979C-C6906B35FE1E}" type="datetimeFigureOut">
              <a:rPr lang="en-US" smtClean="0"/>
              <a:t>9/15/2022</a:t>
            </a:fld>
            <a:endParaRPr lang="en-US"/>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868B2DBB-7DAD-4A73-B1B6-CDA9C86D8633}" type="slidenum">
              <a:rPr lang="en-US" smtClean="0"/>
              <a:t>‹#›</a:t>
            </a:fld>
            <a:endParaRPr lang="en-US"/>
          </a:p>
        </p:txBody>
      </p:sp>
    </p:spTree>
    <p:extLst>
      <p:ext uri="{BB962C8B-B14F-4D97-AF65-F5344CB8AC3E}">
        <p14:creationId xmlns:p14="http://schemas.microsoft.com/office/powerpoint/2010/main" val="14374566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537BAB3-DCA3-4D17-BB55-9BDD8E32A24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2051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478795E-07A0-4020-ACF6-8F17CBC376C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0"/>
            </a:lvl1pPr>
          </a:lstStyle>
          <a:p>
            <a:fld id="{E2948567-9021-CD4F-BB3B-E3132DB3A8BC}" type="slidenum">
              <a:rPr lang="en-GB" smtClean="0"/>
              <a:pPr/>
              <a:t>‹#›</a:t>
            </a:fld>
            <a:endParaRPr lang="en-GB" sz="1800"/>
          </a:p>
        </p:txBody>
      </p:sp>
      <p:pic>
        <p:nvPicPr>
          <p:cNvPr id="7" name="Picture 6" descr="Skyline.jpg">
            <a:extLst>
              <a:ext uri="{FF2B5EF4-FFF2-40B4-BE49-F238E27FC236}">
                <a16:creationId xmlns:a16="http://schemas.microsoft.com/office/drawing/2014/main" id="{6E35F929-48AA-409B-B41C-A17E0EAB52E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41874260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F240897-0FD9-402C-91C0-9041D4DBA9CD}"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6DC8362B-2A99-42F2-9FEA-A1C21A62D05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2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33906B0F-A044-4357-A00B-AC1BB461812F}"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pic>
        <p:nvPicPr>
          <p:cNvPr id="8" name="Picture 2" descr="About Us – Cardiff and Vale University health Board">
            <a:extLst>
              <a:ext uri="{FF2B5EF4-FFF2-40B4-BE49-F238E27FC236}">
                <a16:creationId xmlns:a16="http://schemas.microsoft.com/office/drawing/2014/main" id="{EC5137C8-D47D-4C0F-87A2-D6393BF66027}"/>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3177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EFAAED73-10D8-483C-9464-B49876851C43}"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3499567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1076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B2B0A73-B337-4224-9EFE-89D8D90E2ED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solidFill>
                  <a:schemeClr val="tx1"/>
                </a:solidFill>
              </a:defRPr>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181093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324CA90-09D7-4E65-A492-4F41B4BA4D20}" type="datetime1">
              <a:rPr lang="en-US" smtClean="0"/>
              <a:t>9/15/2022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b="1"/>
          </a:p>
        </p:txBody>
      </p:sp>
    </p:spTree>
    <p:extLst>
      <p:ext uri="{BB962C8B-B14F-4D97-AF65-F5344CB8AC3E}">
        <p14:creationId xmlns:p14="http://schemas.microsoft.com/office/powerpoint/2010/main" val="2502489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3947EE5D-96C1-4B71-BC35-3D92D4391A64}"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sz="1800" b="1"/>
            </a:lvl1pPr>
          </a:lstStyle>
          <a:p>
            <a:fld id="{E2948567-9021-CD4F-BB3B-E3132DB3A8BC}" type="slidenum">
              <a:rPr lang="en-GB" smtClean="0"/>
              <a:pPr/>
              <a:t>‹#›</a:t>
            </a:fld>
            <a:endParaRPr lang="en-GB" sz="1800"/>
          </a:p>
        </p:txBody>
      </p:sp>
    </p:spTree>
    <p:extLst>
      <p:ext uri="{BB962C8B-B14F-4D97-AF65-F5344CB8AC3E}">
        <p14:creationId xmlns:p14="http://schemas.microsoft.com/office/powerpoint/2010/main" val="354369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58A7D745-8000-4672-97A8-F093E7ACF01E}" type="datetime1">
              <a:rPr lang="en-US" smtClean="0"/>
              <a:t>9/15/2022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2401994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7954428-A54B-4614-B454-68083BD9B7BC}" type="datetime1">
              <a:rPr lang="en-US" smtClean="0"/>
              <a:t>9/15/2022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t>‹#›</a:t>
            </a:fld>
            <a:endParaRPr lang="en-US"/>
          </a:p>
        </p:txBody>
      </p:sp>
      <p:pic>
        <p:nvPicPr>
          <p:cNvPr id="7" name="Picture 2" descr="About Us – Cardiff and Vale University health Board">
            <a:extLst>
              <a:ext uri="{FF2B5EF4-FFF2-40B4-BE49-F238E27FC236}">
                <a16:creationId xmlns:a16="http://schemas.microsoft.com/office/drawing/2014/main" id="{BBBEAE03-69A8-48C4-AEA1-FE97E56203C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979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5CE49B-B89C-49EB-867A-E989BE44CEEA}" type="datetime1">
              <a:rPr lang="en-US" smtClean="0"/>
              <a:t>9/15/2022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t>‹#›</a:t>
            </a:fld>
            <a:endParaRPr lang="en-US"/>
          </a:p>
        </p:txBody>
      </p:sp>
      <p:pic>
        <p:nvPicPr>
          <p:cNvPr id="6" name="Picture 2" descr="About Us – Cardiff and Vale University health Board">
            <a:extLst>
              <a:ext uri="{FF2B5EF4-FFF2-40B4-BE49-F238E27FC236}">
                <a16:creationId xmlns:a16="http://schemas.microsoft.com/office/drawing/2014/main" id="{5FB7C5A6-E6E2-4921-80C2-E94D125B122C}"/>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059348" y="132736"/>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6939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6ACB6ED-F7DB-4BE3-9790-53FEBD3F157F}" type="datetime1">
              <a:rPr lang="en-US" smtClean="0"/>
              <a:t>9/15/2022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t>‹#›</a:t>
            </a:fld>
            <a:endParaRPr lang="en-US"/>
          </a:p>
        </p:txBody>
      </p:sp>
    </p:spTree>
    <p:extLst>
      <p:ext uri="{BB962C8B-B14F-4D97-AF65-F5344CB8AC3E}">
        <p14:creationId xmlns:p14="http://schemas.microsoft.com/office/powerpoint/2010/main" val="38456223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A6BC2B-8F0C-4779-A475-16EA215FF783}" type="datetime1">
              <a:rPr lang="en-US" smtClean="0"/>
              <a:t>9/15/2022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t>‹#›</a:t>
            </a:fld>
            <a:endParaRPr lang="en-US"/>
          </a:p>
        </p:txBody>
      </p:sp>
      <p:pic>
        <p:nvPicPr>
          <p:cNvPr id="9" name="Picture 2" descr="About Us – Cardiff and Vale University health Board">
            <a:extLst>
              <a:ext uri="{FF2B5EF4-FFF2-40B4-BE49-F238E27FC236}">
                <a16:creationId xmlns:a16="http://schemas.microsoft.com/office/drawing/2014/main" id="{2D666A92-4293-4D96-8C85-864854F1A41A}"/>
              </a:ext>
            </a:extLst>
          </p:cNvPr>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9200375" y="92623"/>
            <a:ext cx="2905117" cy="753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5001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 name="Table 56"/>
          <p:cNvGraphicFramePr>
            <a:graphicFrameLocks noGrp="1"/>
          </p:cNvGraphicFramePr>
          <p:nvPr>
            <p:extLst>
              <p:ext uri="{D42A27DB-BD31-4B8C-83A1-F6EECF244321}">
                <p14:modId xmlns:p14="http://schemas.microsoft.com/office/powerpoint/2010/main" val="146208334"/>
              </p:ext>
            </p:extLst>
          </p:nvPr>
        </p:nvGraphicFramePr>
        <p:xfrm>
          <a:off x="58325" y="1049175"/>
          <a:ext cx="12191999" cy="6102013"/>
        </p:xfrm>
        <a:graphic>
          <a:graphicData uri="http://schemas.openxmlformats.org/drawingml/2006/table">
            <a:tbl>
              <a:tblPr firstRow="1" bandRow="1">
                <a:tableStyleId>{5C22544A-7EE6-4342-B048-85BDC9FD1C3A}</a:tableStyleId>
              </a:tblPr>
              <a:tblGrid>
                <a:gridCol w="1262375">
                  <a:extLst>
                    <a:ext uri="{9D8B030D-6E8A-4147-A177-3AD203B41FA5}">
                      <a16:colId xmlns:a16="http://schemas.microsoft.com/office/drawing/2014/main" val="447690721"/>
                    </a:ext>
                  </a:extLst>
                </a:gridCol>
                <a:gridCol w="1965004">
                  <a:extLst>
                    <a:ext uri="{9D8B030D-6E8A-4147-A177-3AD203B41FA5}">
                      <a16:colId xmlns:a16="http://schemas.microsoft.com/office/drawing/2014/main" val="1047243493"/>
                    </a:ext>
                  </a:extLst>
                </a:gridCol>
                <a:gridCol w="565133">
                  <a:extLst>
                    <a:ext uri="{9D8B030D-6E8A-4147-A177-3AD203B41FA5}">
                      <a16:colId xmlns:a16="http://schemas.microsoft.com/office/drawing/2014/main" val="1082847075"/>
                    </a:ext>
                  </a:extLst>
                </a:gridCol>
                <a:gridCol w="742060">
                  <a:extLst>
                    <a:ext uri="{9D8B030D-6E8A-4147-A177-3AD203B41FA5}">
                      <a16:colId xmlns:a16="http://schemas.microsoft.com/office/drawing/2014/main" val="3754645557"/>
                    </a:ext>
                  </a:extLst>
                </a:gridCol>
                <a:gridCol w="505700">
                  <a:extLst>
                    <a:ext uri="{9D8B030D-6E8A-4147-A177-3AD203B41FA5}">
                      <a16:colId xmlns:a16="http://schemas.microsoft.com/office/drawing/2014/main" val="1860810412"/>
                    </a:ext>
                  </a:extLst>
                </a:gridCol>
                <a:gridCol w="1345539">
                  <a:extLst>
                    <a:ext uri="{9D8B030D-6E8A-4147-A177-3AD203B41FA5}">
                      <a16:colId xmlns:a16="http://schemas.microsoft.com/office/drawing/2014/main" val="4097612955"/>
                    </a:ext>
                  </a:extLst>
                </a:gridCol>
                <a:gridCol w="1361924">
                  <a:extLst>
                    <a:ext uri="{9D8B030D-6E8A-4147-A177-3AD203B41FA5}">
                      <a16:colId xmlns:a16="http://schemas.microsoft.com/office/drawing/2014/main" val="3822095020"/>
                    </a:ext>
                  </a:extLst>
                </a:gridCol>
                <a:gridCol w="1189123">
                  <a:extLst>
                    <a:ext uri="{9D8B030D-6E8A-4147-A177-3AD203B41FA5}">
                      <a16:colId xmlns:a16="http://schemas.microsoft.com/office/drawing/2014/main" val="4080498377"/>
                    </a:ext>
                  </a:extLst>
                </a:gridCol>
                <a:gridCol w="3255141">
                  <a:extLst>
                    <a:ext uri="{9D8B030D-6E8A-4147-A177-3AD203B41FA5}">
                      <a16:colId xmlns:a16="http://schemas.microsoft.com/office/drawing/2014/main" val="1837010367"/>
                    </a:ext>
                  </a:extLst>
                </a:gridCol>
              </a:tblGrid>
              <a:tr h="0">
                <a:tc gridSpan="9">
                  <a:txBody>
                    <a:bodyPr/>
                    <a:lstStyle/>
                    <a:p>
                      <a:pPr algn="ctr"/>
                      <a:r>
                        <a:rPr lang="en-GB" sz="1000" dirty="0">
                          <a:solidFill>
                            <a:schemeClr val="bg1"/>
                          </a:solidFill>
                          <a:latin typeface="Verdana" panose="020B0604030504040204" pitchFamily="34" charset="0"/>
                          <a:ea typeface="Verdana" panose="020B0604030504040204" pitchFamily="34" charset="0"/>
                        </a:rPr>
                        <a:t>Overall Programme Report</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rtl="0" eaLnBrk="1" fontAlgn="auto" latinLnBrk="0" hangingPunct="1">
                        <a:lnSpc>
                          <a:spcPct val="100000"/>
                        </a:lnSpc>
                        <a:spcBef>
                          <a:spcPts val="0"/>
                        </a:spcBef>
                        <a:spcAft>
                          <a:spcPts val="0"/>
                        </a:spcAft>
                        <a:buFontTx/>
                        <a:buNone/>
                      </a:pPr>
                      <a:endParaRPr lang="en-GB" sz="1000">
                        <a:solidFill>
                          <a:srgbClr val="4C4D4F"/>
                        </a:solidFill>
                        <a:latin typeface="Verdana"/>
                        <a:ea typeface="Verdana"/>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GB"/>
                    </a:p>
                  </a:txBody>
                  <a:tcPr/>
                </a:tc>
                <a:tc hMerge="1">
                  <a:txBody>
                    <a:bodyPr/>
                    <a:lstStyle/>
                    <a:p>
                      <a:endParaRPr lang="en-US"/>
                    </a:p>
                  </a:txBody>
                  <a:tcPr/>
                </a:tc>
                <a:tc hMerge="1">
                  <a:txBody>
                    <a:bodyPr/>
                    <a:lstStyle/>
                    <a:p>
                      <a:endParaRPr lang="en-US"/>
                    </a:p>
                  </a:txBody>
                  <a:tcPr/>
                </a:tc>
                <a:tc hMerge="1">
                  <a:txBody>
                    <a:bodyPr/>
                    <a:lstStyle/>
                    <a:p>
                      <a:pPr algn="l"/>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800" b="1">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1328218"/>
                  </a:ext>
                </a:extLst>
              </a:tr>
              <a:tr h="392241">
                <a:tc>
                  <a:txBody>
                    <a:bodyPr/>
                    <a:lstStyle/>
                    <a:p>
                      <a:pPr algn="l"/>
                      <a:r>
                        <a:rPr lang="en-GB" sz="1000" b="1" dirty="0">
                          <a:solidFill>
                            <a:schemeClr val="bg1"/>
                          </a:solidFill>
                          <a:latin typeface="Verdana" panose="020B0604030504040204" pitchFamily="34" charset="0"/>
                          <a:ea typeface="Verdana" panose="020B0604030504040204" pitchFamily="34" charset="0"/>
                        </a:rPr>
                        <a:t>Programme Lead</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rtl="0" eaLnBrk="1" fontAlgn="auto" latinLnBrk="0" hangingPunct="1">
                        <a:lnSpc>
                          <a:spcPct val="100000"/>
                        </a:lnSpc>
                        <a:spcBef>
                          <a:spcPts val="0"/>
                        </a:spcBef>
                        <a:spcAft>
                          <a:spcPts val="0"/>
                        </a:spcAft>
                        <a:buFontTx/>
                        <a:buNone/>
                      </a:pPr>
                      <a:r>
                        <a:rPr lang="en-GB" sz="1000" dirty="0">
                          <a:solidFill>
                            <a:srgbClr val="4C4D4F"/>
                          </a:solidFill>
                          <a:latin typeface="Verdana"/>
                          <a:ea typeface="Verdana"/>
                        </a:rPr>
                        <a:t>Lianne Morse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solidFill>
                            <a:schemeClr val="bg1"/>
                          </a:solidFill>
                          <a:latin typeface="Verdana" panose="020B0604030504040204" pitchFamily="34" charset="0"/>
                          <a:ea typeface="Verdana" panose="020B0604030504040204" pitchFamily="34" charset="0"/>
                        </a:rPr>
                        <a:t>Project Status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dirty="0">
                        <a:solidFill>
                          <a:schemeClr val="tx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r>
                        <a:rPr lang="en-GB" sz="1000">
                          <a:solidFill>
                            <a:srgbClr val="4C4D4F"/>
                          </a:solidFill>
                          <a:latin typeface="Verdana"/>
                          <a:ea typeface="Verdana"/>
                        </a:rPr>
                        <a:t>25.01.2021</a:t>
                      </a:r>
                      <a:endParaRPr lang="en-GB" sz="1000">
                        <a:solidFill>
                          <a:srgbClr val="4C4D4F"/>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3175" cap="flat" cmpd="sng" algn="ctr">
                      <a:solidFill>
                        <a:srgbClr val="4D4D4F"/>
                      </a:solidFill>
                      <a:prstDash val="sysDash"/>
                      <a:round/>
                      <a:headEnd type="none" w="med" len="med"/>
                      <a:tailEnd type="none" w="med" len="med"/>
                    </a:lnT>
                    <a:lnB w="3175" cap="flat" cmpd="sng" algn="ctr">
                      <a:solidFill>
                        <a:srgbClr val="4D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r>
                        <a:rPr lang="en-GB" sz="1000" b="1">
                          <a:solidFill>
                            <a:schemeClr val="bg1"/>
                          </a:solidFill>
                          <a:latin typeface="Verdana" panose="020B0604030504040204" pitchFamily="34" charset="0"/>
                          <a:ea typeface="Verdana" panose="020B0604030504040204" pitchFamily="34" charset="0"/>
                        </a:rPr>
                        <a:t>Next Major Milestone: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solidFill>
                            <a:schemeClr val="tx1"/>
                          </a:solidFill>
                          <a:latin typeface="Verdana" panose="020B0604030504040204" pitchFamily="34" charset="0"/>
                          <a:ea typeface="Verdana" panose="020B0604030504040204" pitchFamily="34" charset="0"/>
                        </a:rPr>
                        <a:t>embedding the Plan into sustainable position </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35677797"/>
                  </a:ext>
                </a:extLst>
              </a:tr>
              <a:tr h="256465">
                <a:tc gridSpan="6">
                  <a:txBody>
                    <a:bodyPr/>
                    <a:lstStyle/>
                    <a:p>
                      <a:pPr algn="l"/>
                      <a:r>
                        <a:rPr lang="en-GB" sz="1050" b="1" dirty="0">
                          <a:solidFill>
                            <a:schemeClr val="bg1"/>
                          </a:solidFill>
                          <a:latin typeface="Verdana" panose="020B0604030504040204" pitchFamily="34" charset="0"/>
                          <a:ea typeface="Verdana" panose="020B0604030504040204" pitchFamily="34" charset="0"/>
                        </a:rPr>
                        <a:t>Focus to Date:</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tcPr>
                </a:tc>
                <a:tc hMerge="1">
                  <a:txBody>
                    <a:bodyPr/>
                    <a:lstStyle/>
                    <a:p>
                      <a:endParaRPr lang="en-GB"/>
                    </a:p>
                  </a:txBody>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baseline="0" dirty="0">
                          <a:solidFill>
                            <a:schemeClr val="bg1"/>
                          </a:solidFill>
                          <a:latin typeface="Verdana" panose="020B0604030504040204" pitchFamily="34" charset="0"/>
                          <a:ea typeface="Verdana" panose="020B0604030504040204" pitchFamily="34" charset="0"/>
                        </a:rPr>
                        <a:t>Next Step Priorities:</a:t>
                      </a:r>
                      <a:endParaRPr lang="en-GB" sz="1100" b="1" dirty="0">
                        <a:solidFill>
                          <a:schemeClr val="bg1"/>
                        </a:solidFill>
                        <a:latin typeface="Verdana" panose="020B0604030504040204" pitchFamily="34" charset="0"/>
                        <a:ea typeface="Verdana" panose="020B0604030504040204" pitchFamily="34" charset="0"/>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20955774"/>
                  </a:ext>
                </a:extLst>
              </a:tr>
              <a:tr h="3029034">
                <a:tc gridSpan="6">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ea typeface="Verdana"/>
                        </a:rPr>
                        <a:t>Wellbeing survey distributed to the wider medical workforce – closing date – 31</a:t>
                      </a:r>
                      <a:r>
                        <a:rPr lang="en-GB" sz="1100" b="0" baseline="30000" dirty="0">
                          <a:solidFill>
                            <a:schemeClr val="tx1"/>
                          </a:solidFill>
                          <a:latin typeface="+mn-lt"/>
                          <a:ea typeface="Verdana"/>
                        </a:rPr>
                        <a:t>st</a:t>
                      </a:r>
                      <a:r>
                        <a:rPr lang="en-GB" sz="1100" b="0" dirty="0">
                          <a:solidFill>
                            <a:schemeClr val="tx1"/>
                          </a:solidFill>
                          <a:latin typeface="+mn-lt"/>
                          <a:ea typeface="Verdana"/>
                        </a:rPr>
                        <a:t> July 2022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ea typeface="Verdana"/>
                        </a:rPr>
                        <a:t>30 Staff room refurbishments progressing with Estates colleagues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ea typeface="Verdana"/>
                        </a:rPr>
                        <a:t>Schwartz Round meetings held with interested areas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200" dirty="0">
                          <a:solidFill>
                            <a:schemeClr val="tx1"/>
                          </a:solidFill>
                          <a:effectLst/>
                          <a:latin typeface="+mn-lt"/>
                          <a:ea typeface="Verdana" panose="020B0604030504040204" pitchFamily="34" charset="0"/>
                          <a:cs typeface="+mn-cs"/>
                        </a:rPr>
                        <a:t>200 people participated at CAVUHB Careers Fair at Hilton Hotel, Cardiff on 04/05/22. 130 applications were received in total and 99 candidates successfully appointed.  2 more events planned for later in 2022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ea typeface="Verdana" panose="020B0604030504040204" pitchFamily="34" charset="0"/>
                        </a:rPr>
                        <a:t>TSD have recommenced advertising HCSW vacancies. 132 applications were received in their most recent recruitment.  98 applications have been short listed and invited for interview</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dirty="0">
                          <a:solidFill>
                            <a:schemeClr val="tx1"/>
                          </a:solidFill>
                          <a:latin typeface="+mn-lt"/>
                          <a:ea typeface="Verdana" panose="020B0604030504040204" pitchFamily="34" charset="0"/>
                        </a:rPr>
                        <a:t>Retention Plan has been finalised and will now be implemented across UHB.</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200" dirty="0">
                          <a:solidFill>
                            <a:schemeClr val="tx1"/>
                          </a:solidFill>
                          <a:effectLst/>
                          <a:latin typeface="+mn-lt"/>
                          <a:ea typeface="+mn-ea"/>
                          <a:cs typeface="+mn-cs"/>
                        </a:rPr>
                        <a:t>Flexible part-time undergraduate programmes are now available for Physiotherapy and Occupational therapy and HEIW funding has been provided to support one member of C&amp;V staff for each programme.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200" dirty="0">
                          <a:solidFill>
                            <a:schemeClr val="tx1"/>
                          </a:solidFill>
                          <a:effectLst/>
                          <a:latin typeface="+mn-lt"/>
                          <a:ea typeface="+mn-ea"/>
                          <a:cs typeface="+mn-cs"/>
                        </a:rPr>
                        <a:t>First cohort of the RCN cadets scheme will commence on 25/07/22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kern="1200" dirty="0">
                          <a:solidFill>
                            <a:schemeClr val="tx1"/>
                          </a:solidFill>
                          <a:effectLst/>
                          <a:latin typeface="+mn-lt"/>
                          <a:ea typeface="+mn-ea"/>
                          <a:cs typeface="+mn-cs"/>
                        </a:rPr>
                        <a:t>Involved in CD&amp;T digital transformation programme – this will support roll out of UHB wide framework </a:t>
                      </a:r>
                      <a:endParaRPr lang="en-GB" sz="1100" b="0" kern="1200" dirty="0">
                        <a:solidFill>
                          <a:schemeClr val="tx1"/>
                        </a:solidFill>
                        <a:effectLst/>
                        <a:latin typeface="+mn-lt"/>
                        <a:ea typeface="Verdana" panose="020B0604030504040204" pitchFamily="34" charset="0"/>
                        <a:cs typeface="+mn-cs"/>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Acceler8 Cohort 1; Module 4 completed at 4PI with support from Executive Director of Planning and Performance. Positive feedback to date from participants.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Collabor8 programme is now in development, including engagement with interested individuals who did not get onto Acceler8. Programme will be launched in September 2022.</a:t>
                      </a:r>
                    </a:p>
                    <a:p>
                      <a:pPr marL="171450" indent="-171450" algn="l">
                        <a:buFont typeface="Arial" panose="020B0604020202020204" pitchFamily="34" charset="0"/>
                        <a:buChar char="•"/>
                      </a:pPr>
                      <a:r>
                        <a:rPr lang="en-GB" sz="1100" b="0" kern="1200" dirty="0">
                          <a:solidFill>
                            <a:schemeClr val="tx1"/>
                          </a:solidFill>
                          <a:latin typeface="+mn-lt"/>
                          <a:ea typeface="Verdana"/>
                          <a:cs typeface="+mn-cs"/>
                        </a:rPr>
                        <a:t>VBA training continuing, focused and targeted support being offered to areas / managers requiring VBA to enable pay progression to ensure completed effectively</a:t>
                      </a:r>
                      <a:endParaRPr lang="en-GB" sz="1100" b="0" dirty="0">
                        <a:solidFill>
                          <a:schemeClr val="tx1"/>
                        </a:solidFill>
                        <a:latin typeface="+mn-lt"/>
                        <a:ea typeface="Verdana"/>
                      </a:endParaRPr>
                    </a:p>
                    <a:p>
                      <a:pPr marL="171450" indent="-171450" algn="l">
                        <a:buFont typeface="Arial" panose="020B0604020202020204" pitchFamily="34" charset="0"/>
                        <a:buChar char="•"/>
                      </a:pPr>
                      <a:r>
                        <a:rPr lang="en-GB" sz="1100" b="0" dirty="0">
                          <a:solidFill>
                            <a:schemeClr val="tx1"/>
                          </a:solidFill>
                          <a:latin typeface="+mn-lt"/>
                          <a:ea typeface="Verdana"/>
                        </a:rPr>
                        <a:t>E-Rostering – </a:t>
                      </a:r>
                      <a:r>
                        <a:rPr lang="en-GB" sz="1100" b="0" dirty="0" err="1">
                          <a:solidFill>
                            <a:schemeClr val="tx1"/>
                          </a:solidFill>
                          <a:latin typeface="+mn-lt"/>
                          <a:ea typeface="Verdana"/>
                        </a:rPr>
                        <a:t>HealthRoster</a:t>
                      </a:r>
                      <a:r>
                        <a:rPr lang="en-GB" sz="1100" b="0" dirty="0">
                          <a:solidFill>
                            <a:schemeClr val="tx1"/>
                          </a:solidFill>
                          <a:latin typeface="+mn-lt"/>
                          <a:ea typeface="Verdana"/>
                        </a:rPr>
                        <a:t> implemented in approx. 50 ward areas</a:t>
                      </a:r>
                    </a:p>
                    <a:p>
                      <a:pPr marL="171450" indent="-171450" algn="l">
                        <a:buFont typeface="Arial" panose="020B0604020202020204" pitchFamily="34" charset="0"/>
                        <a:buChar char="•"/>
                      </a:pPr>
                      <a:r>
                        <a:rPr lang="en-GB" sz="1100" b="0" dirty="0">
                          <a:solidFill>
                            <a:schemeClr val="tx1"/>
                          </a:solidFill>
                          <a:latin typeface="+mn-lt"/>
                          <a:ea typeface="Verdana"/>
                        </a:rPr>
                        <a:t>E-Rostering for Medics – initial procurement process complete, lots of providers expressing an interest</a:t>
                      </a:r>
                    </a:p>
                    <a:p>
                      <a:pPr marL="171450" indent="-171450" algn="l">
                        <a:buFont typeface="Arial" panose="020B0604020202020204" pitchFamily="34" charset="0"/>
                        <a:buChar char="•"/>
                      </a:pPr>
                      <a:r>
                        <a:rPr lang="en-GB" sz="1100" b="0" dirty="0">
                          <a:solidFill>
                            <a:schemeClr val="tx1"/>
                          </a:solidFill>
                          <a:latin typeface="+mn-lt"/>
                          <a:ea typeface="Verdana"/>
                        </a:rPr>
                        <a:t>Strategic Workforce Plan for Nursing – refreshed &amp; re-submitted</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endParaRPr lang="en-US"/>
                    </a:p>
                  </a:txBody>
                  <a:tcPr>
                    <a:lnL w="12700" cap="flat" cmpd="sng" algn="ctr">
                      <a:solidFill>
                        <a:schemeClr val="bg1"/>
                      </a:solidFill>
                      <a:prstDash val="solid"/>
                      <a:round/>
                      <a:headEnd type="none" w="med" len="med"/>
                      <a:tailEnd type="none" w="med" len="med"/>
                    </a:lnL>
                  </a:tcPr>
                </a:tc>
                <a:tc hMerge="1">
                  <a:txBody>
                    <a:bodyPr/>
                    <a:lstStyle/>
                    <a:p>
                      <a:endParaRPr lang="en-GB"/>
                    </a:p>
                  </a:txBody>
                  <a:tcPr/>
                </a:tc>
                <a:tc hMerge="1">
                  <a:txBody>
                    <a:bodyPr/>
                    <a:lstStyle/>
                    <a:p>
                      <a:pPr marL="0" indent="0" algn="l">
                        <a:buFont typeface="Arial" panose="020B0604020202020204" pitchFamily="34" charset="0"/>
                        <a:buNone/>
                      </a:pPr>
                      <a:endParaRPr lang="en-GB" sz="1200">
                        <a:solidFill>
                          <a:srgbClr val="4C4D4F"/>
                        </a:solidFill>
                        <a:latin typeface="Verdana"/>
                        <a:ea typeface="Verdana"/>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indent="-171450" algn="l">
                        <a:buFont typeface="Arial" panose="020B0604020202020204" pitchFamily="34" charset="0"/>
                        <a:buChar char="•"/>
                      </a:pPr>
                      <a:r>
                        <a:rPr lang="en-GB" sz="1100" dirty="0">
                          <a:solidFill>
                            <a:schemeClr val="tx1"/>
                          </a:solidFill>
                          <a:latin typeface="+mn-lt"/>
                          <a:ea typeface="Verdana"/>
                        </a:rPr>
                        <a:t>Final preparation for the staff recognition awards</a:t>
                      </a:r>
                    </a:p>
                    <a:p>
                      <a:pPr marL="171450" indent="-171450" algn="l">
                        <a:buFont typeface="Arial" panose="020B0604020202020204" pitchFamily="34" charset="0"/>
                        <a:buChar char="•"/>
                      </a:pPr>
                      <a:r>
                        <a:rPr lang="en-GB" sz="1100" dirty="0">
                          <a:solidFill>
                            <a:schemeClr val="tx1"/>
                          </a:solidFill>
                          <a:latin typeface="+mn-lt"/>
                          <a:ea typeface="Verdana"/>
                        </a:rPr>
                        <a:t>Develop guides and implement the coaching/ mentoring platform for existing relationships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ea typeface="Verdana"/>
                        </a:rPr>
                        <a:t>Inclusive inner wellness seminars to be delivered July; August; September</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ea typeface="Verdana"/>
                        </a:rPr>
                        <a:t>Customer survey to be developed and implemented for TSD</a:t>
                      </a:r>
                    </a:p>
                    <a:p>
                      <a:pPr marL="171450" indent="-171450" algn="l">
                        <a:buFont typeface="Arial" panose="020B0604020202020204" pitchFamily="34" charset="0"/>
                        <a:buChar char="•"/>
                      </a:pPr>
                      <a:r>
                        <a:rPr lang="en-GB" sz="1100" dirty="0">
                          <a:solidFill>
                            <a:schemeClr val="tx1"/>
                          </a:solidFill>
                          <a:latin typeface="+mn-lt"/>
                          <a:ea typeface="Verdana"/>
                        </a:rPr>
                        <a:t>Present Overseas Nurse Accommodation paper at management Exec.</a:t>
                      </a:r>
                    </a:p>
                    <a:p>
                      <a:pPr marL="171450" indent="-171450" algn="l">
                        <a:buFont typeface="Arial" panose="020B0604020202020204" pitchFamily="34" charset="0"/>
                        <a:buChar char="•"/>
                      </a:pPr>
                      <a:r>
                        <a:rPr lang="en-GB" sz="1100" dirty="0">
                          <a:solidFill>
                            <a:schemeClr val="tx1"/>
                          </a:solidFill>
                          <a:latin typeface="+mn-lt"/>
                          <a:ea typeface="Verdana"/>
                        </a:rPr>
                        <a:t>Submit bid to Charitable Funds to develop careers videos.</a:t>
                      </a:r>
                    </a:p>
                    <a:p>
                      <a:pPr marL="171450" indent="-171450" algn="l">
                        <a:buFont typeface="Arial" panose="020B0604020202020204" pitchFamily="34" charset="0"/>
                        <a:buChar char="•"/>
                      </a:pPr>
                      <a:r>
                        <a:rPr lang="en-GB" sz="1100" kern="1200" dirty="0">
                          <a:solidFill>
                            <a:schemeClr val="tx1"/>
                          </a:solidFill>
                          <a:latin typeface="+mn-lt"/>
                          <a:ea typeface="Verdana"/>
                          <a:cs typeface="+mn-cs"/>
                        </a:rPr>
                        <a:t>Work plan for multi-professional clinical education group </a:t>
                      </a:r>
                    </a:p>
                    <a:p>
                      <a:pPr marL="171450" indent="-171450" algn="l">
                        <a:buFont typeface="Arial" panose="020B0604020202020204" pitchFamily="34" charset="0"/>
                        <a:buChar char="•"/>
                      </a:pPr>
                      <a:r>
                        <a:rPr lang="en-GB" sz="1050" kern="1200" dirty="0">
                          <a:solidFill>
                            <a:schemeClr val="tx1"/>
                          </a:solidFill>
                          <a:effectLst/>
                          <a:latin typeface="+mn-lt"/>
                          <a:ea typeface="+mn-ea"/>
                          <a:cs typeface="+mn-cs"/>
                        </a:rPr>
                        <a:t>Engaging in phase 2 of digital capability framework development with HEIW, to be rolled out across the UHB.</a:t>
                      </a:r>
                      <a:r>
                        <a:rPr lang="en-GB" sz="1000" kern="1200" dirty="0">
                          <a:solidFill>
                            <a:schemeClr val="tx1"/>
                          </a:solidFill>
                          <a:effectLst/>
                          <a:latin typeface="+mn-lt"/>
                          <a:ea typeface="+mn-ea"/>
                          <a:cs typeface="+mn-cs"/>
                        </a:rPr>
                        <a:t> </a:t>
                      </a:r>
                    </a:p>
                    <a:p>
                      <a:pPr marL="171450" indent="-171450" algn="l">
                        <a:buFont typeface="Arial" panose="020B0604020202020204" pitchFamily="34" charset="0"/>
                        <a:buChar char="•"/>
                      </a:pPr>
                      <a:r>
                        <a:rPr lang="en-GB" sz="1100" kern="1200" dirty="0">
                          <a:solidFill>
                            <a:schemeClr val="tx1"/>
                          </a:solidFill>
                          <a:latin typeface="+mn-lt"/>
                          <a:ea typeface="Verdana"/>
                          <a:cs typeface="+mn-cs"/>
                        </a:rPr>
                        <a:t>Funding for overseas nurses programme team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Improvement programme to reinvigorate VBAs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Revisit Talent Management process / details with Executive Team, cascade.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Engagement with identified areas to develop mentor network</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b="0" i="0" u="none" strike="noStrike" noProof="0" dirty="0">
                          <a:solidFill>
                            <a:schemeClr val="tx1"/>
                          </a:solidFill>
                          <a:latin typeface="+mn-lt"/>
                        </a:rPr>
                        <a:t>Coaching for Performance focused work with Aspiring Clinical Directors and Estates Team</a:t>
                      </a:r>
                      <a:endParaRPr lang="en-US" sz="1100" b="0" i="0" u="none" strike="noStrike" noProof="0" dirty="0">
                        <a:solidFill>
                          <a:schemeClr val="tx1"/>
                        </a:solidFill>
                        <a:latin typeface="+mn-lt"/>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ea typeface="Verdana"/>
                        </a:rPr>
                        <a:t>Complete </a:t>
                      </a:r>
                      <a:r>
                        <a:rPr lang="en-GB" sz="1100" dirty="0" err="1">
                          <a:solidFill>
                            <a:schemeClr val="tx1"/>
                          </a:solidFill>
                          <a:latin typeface="+mn-lt"/>
                          <a:ea typeface="Verdana"/>
                        </a:rPr>
                        <a:t>HealthRoster</a:t>
                      </a:r>
                      <a:r>
                        <a:rPr lang="en-GB" sz="1100" dirty="0">
                          <a:solidFill>
                            <a:schemeClr val="tx1"/>
                          </a:solidFill>
                          <a:latin typeface="+mn-lt"/>
                          <a:ea typeface="Verdana"/>
                        </a:rPr>
                        <a:t> roll out of 12.5hr wards by 30/09/22.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ea typeface="Verdana"/>
                        </a:rPr>
                        <a:t>Agree a rate card for M&amp;D locums, ideally nationally but if not achievable locally.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ea typeface="Verdana"/>
                        </a:rPr>
                        <a:t>Extend </a:t>
                      </a:r>
                      <a:r>
                        <a:rPr lang="en-GB" sz="1100" dirty="0" err="1">
                          <a:solidFill>
                            <a:schemeClr val="tx1"/>
                          </a:solidFill>
                          <a:latin typeface="+mn-lt"/>
                          <a:ea typeface="Verdana"/>
                        </a:rPr>
                        <a:t>Medacs</a:t>
                      </a:r>
                      <a:r>
                        <a:rPr lang="en-GB" sz="1100" dirty="0">
                          <a:solidFill>
                            <a:schemeClr val="tx1"/>
                          </a:solidFill>
                          <a:latin typeface="+mn-lt"/>
                          <a:ea typeface="Verdana"/>
                        </a:rPr>
                        <a:t> contract for 24months – run M&amp;D Staff Bank.</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ea typeface="Verdana"/>
                        </a:rPr>
                        <a:t>Implement Recruitment Optimisation Process(RPO) to recruit permanently to difficult to fill roles, therefore reducing agency spend.</a:t>
                      </a:r>
                    </a:p>
                    <a:p>
                      <a:pPr marL="0" marR="0" lvl="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100" b="0" i="0" u="none" strike="noStrike" noProof="0" dirty="0">
                        <a:solidFill>
                          <a:schemeClr val="tx1"/>
                        </a:solidFill>
                        <a:latin typeface="+mn-lt"/>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100" b="0" i="0" u="none" strike="noStrike" noProof="0" dirty="0">
                        <a:solidFill>
                          <a:schemeClr val="tx1"/>
                        </a:solidFill>
                        <a:latin typeface="+mn-lt"/>
                      </a:endParaRPr>
                    </a:p>
                    <a:p>
                      <a:pPr marL="0" indent="0" algn="l">
                        <a:buFont typeface="Arial" panose="020B0604020202020204" pitchFamily="34" charset="0"/>
                        <a:buNone/>
                      </a:pPr>
                      <a:endParaRPr lang="en-GB" sz="1100" b="0" dirty="0">
                        <a:solidFill>
                          <a:schemeClr val="tx1"/>
                        </a:solidFill>
                        <a:latin typeface="+mn-lt"/>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290770727"/>
                  </a:ext>
                </a:extLst>
              </a:tr>
              <a:tr h="341293">
                <a:tc gridSpan="3">
                  <a:txBody>
                    <a:bodyPr/>
                    <a:lstStyle/>
                    <a:p>
                      <a:pPr algn="l"/>
                      <a:r>
                        <a:rPr lang="en-GB" sz="1200" b="1" dirty="0">
                          <a:solidFill>
                            <a:schemeClr val="bg1"/>
                          </a:solidFill>
                          <a:latin typeface="Verdana" panose="020B0604030504040204" pitchFamily="34" charset="0"/>
                          <a:ea typeface="Verdana" panose="020B0604030504040204" pitchFamily="34" charset="0"/>
                        </a:rPr>
                        <a:t>Major Programme Risk:</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000">
                        <a:solidFill>
                          <a:schemeClr val="tx1"/>
                        </a:solidFill>
                      </a:endParaRP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hMerge="1">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US"/>
                    </a:p>
                  </a:txBody>
                  <a:tcPr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gridSpan="3">
                  <a:txBody>
                    <a:bodyPr/>
                    <a:lstStyle/>
                    <a:p>
                      <a:r>
                        <a:rPr lang="en-GB" sz="1200" b="1">
                          <a:solidFill>
                            <a:schemeClr val="bg1"/>
                          </a:solidFill>
                          <a:latin typeface="Verdana" panose="020B0604030504040204" pitchFamily="34" charset="0"/>
                          <a:ea typeface="Verdana" panose="020B0604030504040204" pitchFamily="34" charset="0"/>
                        </a:rPr>
                        <a:t>Mitigating Action:</a:t>
                      </a:r>
                      <a:endParaRPr lang="en-GB"/>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pPr algn="l"/>
                      <a:endParaRPr lang="en-GB" sz="1200" b="1">
                        <a:solidFill>
                          <a:schemeClr val="bg1"/>
                        </a:solidFill>
                        <a:latin typeface="Verdana" panose="020B0604030504040204" pitchFamily="34" charset="0"/>
                        <a:ea typeface="Verdana" panose="020B060403050404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gridSpan="3">
                  <a:txBody>
                    <a:bodyPr/>
                    <a:lstStyle/>
                    <a:p>
                      <a:pPr algn="l"/>
                      <a:r>
                        <a:rPr lang="en-GB" sz="1200" b="1" dirty="0">
                          <a:solidFill>
                            <a:schemeClr val="bg1"/>
                          </a:solidFill>
                          <a:latin typeface="Verdana" panose="020B0604030504040204" pitchFamily="34" charset="0"/>
                          <a:ea typeface="Verdana" panose="020B0604030504040204" pitchFamily="34" charset="0"/>
                        </a:rPr>
                        <a:t>Decision / Intervention required from Execs:</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245170"/>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731287617"/>
                  </a:ext>
                </a:extLst>
              </a:tr>
              <a:tr h="902956">
                <a:tc gridSpan="3">
                  <a:txBody>
                    <a:bodyPr/>
                    <a:lstStyle/>
                    <a:p>
                      <a:pPr marL="171450" indent="-171450" algn="l">
                        <a:buFont typeface="Arial" panose="020B0604020202020204" pitchFamily="34" charset="0"/>
                        <a:buChar char="•"/>
                      </a:pPr>
                      <a:r>
                        <a:rPr lang="en-GB" sz="1100" u="none" dirty="0" err="1">
                          <a:solidFill>
                            <a:schemeClr val="tx1"/>
                          </a:solidFill>
                          <a:latin typeface="+mn-lt"/>
                          <a:ea typeface="Verdana" panose="020B0604030504040204" pitchFamily="34" charset="0"/>
                        </a:rPr>
                        <a:t>Medacs</a:t>
                      </a:r>
                      <a:r>
                        <a:rPr lang="en-GB" sz="1100" u="none" dirty="0">
                          <a:solidFill>
                            <a:schemeClr val="tx1"/>
                          </a:solidFill>
                          <a:latin typeface="+mn-lt"/>
                          <a:ea typeface="Verdana" panose="020B0604030504040204" pitchFamily="34" charset="0"/>
                        </a:rPr>
                        <a:t> contract expires in Aug 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solidFill>
                            <a:schemeClr val="tx1"/>
                          </a:solidFill>
                          <a:latin typeface="+mn-lt"/>
                          <a:ea typeface="Verdana" panose="020B0604030504040204" pitchFamily="34" charset="0"/>
                        </a:rPr>
                        <a:t>Increased requests across CBs re leadership capability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kern="1200" dirty="0">
                          <a:solidFill>
                            <a:schemeClr val="tx1"/>
                          </a:solidFill>
                          <a:latin typeface="+mn-lt"/>
                          <a:ea typeface="Verdana" panose="020B0604030504040204" pitchFamily="34" charset="0"/>
                          <a:cs typeface="+mn-cs"/>
                        </a:rPr>
                        <a:t>Risk to successful completion of Overseas Nurse’s programme as funding for necessary facilitators required.</a:t>
                      </a:r>
                    </a:p>
                    <a:p>
                      <a:pPr marL="171450" indent="-171450" algn="l">
                        <a:buFont typeface="Arial" panose="020B0604020202020204" pitchFamily="34" charset="0"/>
                        <a:buChar char="•"/>
                      </a:pPr>
                      <a:r>
                        <a:rPr lang="en-GB" sz="1100" kern="1200" dirty="0">
                          <a:solidFill>
                            <a:schemeClr val="tx1"/>
                          </a:solidFill>
                          <a:effectLst/>
                          <a:latin typeface="+mn-lt"/>
                          <a:ea typeface="Verdana" panose="020B0604030504040204" pitchFamily="34" charset="0"/>
                          <a:cs typeface="+mn-cs"/>
                        </a:rPr>
                        <a:t>Poor engagement caused by exhaustion / burnout</a:t>
                      </a:r>
                      <a:endParaRPr lang="en-GB" sz="1100" baseline="0" dirty="0">
                        <a:solidFill>
                          <a:schemeClr val="tx1"/>
                        </a:solidFill>
                        <a:latin typeface="+mn-lt"/>
                        <a:ea typeface="Verdana" panose="020B0604030504040204" pitchFamily="34" charset="0"/>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000">
                        <a:solidFill>
                          <a:schemeClr val="tx1"/>
                        </a:solidFill>
                      </a:endParaRPr>
                    </a:p>
                  </a:txBody>
                  <a:tcPr anchor="ct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lumMod val="95000"/>
                        </a:schemeClr>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tc hMerge="1">
                  <a:txBody>
                    <a:bodyPr/>
                    <a:lstStyle/>
                    <a:p>
                      <a:endParaRPr lang="en-US"/>
                    </a:p>
                  </a:txBody>
                  <a:tcPr>
                    <a:lnL w="12700" cap="flat" cmpd="sng" algn="ctr">
                      <a:solidFill>
                        <a:schemeClr val="bg1"/>
                      </a:solidFill>
                      <a:prstDash val="solid"/>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gridSpan="3">
                  <a:txBody>
                    <a:bodyPr/>
                    <a:lstStyle/>
                    <a:p>
                      <a:pPr marL="171450" indent="-171450">
                        <a:buFont typeface="Arial" panose="020B0604020202020204" pitchFamily="34" charset="0"/>
                        <a:buChar char="•"/>
                      </a:pPr>
                      <a:r>
                        <a:rPr lang="en-GB" sz="1100" dirty="0">
                          <a:solidFill>
                            <a:schemeClr val="tx1"/>
                          </a:solidFill>
                          <a:latin typeface="+mn-lt"/>
                          <a:ea typeface="Verdana" panose="020B0604030504040204" pitchFamily="34" charset="0"/>
                        </a:rPr>
                        <a:t>Regular reporting to ED of P&amp;C to identify any delays and identify contingency plans.</a:t>
                      </a:r>
                    </a:p>
                    <a:p>
                      <a:endParaRPr lang="en-GB" sz="1100" dirty="0">
                        <a:solidFill>
                          <a:schemeClr val="tx1"/>
                        </a:solidFill>
                        <a:latin typeface="+mn-lt"/>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l"/>
                      <a:endParaRPr lang="en-GB" sz="1200">
                        <a:solidFill>
                          <a:srgbClr val="4C4D4F"/>
                        </a:solidFill>
                        <a:latin typeface="Verdana" panose="020B0604030504040204" pitchFamily="34" charset="0"/>
                        <a:ea typeface="Verdana" panose="020B0604030504040204" pitchFamily="34" charset="0"/>
                      </a:endParaRPr>
                    </a:p>
                  </a:txBody>
                  <a:tcPr>
                    <a:lnL w="3175" cap="flat" cmpd="sng" algn="ctr">
                      <a:solidFill>
                        <a:srgbClr val="4D4D4F"/>
                      </a:solidFill>
                      <a:prstDash val="sysDash"/>
                      <a:round/>
                      <a:headEnd type="none" w="med" len="med"/>
                      <a:tailEnd type="none" w="med" len="med"/>
                    </a:lnL>
                    <a:lnR w="3175" cap="flat" cmpd="sng" algn="ctr">
                      <a:solidFill>
                        <a:srgbClr val="4D4D4F"/>
                      </a:solidFill>
                      <a:prstDash val="sysDash"/>
                      <a:round/>
                      <a:headEnd type="none" w="med" len="med"/>
                      <a:tailEnd type="none" w="med" len="med"/>
                    </a:lnR>
                    <a:lnT w="6350" cap="flat" cmpd="sng" algn="ctr">
                      <a:solidFill>
                        <a:srgbClr val="4C4D4F"/>
                      </a:solidFill>
                      <a:prstDash val="sysDash"/>
                      <a:round/>
                      <a:headEnd type="none" w="med" len="med"/>
                      <a:tailEnd type="none" w="med" len="med"/>
                    </a:lnT>
                    <a:lnB w="6350" cap="flat" cmpd="sng" algn="ctr">
                      <a:solidFill>
                        <a:srgbClr val="4C4D4F"/>
                      </a:solidFill>
                      <a:prstDash val="sysDash"/>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gridSpan="3">
                  <a:txBody>
                    <a:bodyPr/>
                    <a:lstStyle/>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Decision to extend the </a:t>
                      </a:r>
                      <a:r>
                        <a:rPr lang="en-GB" sz="1100" b="0" i="0" u="none" strike="noStrike" noProof="0" dirty="0" err="1">
                          <a:solidFill>
                            <a:schemeClr val="tx1"/>
                          </a:solidFill>
                          <a:latin typeface="Verdana"/>
                          <a:ea typeface="Verdana"/>
                        </a:rPr>
                        <a:t>Medcas</a:t>
                      </a:r>
                      <a:r>
                        <a:rPr lang="en-GB" sz="1100" b="0" i="0" u="none" strike="noStrike" noProof="0" dirty="0">
                          <a:solidFill>
                            <a:schemeClr val="tx1"/>
                          </a:solidFill>
                          <a:latin typeface="Verdana"/>
                          <a:ea typeface="Verdana"/>
                        </a:rPr>
                        <a:t> contract for the M&amp;D Staff Bank – 24 months.</a:t>
                      </a:r>
                    </a:p>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Decision to implement the Recruitment Optimisation Process (RPO) via </a:t>
                      </a:r>
                      <a:r>
                        <a:rPr lang="en-GB" sz="1100" b="0" i="0" u="none" strike="noStrike" noProof="0" dirty="0" err="1">
                          <a:solidFill>
                            <a:schemeClr val="tx1"/>
                          </a:solidFill>
                          <a:latin typeface="Verdana"/>
                          <a:ea typeface="Verdana"/>
                        </a:rPr>
                        <a:t>Medacs</a:t>
                      </a:r>
                      <a:r>
                        <a:rPr lang="en-GB" sz="1100" b="0" i="0" u="none" strike="noStrike" noProof="0" dirty="0">
                          <a:solidFill>
                            <a:schemeClr val="tx1"/>
                          </a:solidFill>
                          <a:latin typeface="Verdana"/>
                          <a:ea typeface="Verdana"/>
                        </a:rPr>
                        <a:t>.</a:t>
                      </a:r>
                    </a:p>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Funding for International Nurse </a:t>
                      </a:r>
                      <a:r>
                        <a:rPr lang="en-GB" sz="1100" b="0" i="0" u="none" strike="noStrike" noProof="0">
                          <a:solidFill>
                            <a:schemeClr val="tx1"/>
                          </a:solidFill>
                          <a:latin typeface="Verdana"/>
                          <a:ea typeface="Verdana"/>
                        </a:rPr>
                        <a:t>Recruitment Campaign.</a:t>
                      </a:r>
                      <a:endParaRPr lang="en-GB" sz="1100" b="0" i="0" u="none" strike="noStrike" noProof="0" dirty="0">
                        <a:solidFill>
                          <a:schemeClr val="tx1"/>
                        </a:solidFill>
                        <a:latin typeface="Verdana"/>
                        <a:ea typeface="Verdana"/>
                      </a:endParaRPr>
                    </a:p>
                    <a:p>
                      <a:pPr marL="171450" lvl="0" indent="-171450" algn="l">
                        <a:buFont typeface="Arial" panose="020B0604020202020204" pitchFamily="34" charset="0"/>
                        <a:buChar char="•"/>
                      </a:pPr>
                      <a:r>
                        <a:rPr lang="en-GB" sz="1100" b="0" i="0" u="none" strike="noStrike" noProof="0" dirty="0">
                          <a:solidFill>
                            <a:schemeClr val="tx1"/>
                          </a:solidFill>
                          <a:latin typeface="Verdana"/>
                          <a:ea typeface="Verdana"/>
                        </a:rPr>
                        <a:t>Decision on procuring an e-rostering system for M&amp;D workforce.</a:t>
                      </a:r>
                    </a:p>
                    <a:p>
                      <a:pPr marL="171450" lvl="0" indent="-171450" algn="l">
                        <a:buFont typeface="Arial" panose="020B0604020202020204" pitchFamily="34" charset="0"/>
                        <a:buChar char="•"/>
                      </a:pPr>
                      <a:endParaRPr lang="en-GB" sz="1100" b="0" i="0" u="none" strike="noStrike" noProof="0" dirty="0">
                        <a:solidFill>
                          <a:srgbClr val="4C4D4F"/>
                        </a:solidFill>
                        <a:latin typeface="+mn-lt"/>
                        <a:ea typeface="Verdana"/>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endParaRPr lang="en-US"/>
                    </a:p>
                  </a:txBody>
                  <a:tcPr/>
                </a:tc>
                <a:tc hMerge="1">
                  <a:txBody>
                    <a:bodyPr/>
                    <a:lstStyle/>
                    <a:p>
                      <a:pPr algn="l"/>
                      <a:endParaRPr lang="en-GB" sz="1000">
                        <a:solidFill>
                          <a:schemeClr val="tx1"/>
                        </a:solidFill>
                      </a:endParaRPr>
                    </a:p>
                  </a:txBody>
                  <a:tcPr anchor="ctr">
                    <a:lnL w="12700" cap="flat" cmpd="sng" algn="ctr">
                      <a:no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lumMod val="9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23005138"/>
                  </a:ext>
                </a:extLst>
              </a:tr>
            </a:tbl>
          </a:graphicData>
        </a:graphic>
      </p:graphicFrame>
      <p:grpSp>
        <p:nvGrpSpPr>
          <p:cNvPr id="10" name="Group 9">
            <a:extLst>
              <a:ext uri="{FF2B5EF4-FFF2-40B4-BE49-F238E27FC236}">
                <a16:creationId xmlns:a16="http://schemas.microsoft.com/office/drawing/2014/main" id="{EE877213-71BD-4EE3-8C86-24B263326698}"/>
              </a:ext>
            </a:extLst>
          </p:cNvPr>
          <p:cNvGrpSpPr/>
          <p:nvPr/>
        </p:nvGrpSpPr>
        <p:grpSpPr>
          <a:xfrm>
            <a:off x="8429788" y="5345726"/>
            <a:ext cx="3360481" cy="215444"/>
            <a:chOff x="7976561" y="6467850"/>
            <a:chExt cx="3360481" cy="215444"/>
          </a:xfrm>
        </p:grpSpPr>
        <p:sp>
          <p:nvSpPr>
            <p:cNvPr id="17" name="Oval 16">
              <a:extLst>
                <a:ext uri="{FF2B5EF4-FFF2-40B4-BE49-F238E27FC236}">
                  <a16:creationId xmlns:a16="http://schemas.microsoft.com/office/drawing/2014/main" id="{1C12FE98-964F-463B-A6ED-81B7A24E0A84}"/>
                </a:ext>
              </a:extLst>
            </p:cNvPr>
            <p:cNvSpPr/>
            <p:nvPr/>
          </p:nvSpPr>
          <p:spPr>
            <a:xfrm>
              <a:off x="8772227" y="6521572"/>
              <a:ext cx="108000" cy="108000"/>
            </a:xfrm>
            <a:prstGeom prst="ellipse">
              <a:avLst/>
            </a:prstGeom>
            <a:solidFill>
              <a:srgbClr val="B0D239"/>
            </a:solidFill>
            <a:ln>
              <a:solidFill>
                <a:srgbClr val="B0D23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8480A015-4F90-49F8-BE68-5D419352EF00}"/>
                </a:ext>
              </a:extLst>
            </p:cNvPr>
            <p:cNvSpPr/>
            <p:nvPr/>
          </p:nvSpPr>
          <p:spPr>
            <a:xfrm>
              <a:off x="9422027" y="6521572"/>
              <a:ext cx="108000" cy="108000"/>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7A0F77FE-510E-4155-B8AF-C1D180D75F0E}"/>
                </a:ext>
              </a:extLst>
            </p:cNvPr>
            <p:cNvSpPr txBox="1"/>
            <p:nvPr/>
          </p:nvSpPr>
          <p:spPr>
            <a:xfrm>
              <a:off x="8871031" y="6467850"/>
              <a:ext cx="611905"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On Track</a:t>
              </a:r>
            </a:p>
          </p:txBody>
        </p:sp>
        <p:sp>
          <p:nvSpPr>
            <p:cNvPr id="27" name="TextBox 26">
              <a:extLst>
                <a:ext uri="{FF2B5EF4-FFF2-40B4-BE49-F238E27FC236}">
                  <a16:creationId xmlns:a16="http://schemas.microsoft.com/office/drawing/2014/main" id="{1795A96D-F016-4DF8-8077-58E700A60D03}"/>
                </a:ext>
              </a:extLst>
            </p:cNvPr>
            <p:cNvSpPr txBox="1"/>
            <p:nvPr/>
          </p:nvSpPr>
          <p:spPr>
            <a:xfrm>
              <a:off x="8075366" y="6467850"/>
              <a:ext cx="774180"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Not started</a:t>
              </a:r>
            </a:p>
          </p:txBody>
        </p:sp>
        <p:sp>
          <p:nvSpPr>
            <p:cNvPr id="21" name="TextBox 20">
              <a:extLst>
                <a:ext uri="{FF2B5EF4-FFF2-40B4-BE49-F238E27FC236}">
                  <a16:creationId xmlns:a16="http://schemas.microsoft.com/office/drawing/2014/main" id="{17F964E8-789C-451A-955D-8BAC72E64905}"/>
                </a:ext>
              </a:extLst>
            </p:cNvPr>
            <p:cNvSpPr txBox="1"/>
            <p:nvPr/>
          </p:nvSpPr>
          <p:spPr>
            <a:xfrm>
              <a:off x="9530027" y="6467850"/>
              <a:ext cx="523263"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At Risk</a:t>
              </a:r>
            </a:p>
          </p:txBody>
        </p:sp>
        <p:sp>
          <p:nvSpPr>
            <p:cNvPr id="22" name="Oval 21">
              <a:extLst>
                <a:ext uri="{FF2B5EF4-FFF2-40B4-BE49-F238E27FC236}">
                  <a16:creationId xmlns:a16="http://schemas.microsoft.com/office/drawing/2014/main" id="{7E6932DC-CDB4-4B16-9BE7-CFF0EDB3103F}"/>
                </a:ext>
              </a:extLst>
            </p:cNvPr>
            <p:cNvSpPr/>
            <p:nvPr/>
          </p:nvSpPr>
          <p:spPr>
            <a:xfrm>
              <a:off x="10018427" y="6521572"/>
              <a:ext cx="108000" cy="108000"/>
            </a:xfrm>
            <a:prstGeom prst="ellipse">
              <a:avLst/>
            </a:prstGeom>
            <a:solidFill>
              <a:srgbClr val="E9552D"/>
            </a:solidFill>
            <a:ln>
              <a:solidFill>
                <a:srgbClr val="E955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E8807A55-B5D6-4AF6-941F-2112DBF3E302}"/>
                </a:ext>
              </a:extLst>
            </p:cNvPr>
            <p:cNvSpPr txBox="1"/>
            <p:nvPr/>
          </p:nvSpPr>
          <p:spPr>
            <a:xfrm>
              <a:off x="10109688" y="6467850"/>
              <a:ext cx="633392"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prstClr val="black"/>
                  </a:solidFill>
                  <a:effectLst/>
                  <a:uLnTx/>
                  <a:uFillTx/>
                  <a:latin typeface="Calibri" panose="020F0502020204030204"/>
                  <a:ea typeface="+mn-ea"/>
                  <a:cs typeface="+mn-cs"/>
                </a:rPr>
                <a:t>Off Track</a:t>
              </a:r>
            </a:p>
          </p:txBody>
        </p:sp>
        <p:sp>
          <p:nvSpPr>
            <p:cNvPr id="24" name="Oval 23">
              <a:extLst>
                <a:ext uri="{FF2B5EF4-FFF2-40B4-BE49-F238E27FC236}">
                  <a16:creationId xmlns:a16="http://schemas.microsoft.com/office/drawing/2014/main" id="{F5630756-09D3-4559-B422-035791216BAD}"/>
                </a:ext>
              </a:extLst>
            </p:cNvPr>
            <p:cNvSpPr/>
            <p:nvPr/>
          </p:nvSpPr>
          <p:spPr>
            <a:xfrm>
              <a:off x="10629784" y="6521572"/>
              <a:ext cx="108000" cy="108000"/>
            </a:xfrm>
            <a:prstGeom prst="ellipse">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A15C7825-A408-4F2E-ACF8-84710AB2A23C}"/>
                </a:ext>
              </a:extLst>
            </p:cNvPr>
            <p:cNvSpPr txBox="1"/>
            <p:nvPr/>
          </p:nvSpPr>
          <p:spPr>
            <a:xfrm>
              <a:off x="10737054" y="6467850"/>
              <a:ext cx="599988" cy="21544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prstClr val="black"/>
                  </a:solidFill>
                  <a:effectLst/>
                  <a:uLnTx/>
                  <a:uFillTx/>
                  <a:latin typeface="Calibri" panose="020F0502020204030204"/>
                  <a:ea typeface="+mn-ea"/>
                  <a:cs typeface="+mn-cs"/>
                </a:rPr>
                <a:t>Complete</a:t>
              </a:r>
            </a:p>
          </p:txBody>
        </p:sp>
        <p:sp>
          <p:nvSpPr>
            <p:cNvPr id="26" name="Oval 25">
              <a:extLst>
                <a:ext uri="{FF2B5EF4-FFF2-40B4-BE49-F238E27FC236}">
                  <a16:creationId xmlns:a16="http://schemas.microsoft.com/office/drawing/2014/main" id="{FD2E77AC-3C14-47A1-8579-DB52D418A82F}"/>
                </a:ext>
              </a:extLst>
            </p:cNvPr>
            <p:cNvSpPr/>
            <p:nvPr/>
          </p:nvSpPr>
          <p:spPr>
            <a:xfrm>
              <a:off x="7976561" y="6521572"/>
              <a:ext cx="108000" cy="108000"/>
            </a:xfrm>
            <a:prstGeom prst="ellipse">
              <a:avLst/>
            </a:prstGeom>
            <a:solidFill>
              <a:schemeClr val="bg1">
                <a:lumMod val="7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2" name="TextBox 31">
            <a:extLst>
              <a:ext uri="{FF2B5EF4-FFF2-40B4-BE49-F238E27FC236}">
                <a16:creationId xmlns:a16="http://schemas.microsoft.com/office/drawing/2014/main" id="{E26C6169-794D-4D4B-8F7A-2C1538C94839}"/>
              </a:ext>
            </a:extLst>
          </p:cNvPr>
          <p:cNvSpPr txBox="1"/>
          <p:nvPr/>
        </p:nvSpPr>
        <p:spPr>
          <a:xfrm>
            <a:off x="5607008" y="69339"/>
            <a:ext cx="46014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4D4D4F"/>
                </a:solidFill>
                <a:effectLst/>
                <a:uLnTx/>
                <a:uFillTx/>
                <a:latin typeface="Verdana" panose="020B0604030504040204" pitchFamily="34" charset="0"/>
                <a:ea typeface="Verdana" panose="020B0604030504040204" pitchFamily="34" charset="0"/>
                <a:cs typeface="+mn-cs"/>
              </a:rPr>
              <a:t>Date:23/06/22</a:t>
            </a:r>
          </a:p>
        </p:txBody>
      </p:sp>
      <p:sp>
        <p:nvSpPr>
          <p:cNvPr id="29" name="Rectangle 28">
            <a:extLst>
              <a:ext uri="{FF2B5EF4-FFF2-40B4-BE49-F238E27FC236}">
                <a16:creationId xmlns:a16="http://schemas.microsoft.com/office/drawing/2014/main" id="{01BD1AF0-C742-41F8-B5D7-1FBD956A930B}"/>
              </a:ext>
            </a:extLst>
          </p:cNvPr>
          <p:cNvSpPr/>
          <p:nvPr/>
        </p:nvSpPr>
        <p:spPr>
          <a:xfrm>
            <a:off x="12880" y="-59596"/>
            <a:ext cx="9022438" cy="75354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800" b="1" i="1" dirty="0">
                <a:solidFill>
                  <a:prstClr val="black"/>
                </a:solidFill>
                <a:latin typeface="Calibri"/>
                <a:cs typeface="Calibri"/>
              </a:rPr>
              <a:t>Flash Report: People and Culture Plan </a:t>
            </a:r>
            <a:endParaRPr kumimoji="0" lang="en-US" sz="2800" b="0" i="1" u="none" strike="noStrike" kern="1200" cap="none" spc="0" normalizeH="0" baseline="0" noProof="0" dirty="0">
              <a:ln>
                <a:noFill/>
              </a:ln>
              <a:solidFill>
                <a:prstClr val="black"/>
              </a:solidFill>
              <a:effectLst/>
              <a:uLnTx/>
              <a:uFillTx/>
              <a:latin typeface="Calibri"/>
              <a:ea typeface="+mn-ea"/>
              <a:cs typeface="Calibri"/>
            </a:endParaRPr>
          </a:p>
        </p:txBody>
      </p:sp>
      <p:sp>
        <p:nvSpPr>
          <p:cNvPr id="2" name="Rectangle 1">
            <a:extLst>
              <a:ext uri="{FF2B5EF4-FFF2-40B4-BE49-F238E27FC236}">
                <a16:creationId xmlns:a16="http://schemas.microsoft.com/office/drawing/2014/main" id="{4AAAFFE5-5ED1-4B16-8AC5-D8A3EF9C1FB0}"/>
              </a:ext>
            </a:extLst>
          </p:cNvPr>
          <p:cNvSpPr/>
          <p:nvPr/>
        </p:nvSpPr>
        <p:spPr>
          <a:xfrm>
            <a:off x="0" y="418130"/>
            <a:ext cx="12192000" cy="631045"/>
          </a:xfrm>
          <a:prstGeom prst="rect">
            <a:avLst/>
          </a:prstGeom>
          <a:solidFill>
            <a:schemeClr val="accent2"/>
          </a:solidFill>
          <a:effectLst/>
        </p:spPr>
        <p:style>
          <a:lnRef idx="1">
            <a:schemeClr val="accent1"/>
          </a:lnRef>
          <a:fillRef idx="3">
            <a:schemeClr val="accent1"/>
          </a:fillRef>
          <a:effectRef idx="2">
            <a:schemeClr val="accent1"/>
          </a:effectRef>
          <a:fontRef idx="minor">
            <a:schemeClr val="lt1"/>
          </a:fontRef>
        </p:style>
        <p:txBody>
          <a:bodyPr rtlCol="0" anchor="t"/>
          <a:lstStyle/>
          <a:p>
            <a:pPr>
              <a:defRPr/>
            </a:pPr>
            <a:r>
              <a:rPr kumimoji="0" lang="en-GB" sz="1200" b="1" i="0" u="none" strike="noStrike" kern="1200" cap="none" spc="0" normalizeH="0" baseline="0" noProof="0" dirty="0">
                <a:ln>
                  <a:noFill/>
                </a:ln>
                <a:solidFill>
                  <a:prstClr val="white"/>
                </a:solidFill>
                <a:effectLst/>
                <a:uLnTx/>
                <a:uFillTx/>
                <a:latin typeface="Calibri"/>
                <a:ea typeface="+mn-ea"/>
                <a:cs typeface="+mn-cs"/>
              </a:rPr>
              <a:t>Exec Summary: </a:t>
            </a:r>
            <a:r>
              <a:rPr lang="en-GB" sz="1100" dirty="0">
                <a:solidFill>
                  <a:schemeClr val="bg1"/>
                </a:solidFill>
                <a:ea typeface="Verdana" panose="020B0604030504040204" pitchFamily="34" charset="0"/>
              </a:rPr>
              <a:t>To meet our populations health and care needs effectively we are completely dependant on our workforce.   We want to be a great place to train, work and live, with inclusion, wellbeing and development at the heart of everything we do.   This plan is our opportunity to improve the experience of staff, ensure the improvements we have made over recent years continue, and confront the challenges which have arisen as a result of the pandemic and subsequent recovery period.    </a:t>
            </a:r>
            <a:endParaRPr lang="en-GB" sz="1200" dirty="0">
              <a:solidFill>
                <a:schemeClr val="bg1"/>
              </a:solidFill>
              <a:ea typeface="Verdana" panose="020B0604030504040204" pitchFamily="34" charset="0"/>
            </a:endParaRPr>
          </a:p>
        </p:txBody>
      </p:sp>
      <p:sp>
        <p:nvSpPr>
          <p:cNvPr id="19" name="Oval 18">
            <a:extLst>
              <a:ext uri="{FF2B5EF4-FFF2-40B4-BE49-F238E27FC236}">
                <a16:creationId xmlns:a16="http://schemas.microsoft.com/office/drawing/2014/main" id="{A9397F14-0AAE-464B-8CF8-58947AED22D9}"/>
              </a:ext>
            </a:extLst>
          </p:cNvPr>
          <p:cNvSpPr/>
          <p:nvPr/>
        </p:nvSpPr>
        <p:spPr>
          <a:xfrm>
            <a:off x="4670475" y="1408028"/>
            <a:ext cx="281353" cy="201907"/>
          </a:xfrm>
          <a:prstGeom prst="ellipse">
            <a:avLst/>
          </a:prstGeom>
          <a:solidFill>
            <a:srgbClr val="E6B222"/>
          </a:solidFill>
          <a:ln>
            <a:solidFill>
              <a:srgbClr val="E6B2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6498594"/>
      </p:ext>
    </p:extLst>
  </p:cSld>
  <p:clrMapOvr>
    <a:masterClrMapping/>
  </p:clrMapOvr>
</p:sld>
</file>

<file path=ppt/theme/theme1.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E862E6E60497C4680C5AB25B02F4E10" ma:contentTypeVersion="7" ma:contentTypeDescription="Create a new document." ma:contentTypeScope="" ma:versionID="9845bb4e121dd61d033fd908438ce2b7">
  <xsd:schema xmlns:xsd="http://www.w3.org/2001/XMLSchema" xmlns:xs="http://www.w3.org/2001/XMLSchema" xmlns:p="http://schemas.microsoft.com/office/2006/metadata/properties" xmlns:ns3="c9a6731c-53d6-464c-b253-c810b90fd6a8" xmlns:ns4="7eb3d039-33b6-4495-9bc2-698ff4d5488a" targetNamespace="http://schemas.microsoft.com/office/2006/metadata/properties" ma:root="true" ma:fieldsID="abfbacc40cea6511d8d29bcf7f2ace30" ns3:_="" ns4:_="">
    <xsd:import namespace="c9a6731c-53d6-464c-b253-c810b90fd6a8"/>
    <xsd:import namespace="7eb3d039-33b6-4495-9bc2-698ff4d5488a"/>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a6731c-53d6-464c-b253-c810b90fd6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b3d039-33b6-4495-9bc2-698ff4d5488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A2E682F-2448-439B-9B25-BEFA3157A097}">
  <ds:schemaRefs>
    <ds:schemaRef ds:uri="http://schemas.microsoft.com/sharepoint/v3/contenttype/forms"/>
  </ds:schemaRefs>
</ds:datastoreItem>
</file>

<file path=customXml/itemProps2.xml><?xml version="1.0" encoding="utf-8"?>
<ds:datastoreItem xmlns:ds="http://schemas.openxmlformats.org/officeDocument/2006/customXml" ds:itemID="{086835AD-4CF3-4690-BF08-9592624F5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9a6731c-53d6-464c-b253-c810b90fd6a8"/>
    <ds:schemaRef ds:uri="7eb3d039-33b6-4495-9bc2-698ff4d5488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53C46D6-C4AF-4FF7-955F-3CABF70941DD}">
  <ds:schemaRefs>
    <ds:schemaRef ds:uri="http://schemas.microsoft.com/office/2006/documentManagement/types"/>
    <ds:schemaRef ds:uri="c9a6731c-53d6-464c-b253-c810b90fd6a8"/>
    <ds:schemaRef ds:uri="http://purl.org/dc/terms/"/>
    <ds:schemaRef ds:uri="http://schemas.microsoft.com/office/infopath/2007/PartnerControls"/>
    <ds:schemaRef ds:uri="http://purl.org/dc/dcmitype/"/>
    <ds:schemaRef ds:uri="7eb3d039-33b6-4495-9bc2-698ff4d5488a"/>
    <ds:schemaRef ds:uri="http://www.w3.org/XML/1998/namespace"/>
    <ds:schemaRef ds:uri="http://schemas.openxmlformats.org/package/2006/metadata/core-properties"/>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9127</TotalTime>
  <Words>720</Words>
  <Application>Microsoft Office PowerPoint</Application>
  <PresentationFormat>Widescreen</PresentationFormat>
  <Paragraphs>62</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Verdana</vt:lpstr>
      <vt:lpstr>3_Custom Design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Ralph Thicknesse</dc:creator>
  <cp:lastModifiedBy>Jonathan Watts (Cardiff and Vale UHB - Planning)</cp:lastModifiedBy>
  <cp:revision>75</cp:revision>
  <cp:lastPrinted>2021-11-10T15:53:29Z</cp:lastPrinted>
  <dcterms:created xsi:type="dcterms:W3CDTF">2021-02-03T15:35:55Z</dcterms:created>
  <dcterms:modified xsi:type="dcterms:W3CDTF">2022-09-15T13:12:44Z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0x010100FE862E6E60497C4680C5AB25B02F4E10</vt:lpwstr>
  </property>
</Properties>
</file>