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1995239992"/>
              </p:ext>
            </p:extLst>
          </p:nvPr>
        </p:nvGraphicFramePr>
        <p:xfrm>
          <a:off x="58325" y="1049175"/>
          <a:ext cx="12191999" cy="5740049"/>
        </p:xfrm>
        <a:graphic>
          <a:graphicData uri="http://schemas.openxmlformats.org/drawingml/2006/table">
            <a:tbl>
              <a:tblPr firstRow="1" bandRow="1">
                <a:tableStyleId>{5C22544A-7EE6-4342-B048-85BDC9FD1C3A}</a:tableStyleId>
              </a:tblPr>
              <a:tblGrid>
                <a:gridCol w="1262375">
                  <a:extLst>
                    <a:ext uri="{9D8B030D-6E8A-4147-A177-3AD203B41FA5}">
                      <a16:colId xmlns:a16="http://schemas.microsoft.com/office/drawing/2014/main" val="447690721"/>
                    </a:ext>
                  </a:extLst>
                </a:gridCol>
                <a:gridCol w="1965004">
                  <a:extLst>
                    <a:ext uri="{9D8B030D-6E8A-4147-A177-3AD203B41FA5}">
                      <a16:colId xmlns:a16="http://schemas.microsoft.com/office/drawing/2014/main" val="1047243493"/>
                    </a:ext>
                  </a:extLst>
                </a:gridCol>
                <a:gridCol w="565133">
                  <a:extLst>
                    <a:ext uri="{9D8B030D-6E8A-4147-A177-3AD203B41FA5}">
                      <a16:colId xmlns:a16="http://schemas.microsoft.com/office/drawing/2014/main" val="1082847075"/>
                    </a:ext>
                  </a:extLst>
                </a:gridCol>
                <a:gridCol w="742060">
                  <a:extLst>
                    <a:ext uri="{9D8B030D-6E8A-4147-A177-3AD203B41FA5}">
                      <a16:colId xmlns:a16="http://schemas.microsoft.com/office/drawing/2014/main" val="3754645557"/>
                    </a:ext>
                  </a:extLst>
                </a:gridCol>
                <a:gridCol w="505700">
                  <a:extLst>
                    <a:ext uri="{9D8B030D-6E8A-4147-A177-3AD203B41FA5}">
                      <a16:colId xmlns:a16="http://schemas.microsoft.com/office/drawing/2014/main" val="1860810412"/>
                    </a:ext>
                  </a:extLst>
                </a:gridCol>
                <a:gridCol w="1345539">
                  <a:extLst>
                    <a:ext uri="{9D8B030D-6E8A-4147-A177-3AD203B41FA5}">
                      <a16:colId xmlns:a16="http://schemas.microsoft.com/office/drawing/2014/main" val="4097612955"/>
                    </a:ext>
                  </a:extLst>
                </a:gridCol>
                <a:gridCol w="1361924">
                  <a:extLst>
                    <a:ext uri="{9D8B030D-6E8A-4147-A177-3AD203B41FA5}">
                      <a16:colId xmlns:a16="http://schemas.microsoft.com/office/drawing/2014/main" val="3822095020"/>
                    </a:ext>
                  </a:extLst>
                </a:gridCol>
                <a:gridCol w="1189123">
                  <a:extLst>
                    <a:ext uri="{9D8B030D-6E8A-4147-A177-3AD203B41FA5}">
                      <a16:colId xmlns:a16="http://schemas.microsoft.com/office/drawing/2014/main" val="4080498377"/>
                    </a:ext>
                  </a:extLst>
                </a:gridCol>
                <a:gridCol w="3255141">
                  <a:extLst>
                    <a:ext uri="{9D8B030D-6E8A-4147-A177-3AD203B41FA5}">
                      <a16:colId xmlns:a16="http://schemas.microsoft.com/office/drawing/2014/main" val="1837010367"/>
                    </a:ext>
                  </a:extLst>
                </a:gridCol>
              </a:tblGrid>
              <a:tr h="0">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US"/>
                    </a:p>
                  </a:txBody>
                  <a:tcPr/>
                </a:tc>
                <a:tc hMerge="1">
                  <a:txBody>
                    <a:bodyPr/>
                    <a:lstStyle/>
                    <a:p>
                      <a:endParaRPr lang="en-US"/>
                    </a:p>
                  </a:txBody>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328218"/>
                  </a:ext>
                </a:extLst>
              </a:tr>
              <a:tr h="392241">
                <a:tc>
                  <a:txBody>
                    <a:bodyPr/>
                    <a:lstStyle/>
                    <a:p>
                      <a:pPr algn="l"/>
                      <a:r>
                        <a:rPr lang="en-GB" sz="1000" b="1" dirty="0">
                          <a:solidFill>
                            <a:schemeClr val="bg1"/>
                          </a:solidFill>
                          <a:latin typeface="Verdana" panose="020B0604030504040204" pitchFamily="34" charset="0"/>
                          <a:ea typeface="Verdana" panose="020B0604030504040204" pitchFamily="34" charset="0"/>
                        </a:rPr>
                        <a:t>Programme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Lianne Morse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embedding the Plan into sustainable position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256465">
                <a:tc gridSpan="6">
                  <a:txBody>
                    <a:bodyPr/>
                    <a:lstStyle/>
                    <a:p>
                      <a:pPr algn="l"/>
                      <a:r>
                        <a:rPr lang="en-GB" sz="105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baseline="0" dirty="0">
                          <a:solidFill>
                            <a:schemeClr val="bg1"/>
                          </a:solidFill>
                          <a:latin typeface="Verdana" panose="020B0604030504040204" pitchFamily="34" charset="0"/>
                          <a:ea typeface="Verdana" panose="020B0604030504040204" pitchFamily="34" charset="0"/>
                        </a:rPr>
                        <a:t>Next Step Priorities:</a:t>
                      </a:r>
                      <a:endParaRPr lang="en-GB" sz="11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955774"/>
                  </a:ext>
                </a:extLst>
              </a:tr>
              <a:tr h="3029034">
                <a:tc gridSpan="6">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Inner Wellness Webinar (1 of 3) delivered, positive feedback and high attendance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Anti-Racist Wales Action Plan for Welsh Government received, UHB plan development underway with support from One Voice Network</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Winning temp engagement app launched 18</a:t>
                      </a:r>
                      <a:r>
                        <a:rPr lang="en-GB" sz="1000" baseline="30000" dirty="0">
                          <a:solidFill>
                            <a:schemeClr val="tx1"/>
                          </a:solidFill>
                          <a:latin typeface="+mn-lt"/>
                          <a:ea typeface="Verdana"/>
                        </a:rPr>
                        <a:t>th</a:t>
                      </a:r>
                      <a:r>
                        <a:rPr lang="en-GB" sz="1000" dirty="0">
                          <a:solidFill>
                            <a:schemeClr val="tx1"/>
                          </a:solidFill>
                          <a:latin typeface="+mn-lt"/>
                          <a:ea typeface="Verdana"/>
                        </a:rPr>
                        <a:t> July (initially for the Nursing workforce, </a:t>
                      </a:r>
                      <a:r>
                        <a:rPr lang="en-GB" sz="1000" dirty="0" err="1">
                          <a:solidFill>
                            <a:schemeClr val="tx1"/>
                          </a:solidFill>
                          <a:latin typeface="+mn-lt"/>
                          <a:ea typeface="Verdana"/>
                        </a:rPr>
                        <a:t>inc.</a:t>
                      </a:r>
                      <a:r>
                        <a:rPr lang="en-GB" sz="1000" dirty="0">
                          <a:solidFill>
                            <a:schemeClr val="tx1"/>
                          </a:solidFill>
                          <a:latin typeface="+mn-lt"/>
                          <a:ea typeface="Verdana"/>
                        </a:rPr>
                        <a:t> ODPs)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effectLst/>
                          <a:latin typeface="+mn-lt"/>
                          <a:ea typeface="Verdana" panose="020B0604030504040204" pitchFamily="34" charset="0"/>
                          <a:cs typeface="+mn-cs"/>
                        </a:rPr>
                        <a:t>Successful bid to UHB’s Charitable Fund for almost £10k to develop career promotion videos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effectLst/>
                          <a:latin typeface="+mn-lt"/>
                          <a:ea typeface="Verdana" panose="020B0604030504040204" pitchFamily="34" charset="0"/>
                          <a:cs typeface="+mn-cs"/>
                        </a:rPr>
                        <a:t>Full funding has been provided to support 15 work experience placements with the Prince’s Trust. These will commence in the Autumn.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effectLst/>
                          <a:latin typeface="+mn-lt"/>
                          <a:ea typeface="Verdana" panose="020B0604030504040204" pitchFamily="34" charset="0"/>
                          <a:cs typeface="+mn-cs"/>
                        </a:rPr>
                        <a:t>The recent recruitment campaign for HCSWs by the Temporary Staffing Department resulted in 98 being interviewed and 64 being appointed</a:t>
                      </a:r>
                      <a:endParaRPr lang="en-GB" sz="1000" b="0" kern="1200" dirty="0">
                        <a:solidFill>
                          <a:schemeClr val="tx1"/>
                        </a:solidFill>
                        <a:effectLst/>
                        <a:latin typeface="+mn-lt"/>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Developed a training library to support staff in the use of Microsoft 365 applications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Phase 2 steering group for All Wales DCF is now underway to refine and shape the implementation and development of Digital Capabilities Framework</a:t>
                      </a:r>
                      <a:endParaRPr lang="en-GB" sz="1000" b="0" dirty="0">
                        <a:solidFill>
                          <a:schemeClr val="tx1"/>
                        </a:solidFill>
                        <a:latin typeface="+mn-lt"/>
                        <a:ea typeface="Verdana"/>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effectLst/>
                          <a:latin typeface="+mn-lt"/>
                          <a:ea typeface="+mn-ea"/>
                          <a:cs typeface="+mn-cs"/>
                        </a:rPr>
                        <a:t>Band 6 HEIW funded HCSW development post to support therapies and support services advertised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effectLst/>
                          <a:latin typeface="+mn-lt"/>
                          <a:ea typeface="+mn-ea"/>
                          <a:cs typeface="+mn-cs"/>
                        </a:rPr>
                        <a:t>Procurement issues related to the CAV Centre of Excellence for Health Education Website now resolved and phase 1 development underway </a:t>
                      </a:r>
                      <a:endParaRPr lang="en-GB" sz="1000" b="0" kern="1200" dirty="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tx1"/>
                          </a:solidFill>
                          <a:latin typeface="+mn-lt"/>
                          <a:ea typeface="Verdana"/>
                          <a:cs typeface="+mn-cs"/>
                        </a:rPr>
                        <a:t>VBA process and training has been adapted to enable and support managers and their teams easily upload date of completion. Shortened VBA form provided, designed with input from TUs.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tx1"/>
                          </a:solidFill>
                          <a:latin typeface="+mn-lt"/>
                          <a:ea typeface="Verdana"/>
                          <a:cs typeface="+mn-cs"/>
                        </a:rPr>
                        <a:t>Manager as Coach Training to be provided for CDs and discussions taking place re positioning for CEF.</a:t>
                      </a:r>
                    </a:p>
                    <a:p>
                      <a:pPr marL="171450" indent="-171450" algn="l">
                        <a:buFont typeface="Arial" panose="020B0604020202020204" pitchFamily="34" charset="0"/>
                        <a:buChar char="•"/>
                      </a:pPr>
                      <a:r>
                        <a:rPr lang="en-GB" sz="1000" b="0" dirty="0">
                          <a:solidFill>
                            <a:schemeClr val="tx1"/>
                          </a:solidFill>
                          <a:latin typeface="+mn-lt"/>
                          <a:ea typeface="Verdana"/>
                        </a:rPr>
                        <a:t>Agreement secured to progress with procurement tendering process for an e-rostering system for M&amp;D workforce.</a:t>
                      </a:r>
                    </a:p>
                    <a:p>
                      <a:pPr marL="171450" indent="-171450" algn="l">
                        <a:buFont typeface="Arial" panose="020B0604020202020204" pitchFamily="34" charset="0"/>
                        <a:buChar char="•"/>
                      </a:pPr>
                      <a:r>
                        <a:rPr lang="en-GB" sz="1000" b="0" dirty="0">
                          <a:solidFill>
                            <a:schemeClr val="tx1"/>
                          </a:solidFill>
                          <a:latin typeface="+mn-lt"/>
                          <a:ea typeface="Verdana"/>
                        </a:rPr>
                        <a:t>Agreement in principle to continue with </a:t>
                      </a:r>
                      <a:r>
                        <a:rPr lang="en-GB" sz="1000" b="0" dirty="0" err="1">
                          <a:solidFill>
                            <a:schemeClr val="tx1"/>
                          </a:solidFill>
                          <a:latin typeface="+mn-lt"/>
                          <a:ea typeface="Verdana"/>
                        </a:rPr>
                        <a:t>Medacs</a:t>
                      </a:r>
                      <a:r>
                        <a:rPr lang="en-GB" sz="1000" b="0" dirty="0">
                          <a:solidFill>
                            <a:schemeClr val="tx1"/>
                          </a:solidFill>
                          <a:latin typeface="+mn-lt"/>
                          <a:ea typeface="Verdana"/>
                        </a:rPr>
                        <a:t> contract for M&amp;D Staff Bank (BCAG approval required)</a:t>
                      </a:r>
                    </a:p>
                    <a:p>
                      <a:pPr marL="171450" indent="-171450" algn="l">
                        <a:buFont typeface="Arial" panose="020B0604020202020204" pitchFamily="34" charset="0"/>
                        <a:buChar char="•"/>
                      </a:pPr>
                      <a:r>
                        <a:rPr lang="en-GB" sz="1000" b="0" dirty="0">
                          <a:solidFill>
                            <a:schemeClr val="tx1"/>
                          </a:solidFill>
                          <a:latin typeface="+mn-lt"/>
                          <a:ea typeface="Verdana"/>
                        </a:rPr>
                        <a:t>Recruitment Optimisation Process (RPO) agreed in principle for ‘hard to fill’ M&amp;D vacancies. (BCAG approval required for completeness)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tx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Arrange coaching peer supervision training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Establish </a:t>
                      </a:r>
                      <a:r>
                        <a:rPr lang="en-GB" sz="1000" dirty="0" err="1">
                          <a:solidFill>
                            <a:schemeClr val="tx1"/>
                          </a:solidFill>
                          <a:latin typeface="+mn-lt"/>
                          <a:ea typeface="Verdana"/>
                        </a:rPr>
                        <a:t>schwartz</a:t>
                      </a:r>
                      <a:r>
                        <a:rPr lang="en-GB" sz="1000" dirty="0">
                          <a:solidFill>
                            <a:schemeClr val="tx1"/>
                          </a:solidFill>
                          <a:latin typeface="+mn-lt"/>
                          <a:ea typeface="Verdana"/>
                        </a:rPr>
                        <a:t> rounds steering group</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Winning temp – monitor uptake and communicate results</a:t>
                      </a:r>
                    </a:p>
                    <a:p>
                      <a:pPr marL="171450" indent="-171450" algn="l">
                        <a:buFont typeface="Arial" panose="020B0604020202020204" pitchFamily="34" charset="0"/>
                        <a:buChar char="•"/>
                      </a:pPr>
                      <a:r>
                        <a:rPr lang="en-GB" sz="1000" dirty="0">
                          <a:solidFill>
                            <a:schemeClr val="tx1"/>
                          </a:solidFill>
                          <a:latin typeface="+mn-lt"/>
                          <a:ea typeface="Verdana"/>
                        </a:rPr>
                        <a:t>Nurse Recruitment events in Bristol and Birmingham</a:t>
                      </a:r>
                    </a:p>
                    <a:p>
                      <a:pPr marL="171450" indent="-171450" algn="l">
                        <a:buFont typeface="Arial" panose="020B0604020202020204" pitchFamily="34" charset="0"/>
                        <a:buChar char="•"/>
                      </a:pPr>
                      <a:r>
                        <a:rPr lang="en-GB" sz="1000" dirty="0">
                          <a:solidFill>
                            <a:schemeClr val="tx1"/>
                          </a:solidFill>
                          <a:latin typeface="+mn-lt"/>
                          <a:ea typeface="Verdana"/>
                        </a:rPr>
                        <a:t>Work with Careers Wales to re-start work experience for students.</a:t>
                      </a:r>
                    </a:p>
                    <a:p>
                      <a:pPr marL="171450" indent="-171450" algn="l">
                        <a:buFont typeface="Arial" panose="020B0604020202020204" pitchFamily="34" charset="0"/>
                        <a:buChar char="•"/>
                      </a:pPr>
                      <a:r>
                        <a:rPr lang="en-GB" sz="1000" dirty="0">
                          <a:solidFill>
                            <a:schemeClr val="tx1"/>
                          </a:solidFill>
                          <a:latin typeface="+mn-lt"/>
                          <a:ea typeface="Verdana"/>
                        </a:rPr>
                        <a:t>Employment Satisfaction Survey for newly qualified staff has concluded with 22% response rate.  Findings are now being reviewed and discussed at Nurse Retention Group</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Collate resources into learning pathways aligned to the DCF.</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a:cs typeface="+mn-cs"/>
                        </a:rPr>
                        <a:t>Launch of multi-professional clinical education group </a:t>
                      </a:r>
                    </a:p>
                    <a:p>
                      <a:pPr marL="171450" indent="-171450" algn="l">
                        <a:buFont typeface="Arial" panose="020B0604020202020204" pitchFamily="34" charset="0"/>
                        <a:buChar char="•"/>
                      </a:pPr>
                      <a:r>
                        <a:rPr lang="en-GB" sz="1000" kern="1200" dirty="0">
                          <a:solidFill>
                            <a:schemeClr val="tx1"/>
                          </a:solidFill>
                          <a:latin typeface="+mn-lt"/>
                          <a:ea typeface="Verdana"/>
                          <a:cs typeface="+mn-cs"/>
                        </a:rPr>
                        <a:t>Funding for overseas nurses programme team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Finalise Collabor8 Leadership Programme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Delivery of Coaching for Performance focused work with Aspiring Clinical Directors and Estates Team</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err="1">
                          <a:solidFill>
                            <a:schemeClr val="tx1"/>
                          </a:solidFill>
                          <a:latin typeface="+mn-lt"/>
                          <a:ea typeface="Verdana"/>
                        </a:rPr>
                        <a:t>HealthRoster</a:t>
                      </a:r>
                      <a:r>
                        <a:rPr lang="en-GB" sz="1000" dirty="0">
                          <a:solidFill>
                            <a:schemeClr val="tx1"/>
                          </a:solidFill>
                          <a:latin typeface="+mn-lt"/>
                          <a:ea typeface="Verdana"/>
                        </a:rPr>
                        <a:t> for CEF project plan, timescales, etc.</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Programme Board &amp; workstreams to be established to accelerate P&amp;C plan – reduce high cost agency workers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Accelerate review workforce models/skill mix changes – ward areas.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0" i="0" u="none" strike="noStrike" noProof="0" dirty="0">
                        <a:solidFill>
                          <a:schemeClr val="tx1"/>
                        </a:solidFill>
                        <a:latin typeface="+mn-lt"/>
                      </a:endParaRPr>
                    </a:p>
                    <a:p>
                      <a:pPr marL="0" indent="0" algn="l">
                        <a:buFont typeface="Arial" panose="020B0604020202020204" pitchFamily="34" charset="0"/>
                        <a:buNone/>
                      </a:pPr>
                      <a:endParaRPr lang="en-GB" sz="1000" b="0" dirty="0">
                        <a:solidFill>
                          <a:schemeClr val="tx1"/>
                        </a:solidFill>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90770727"/>
                  </a:ext>
                </a:extLst>
              </a:tr>
              <a:tr h="341293">
                <a:tc gridSpan="3">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gridSpan="3">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GB"/>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algn="l"/>
                      <a:r>
                        <a:rPr lang="en-GB" sz="12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1287617"/>
                  </a:ext>
                </a:extLst>
              </a:tr>
              <a:tr h="902956">
                <a:tc gridSpan="3">
                  <a:txBody>
                    <a:bodyPr/>
                    <a:lstStyle/>
                    <a:p>
                      <a:pPr marL="171450" indent="-171450" algn="l">
                        <a:buFont typeface="Arial" panose="020B0604020202020204" pitchFamily="34" charset="0"/>
                        <a:buChar char="•"/>
                      </a:pPr>
                      <a:r>
                        <a:rPr lang="en-GB" sz="1000" u="none" dirty="0" err="1">
                          <a:solidFill>
                            <a:schemeClr val="tx1"/>
                          </a:solidFill>
                          <a:latin typeface="+mn-lt"/>
                          <a:ea typeface="Verdana" panose="020B0604030504040204" pitchFamily="34" charset="0"/>
                        </a:rPr>
                        <a:t>Medacs</a:t>
                      </a:r>
                      <a:r>
                        <a:rPr lang="en-GB" sz="1000" u="none" dirty="0">
                          <a:solidFill>
                            <a:schemeClr val="tx1"/>
                          </a:solidFill>
                          <a:latin typeface="+mn-lt"/>
                          <a:ea typeface="Verdana" panose="020B0604030504040204" pitchFamily="34" charset="0"/>
                        </a:rPr>
                        <a:t> contract expires in Aug 22.</a:t>
                      </a:r>
                    </a:p>
                    <a:p>
                      <a:pPr marL="171450" indent="-171450" algn="l">
                        <a:buFont typeface="Arial" panose="020B0604020202020204" pitchFamily="34" charset="0"/>
                        <a:buChar char="•"/>
                      </a:pPr>
                      <a:r>
                        <a:rPr lang="en-GB" sz="1000" dirty="0">
                          <a:solidFill>
                            <a:schemeClr val="tx1"/>
                          </a:solidFill>
                          <a:latin typeface="+mn-lt"/>
                          <a:ea typeface="Verdana" panose="020B0604030504040204" pitchFamily="34" charset="0"/>
                        </a:rPr>
                        <a:t>Increased requests across CBs re leadership capability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panose="020B0604030504040204" pitchFamily="34" charset="0"/>
                          <a:cs typeface="+mn-cs"/>
                        </a:rPr>
                        <a:t>Risk to successful completion </a:t>
                      </a:r>
                      <a:r>
                        <a:rPr lang="en-GB" sz="1000" kern="1200">
                          <a:solidFill>
                            <a:schemeClr val="tx1"/>
                          </a:solidFill>
                          <a:latin typeface="+mn-lt"/>
                          <a:ea typeface="Verdana" panose="020B0604030504040204" pitchFamily="34" charset="0"/>
                          <a:cs typeface="+mn-cs"/>
                        </a:rPr>
                        <a:t>of Internationals </a:t>
                      </a:r>
                      <a:r>
                        <a:rPr lang="en-GB" sz="1000" kern="1200" dirty="0">
                          <a:solidFill>
                            <a:schemeClr val="tx1"/>
                          </a:solidFill>
                          <a:latin typeface="+mn-lt"/>
                          <a:ea typeface="Verdana" panose="020B0604030504040204" pitchFamily="34" charset="0"/>
                          <a:cs typeface="+mn-cs"/>
                        </a:rPr>
                        <a:t>Nurse’s programme as funding for necessary facilitators required</a:t>
                      </a:r>
                      <a:r>
                        <a:rPr lang="en-GB" sz="1000" kern="1200" dirty="0">
                          <a:solidFill>
                            <a:schemeClr val="tx1"/>
                          </a:solidFill>
                          <a:highlight>
                            <a:srgbClr val="D9D9D9"/>
                          </a:highlight>
                          <a:latin typeface="+mn-lt"/>
                          <a:ea typeface="Verdana" panose="020B0604030504040204" pitchFamily="34" charset="0"/>
                          <a:cs typeface="+mn-cs"/>
                        </a:rPr>
                        <a:t>.</a:t>
                      </a:r>
                    </a:p>
                    <a:p>
                      <a:pPr marL="171450" indent="-171450" algn="l">
                        <a:buFont typeface="Arial" panose="020B0604020202020204" pitchFamily="34" charset="0"/>
                        <a:buChar char="•"/>
                      </a:pPr>
                      <a:r>
                        <a:rPr lang="en-GB" sz="1000" kern="1200" dirty="0">
                          <a:solidFill>
                            <a:schemeClr val="tx1"/>
                          </a:solidFill>
                          <a:effectLst/>
                          <a:latin typeface="+mn-lt"/>
                          <a:ea typeface="Verdana" panose="020B0604030504040204" pitchFamily="34" charset="0"/>
                          <a:cs typeface="+mn-cs"/>
                        </a:rPr>
                        <a:t>Poor engagement caused by exhaustion / burnout</a:t>
                      </a:r>
                      <a:endParaRPr lang="en-GB" sz="1000" baseline="0" dirty="0">
                        <a:solidFill>
                          <a:schemeClr val="tx1"/>
                        </a:solidFill>
                        <a:latin typeface="+mn-lt"/>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hMerge="1">
                  <a:txBody>
                    <a:bodyPr/>
                    <a:lstStyle/>
                    <a:p>
                      <a:endParaRPr lang="en-US"/>
                    </a:p>
                  </a:txBody>
                  <a:tcPr>
                    <a:lnL w="12700" cap="flat" cmpd="sng" algn="ctr">
                      <a:solidFill>
                        <a:schemeClr val="bg1"/>
                      </a:solidFill>
                      <a:prstDash val="solid"/>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pPr marL="171450" indent="-171450">
                        <a:buFont typeface="Arial" panose="020B0604020202020204" pitchFamily="34" charset="0"/>
                        <a:buChar char="•"/>
                      </a:pPr>
                      <a:r>
                        <a:rPr lang="en-GB" sz="1000" dirty="0">
                          <a:solidFill>
                            <a:schemeClr val="tx1"/>
                          </a:solidFill>
                          <a:latin typeface="+mn-lt"/>
                          <a:ea typeface="Verdana" panose="020B0604030504040204" pitchFamily="34" charset="0"/>
                        </a:rPr>
                        <a:t>Regular reporting to ED of P&amp;C to identify any delays and identify contingency plans.</a:t>
                      </a:r>
                    </a:p>
                    <a:p>
                      <a:endParaRPr lang="en-GB" sz="1000" dirty="0">
                        <a:solidFill>
                          <a:schemeClr val="tx1"/>
                        </a:solidFill>
                        <a:highlight>
                          <a:srgbClr val="D9D9D9"/>
                        </a:highlight>
                        <a:latin typeface="+mn-lt"/>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lvl="0" indent="-171450" algn="l">
                        <a:buFont typeface="Arial" panose="020B0604020202020204" pitchFamily="34" charset="0"/>
                        <a:buChar char="•"/>
                      </a:pPr>
                      <a:r>
                        <a:rPr lang="en-GB" sz="1000" b="0" i="0" u="none" strike="noStrike" noProof="0" dirty="0">
                          <a:solidFill>
                            <a:schemeClr val="tx1"/>
                          </a:solidFill>
                          <a:latin typeface="+mn-lt"/>
                          <a:ea typeface="Verdana"/>
                        </a:rPr>
                        <a:t>BCAG approval extend the </a:t>
                      </a:r>
                      <a:r>
                        <a:rPr lang="en-GB" sz="1000" b="0" i="0" u="none" strike="noStrike" noProof="0" dirty="0" err="1">
                          <a:solidFill>
                            <a:schemeClr val="tx1"/>
                          </a:solidFill>
                          <a:latin typeface="+mn-lt"/>
                          <a:ea typeface="Verdana"/>
                        </a:rPr>
                        <a:t>Medacs</a:t>
                      </a:r>
                      <a:r>
                        <a:rPr lang="en-GB" sz="1000" b="0" i="0" u="none" strike="noStrike" noProof="0" dirty="0">
                          <a:solidFill>
                            <a:schemeClr val="tx1"/>
                          </a:solidFill>
                          <a:latin typeface="+mn-lt"/>
                          <a:ea typeface="Verdana"/>
                        </a:rPr>
                        <a:t> contract for the M&amp;D Staff Bank – 24 months &amp; RPO.</a:t>
                      </a:r>
                    </a:p>
                    <a:p>
                      <a:pPr marL="171450" lvl="0" indent="-171450" algn="l">
                        <a:buFont typeface="Arial" panose="020B0604020202020204" pitchFamily="34" charset="0"/>
                        <a:buChar char="•"/>
                      </a:pPr>
                      <a:r>
                        <a:rPr lang="en-GB" sz="1000" b="0" i="0" u="none" strike="noStrike" noProof="0" dirty="0">
                          <a:solidFill>
                            <a:schemeClr val="tx1"/>
                          </a:solidFill>
                          <a:latin typeface="+mn-lt"/>
                          <a:ea typeface="Verdana"/>
                        </a:rPr>
                        <a:t>Funding for International Nurse Recruitment Campaign.</a:t>
                      </a:r>
                    </a:p>
                    <a:p>
                      <a:pPr marL="171450" lvl="0" indent="-171450" algn="l">
                        <a:buFont typeface="Arial" panose="020B0604020202020204" pitchFamily="34" charset="0"/>
                        <a:buChar char="•"/>
                      </a:pPr>
                      <a:r>
                        <a:rPr lang="en-GB" sz="1000" b="0" i="0" u="none" strike="noStrike" noProof="0" dirty="0">
                          <a:solidFill>
                            <a:schemeClr val="tx1"/>
                          </a:solidFill>
                          <a:latin typeface="+mn-lt"/>
                          <a:ea typeface="Verdana"/>
                        </a:rPr>
                        <a:t>Please note the increased requests for ‘OD intervention’ across Clinical Boards, often linked to leadership / management capability</a:t>
                      </a:r>
                    </a:p>
                    <a:p>
                      <a:pPr marL="171450" lvl="0" indent="-171450" algn="l">
                        <a:buFont typeface="Arial" panose="020B0604020202020204" pitchFamily="34" charset="0"/>
                        <a:buChar char="•"/>
                      </a:pPr>
                      <a:endParaRPr lang="en-GB" sz="1000" b="0" i="0" u="none" strike="noStrike" noProof="0" dirty="0">
                        <a:solidFill>
                          <a:schemeClr val="tx1"/>
                        </a:solidFill>
                        <a:highlight>
                          <a:srgbClr val="D9D9D9"/>
                        </a:highlight>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3005138"/>
                  </a:ext>
                </a:extLst>
              </a:tr>
            </a:tbl>
          </a:graphicData>
        </a:graphic>
      </p:graphicFrame>
      <p:grpSp>
        <p:nvGrpSpPr>
          <p:cNvPr id="10" name="Group 9">
            <a:extLst>
              <a:ext uri="{FF2B5EF4-FFF2-40B4-BE49-F238E27FC236}">
                <a16:creationId xmlns:a16="http://schemas.microsoft.com/office/drawing/2014/main" id="{EE877213-71BD-4EE3-8C86-24B263326698}"/>
              </a:ext>
            </a:extLst>
          </p:cNvPr>
          <p:cNvGrpSpPr/>
          <p:nvPr/>
        </p:nvGrpSpPr>
        <p:grpSpPr>
          <a:xfrm>
            <a:off x="8528263" y="5081031"/>
            <a:ext cx="3360481"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5607008" y="69339"/>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D4D4F"/>
                </a:solidFill>
                <a:effectLst/>
                <a:uLnTx/>
                <a:uFillTx/>
                <a:latin typeface="Verdana" panose="020B0604030504040204" pitchFamily="34" charset="0"/>
                <a:ea typeface="Verdana" panose="020B0604030504040204" pitchFamily="34" charset="0"/>
                <a:cs typeface="+mn-cs"/>
              </a:rPr>
              <a:t>Date:21/07/22</a:t>
            </a:r>
            <a:endPar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endParaRPr>
          </a:p>
        </p:txBody>
      </p:sp>
      <p:sp>
        <p:nvSpPr>
          <p:cNvPr id="29" name="Rectangle 28">
            <a:extLst>
              <a:ext uri="{FF2B5EF4-FFF2-40B4-BE49-F238E27FC236}">
                <a16:creationId xmlns:a16="http://schemas.microsoft.com/office/drawing/2014/main" id="{01BD1AF0-C742-41F8-B5D7-1FBD956A930B}"/>
              </a:ext>
            </a:extLst>
          </p:cNvPr>
          <p:cNvSpPr/>
          <p:nvPr/>
        </p:nvSpPr>
        <p:spPr>
          <a:xfrm>
            <a:off x="12880" y="-59596"/>
            <a:ext cx="9022438"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People and Culture Plan </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id="{4AAAFFE5-5ED1-4B16-8AC5-D8A3EF9C1FB0}"/>
              </a:ext>
            </a:extLst>
          </p:cNvPr>
          <p:cNvSpPr/>
          <p:nvPr/>
        </p:nvSpPr>
        <p:spPr>
          <a:xfrm>
            <a:off x="0" y="418130"/>
            <a:ext cx="12192000" cy="631045"/>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a:defRPr/>
            </a:pPr>
            <a:r>
              <a:rPr kumimoji="0" lang="en-GB" sz="1200" b="1" i="0" u="none" strike="noStrike" kern="1200" cap="none" spc="0" normalizeH="0" baseline="0" noProof="0" dirty="0">
                <a:ln>
                  <a:noFill/>
                </a:ln>
                <a:solidFill>
                  <a:prstClr val="white"/>
                </a:solidFill>
                <a:effectLst/>
                <a:uLnTx/>
                <a:uFillTx/>
                <a:latin typeface="Calibri"/>
                <a:ea typeface="+mn-ea"/>
                <a:cs typeface="+mn-cs"/>
              </a:rPr>
              <a:t>Exec Summary: </a:t>
            </a:r>
            <a:r>
              <a:rPr lang="en-GB" sz="1100" dirty="0">
                <a:solidFill>
                  <a:schemeClr val="bg1"/>
                </a:solidFill>
                <a:ea typeface="Verdana" panose="020B0604030504040204" pitchFamily="34" charset="0"/>
              </a:rPr>
              <a:t>To meet our populations health and care needs effectively we are completely dependant on our workforce.   We want to be a great place to train, work and live, with inclusion, wellbeing and development at the heart of everything we do.   This plan is our opportunity to improve the experience of staff, ensure the improvements we have made over recent years continue, and confront the challenges which have arisen as a result of the pandemic and subsequent recovery period.    </a:t>
            </a:r>
            <a:endParaRPr lang="en-GB" sz="1200" dirty="0">
              <a:solidFill>
                <a:schemeClr val="bg1"/>
              </a:solidFill>
              <a:ea typeface="Verdana" panose="020B0604030504040204" pitchFamily="34" charset="0"/>
            </a:endParaRPr>
          </a:p>
        </p:txBody>
      </p:sp>
      <p:sp>
        <p:nvSpPr>
          <p:cNvPr id="19" name="Oval 18">
            <a:extLst>
              <a:ext uri="{FF2B5EF4-FFF2-40B4-BE49-F238E27FC236}">
                <a16:creationId xmlns:a16="http://schemas.microsoft.com/office/drawing/2014/main" id="{A9397F14-0AAE-464B-8CF8-58947AED22D9}"/>
              </a:ext>
            </a:extLst>
          </p:cNvPr>
          <p:cNvSpPr/>
          <p:nvPr/>
        </p:nvSpPr>
        <p:spPr>
          <a:xfrm>
            <a:off x="4670475" y="1408028"/>
            <a:ext cx="281353" cy="201907"/>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7" ma:contentTypeDescription="Create a new document." ma:contentTypeScope="" ma:versionID="9845bb4e121dd61d033fd908438ce2b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abfbacc40cea6511d8d29bcf7f2ace30"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3C46D6-C4AF-4FF7-955F-3CABF70941DD}">
  <ds:schemaRefs>
    <ds:schemaRef ds:uri="http://schemas.openxmlformats.org/package/2006/metadata/core-properties"/>
    <ds:schemaRef ds:uri="http://schemas.microsoft.com/office/2006/documentManagement/types"/>
    <ds:schemaRef ds:uri="http://purl.org/dc/terms/"/>
    <ds:schemaRef ds:uri="c9a6731c-53d6-464c-b253-c810b90fd6a8"/>
    <ds:schemaRef ds:uri="http://schemas.microsoft.com/office/2006/metadata/properties"/>
    <ds:schemaRef ds:uri="http://purl.org/dc/elements/1.1/"/>
    <ds:schemaRef ds:uri="http://purl.org/dc/dcmitype/"/>
    <ds:schemaRef ds:uri="http://schemas.microsoft.com/office/infopath/2007/PartnerControls"/>
    <ds:schemaRef ds:uri="7eb3d039-33b6-4495-9bc2-698ff4d5488a"/>
    <ds:schemaRef ds:uri="http://www.w3.org/XML/1998/namespace"/>
  </ds:schemaRefs>
</ds:datastoreItem>
</file>

<file path=customXml/itemProps2.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3.xml><?xml version="1.0" encoding="utf-8"?>
<ds:datastoreItem xmlns:ds="http://schemas.openxmlformats.org/officeDocument/2006/customXml" ds:itemID="{086835AD-4CF3-4690-BF08-9592624F5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9214</TotalTime>
  <Words>689</Words>
  <Application>Microsoft Office PowerPoint</Application>
  <PresentationFormat>Widescreen</PresentationFormat>
  <Paragraphs>57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Jonathan Watts (Cardiff and Vale UHB - Planning)</cp:lastModifiedBy>
  <cp:revision>79</cp:revision>
  <cp:lastPrinted>2021-11-10T15:53:29Z</cp:lastPrinted>
  <dcterms:created xsi:type="dcterms:W3CDTF">2021-02-03T15:35:55Z</dcterms:created>
  <dcterms:modified xsi:type="dcterms:W3CDTF">2022-09-15T13:13:11Z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