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1148838508"/>
              </p:ext>
            </p:extLst>
          </p:nvPr>
        </p:nvGraphicFramePr>
        <p:xfrm>
          <a:off x="58325" y="1049175"/>
          <a:ext cx="12191999" cy="5690533"/>
        </p:xfrm>
        <a:graphic>
          <a:graphicData uri="http://schemas.openxmlformats.org/drawingml/2006/table">
            <a:tbl>
              <a:tblPr firstRow="1" bandRow="1">
                <a:tableStyleId>{5C22544A-7EE6-4342-B048-85BDC9FD1C3A}</a:tableStyleId>
              </a:tblPr>
              <a:tblGrid>
                <a:gridCol w="1262375">
                  <a:extLst>
                    <a:ext uri="{9D8B030D-6E8A-4147-A177-3AD203B41FA5}">
                      <a16:colId xmlns:a16="http://schemas.microsoft.com/office/drawing/2014/main" val="447690721"/>
                    </a:ext>
                  </a:extLst>
                </a:gridCol>
                <a:gridCol w="1965004">
                  <a:extLst>
                    <a:ext uri="{9D8B030D-6E8A-4147-A177-3AD203B41FA5}">
                      <a16:colId xmlns:a16="http://schemas.microsoft.com/office/drawing/2014/main" val="1047243493"/>
                    </a:ext>
                  </a:extLst>
                </a:gridCol>
                <a:gridCol w="565133">
                  <a:extLst>
                    <a:ext uri="{9D8B030D-6E8A-4147-A177-3AD203B41FA5}">
                      <a16:colId xmlns:a16="http://schemas.microsoft.com/office/drawing/2014/main" val="1082847075"/>
                    </a:ext>
                  </a:extLst>
                </a:gridCol>
                <a:gridCol w="742060">
                  <a:extLst>
                    <a:ext uri="{9D8B030D-6E8A-4147-A177-3AD203B41FA5}">
                      <a16:colId xmlns:a16="http://schemas.microsoft.com/office/drawing/2014/main" val="3754645557"/>
                    </a:ext>
                  </a:extLst>
                </a:gridCol>
                <a:gridCol w="505700">
                  <a:extLst>
                    <a:ext uri="{9D8B030D-6E8A-4147-A177-3AD203B41FA5}">
                      <a16:colId xmlns:a16="http://schemas.microsoft.com/office/drawing/2014/main" val="1860810412"/>
                    </a:ext>
                  </a:extLst>
                </a:gridCol>
                <a:gridCol w="1345539">
                  <a:extLst>
                    <a:ext uri="{9D8B030D-6E8A-4147-A177-3AD203B41FA5}">
                      <a16:colId xmlns:a16="http://schemas.microsoft.com/office/drawing/2014/main" val="4097612955"/>
                    </a:ext>
                  </a:extLst>
                </a:gridCol>
                <a:gridCol w="1361924">
                  <a:extLst>
                    <a:ext uri="{9D8B030D-6E8A-4147-A177-3AD203B41FA5}">
                      <a16:colId xmlns:a16="http://schemas.microsoft.com/office/drawing/2014/main" val="3822095020"/>
                    </a:ext>
                  </a:extLst>
                </a:gridCol>
                <a:gridCol w="1189123">
                  <a:extLst>
                    <a:ext uri="{9D8B030D-6E8A-4147-A177-3AD203B41FA5}">
                      <a16:colId xmlns:a16="http://schemas.microsoft.com/office/drawing/2014/main" val="4080498377"/>
                    </a:ext>
                  </a:extLst>
                </a:gridCol>
                <a:gridCol w="3255141">
                  <a:extLst>
                    <a:ext uri="{9D8B030D-6E8A-4147-A177-3AD203B41FA5}">
                      <a16:colId xmlns:a16="http://schemas.microsoft.com/office/drawing/2014/main" val="1837010367"/>
                    </a:ext>
                  </a:extLst>
                </a:gridCol>
              </a:tblGrid>
              <a:tr h="0">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US"/>
                    </a:p>
                  </a:txBody>
                  <a:tcPr/>
                </a:tc>
                <a:tc hMerge="1">
                  <a:txBody>
                    <a:bodyPr/>
                    <a:lstStyle/>
                    <a:p>
                      <a:endParaRPr lang="en-US"/>
                    </a:p>
                  </a:txBody>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328218"/>
                  </a:ext>
                </a:extLst>
              </a:tr>
              <a:tr h="392241">
                <a:tc>
                  <a:txBody>
                    <a:bodyPr/>
                    <a:lstStyle/>
                    <a:p>
                      <a:pPr algn="l"/>
                      <a:r>
                        <a:rPr lang="en-GB" sz="1000" b="1" dirty="0">
                          <a:solidFill>
                            <a:schemeClr val="bg1"/>
                          </a:solidFill>
                          <a:latin typeface="Verdana" panose="020B0604030504040204" pitchFamily="34" charset="0"/>
                          <a:ea typeface="Verdana" panose="020B0604030504040204" pitchFamily="34" charset="0"/>
                        </a:rPr>
                        <a:t>Programme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Lianne Morse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embedding the Plan into sustainable position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256465">
                <a:tc gridSpan="6">
                  <a:txBody>
                    <a:bodyPr/>
                    <a:lstStyle/>
                    <a:p>
                      <a:pPr algn="l"/>
                      <a:r>
                        <a:rPr lang="en-GB" sz="105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baseline="0" dirty="0">
                          <a:solidFill>
                            <a:schemeClr val="bg1"/>
                          </a:solidFill>
                          <a:latin typeface="Verdana" panose="020B0604030504040204" pitchFamily="34" charset="0"/>
                          <a:ea typeface="Verdana" panose="020B0604030504040204" pitchFamily="34" charset="0"/>
                        </a:rPr>
                        <a:t>Next Step Priorities:</a:t>
                      </a:r>
                      <a:endParaRPr lang="en-GB" sz="11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955774"/>
                  </a:ext>
                </a:extLst>
              </a:tr>
              <a:tr h="3029034">
                <a:tc gridSpan="6">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Medical Workforce Wellbeing survey closed, analysis in progress (378 responses received) </a:t>
                      </a:r>
                    </a:p>
                    <a:p>
                      <a:pPr marL="171450" indent="-171450" algn="l">
                        <a:buFont typeface="Arial" panose="020B0604020202020204" pitchFamily="34" charset="0"/>
                        <a:buChar char="•"/>
                      </a:pPr>
                      <a:r>
                        <a:rPr lang="en-GB" sz="1000" dirty="0">
                          <a:solidFill>
                            <a:schemeClr val="tx1"/>
                          </a:solidFill>
                          <a:latin typeface="+mn-lt"/>
                          <a:ea typeface="Verdana"/>
                        </a:rPr>
                        <a:t>Winning temp – currently 11% participation, index of 6.4 (7.5 overall desired index) </a:t>
                      </a:r>
                    </a:p>
                    <a:p>
                      <a:pPr marL="171450" indent="-171450" algn="l">
                        <a:buFont typeface="Arial" panose="020B0604020202020204" pitchFamily="34" charset="0"/>
                        <a:buChar char="•"/>
                      </a:pPr>
                      <a:r>
                        <a:rPr lang="en-GB" sz="1000" dirty="0">
                          <a:solidFill>
                            <a:schemeClr val="tx1"/>
                          </a:solidFill>
                          <a:latin typeface="+mn-lt"/>
                          <a:ea typeface="Verdana"/>
                        </a:rPr>
                        <a:t>Financial Wellbeing task and finish group established.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noProof="0" dirty="0">
                          <a:effectLst/>
                          <a:latin typeface="+mn-lt"/>
                        </a:rPr>
                        <a:t>Phlebotomy, ODP, HR, Apprenticeships, Dietetic Assistant, Catering &amp; Housekeeping Promotional videos agreed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noProof="0" dirty="0">
                          <a:effectLst/>
                          <a:latin typeface="+mn-lt"/>
                        </a:rPr>
                        <a:t>Monthly adverts for bank in place (first week of month)</a:t>
                      </a:r>
                      <a:endParaRPr lang="en-GB" sz="1000" dirty="0">
                        <a:solidFill>
                          <a:schemeClr val="tx1"/>
                        </a:solidFill>
                        <a:latin typeface="+mn-lt"/>
                        <a:ea typeface="Verdana"/>
                      </a:endParaRPr>
                    </a:p>
                    <a:p>
                      <a:pPr marL="171450" marR="0" lvl="0" indent="-171450" algn="l">
                        <a:lnSpc>
                          <a:spcPct val="100000"/>
                        </a:lnSpc>
                        <a:spcBef>
                          <a:spcPts val="0"/>
                        </a:spcBef>
                        <a:spcAft>
                          <a:spcPts val="0"/>
                        </a:spcAft>
                        <a:buClrTx/>
                        <a:buSzTx/>
                        <a:buFont typeface="Arial" panose="020B0604020202020204" pitchFamily="34" charset="0"/>
                        <a:buChar char="•"/>
                      </a:pPr>
                      <a:r>
                        <a:rPr lang="en-GB" sz="1000" b="0" i="0" u="none" strike="noStrike" kern="1200" noProof="0" dirty="0">
                          <a:effectLst/>
                          <a:latin typeface="+mn-lt"/>
                        </a:rPr>
                        <a:t>6 out of 7 Project Search Interns have now been offered employment at CAVUHB</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rgbClr val="4C4D4F"/>
                          </a:solidFill>
                          <a:latin typeface="+mn-lt"/>
                          <a:ea typeface="Verdana"/>
                        </a:rPr>
                        <a:t>Second development phases underway on All Wales DCF (</a:t>
                      </a:r>
                      <a:r>
                        <a:rPr lang="en-GB" sz="1000" dirty="0">
                          <a:solidFill>
                            <a:schemeClr val="tx1"/>
                          </a:solidFill>
                          <a:latin typeface="+mn-lt"/>
                          <a:ea typeface="Verdana"/>
                        </a:rPr>
                        <a:t>Digital Capabilities Framework</a:t>
                      </a:r>
                      <a:r>
                        <a:rPr lang="en-GB" sz="1000" dirty="0">
                          <a:solidFill>
                            <a:srgbClr val="4C4D4F"/>
                          </a:solidFill>
                          <a:latin typeface="+mn-lt"/>
                          <a:ea typeface="Verdana"/>
                        </a:rPr>
                        <a:t>),  focusing on engagement with Nursing and Mental Health workforces.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rgbClr val="4C4D4F"/>
                          </a:solidFill>
                          <a:latin typeface="+mn-lt"/>
                          <a:ea typeface="Verdana"/>
                        </a:rPr>
                        <a:t>review of ILA MSc Digital Transformation offering based on CAV participant feedback.</a:t>
                      </a:r>
                      <a:endParaRPr lang="en-US" sz="1000" dirty="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mn-lt"/>
                          <a:ea typeface="+mn-ea"/>
                          <a:cs typeface="+mn-cs"/>
                        </a:rPr>
                        <a:t>First cohort of RCN cadet’s have joined the UHB.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mn-lt"/>
                          <a:ea typeface="+mn-ea"/>
                          <a:cs typeface="+mn-cs"/>
                        </a:rPr>
                        <a:t>UHB led collaborative review of the All Wales Practice Learning framework underway 6 months post implementation. Significant challenges around agreeing national approach to some skills</a:t>
                      </a:r>
                      <a:endParaRPr lang="en-GB" sz="1000" kern="1200" dirty="0">
                        <a:solidFill>
                          <a:schemeClr val="tx1"/>
                        </a:solidFill>
                        <a:effectLst/>
                        <a:latin typeface="+mn-lt"/>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mn-lt"/>
                          <a:ea typeface="+mn-ea"/>
                          <a:cs typeface="+mn-cs"/>
                        </a:rPr>
                        <a:t>UHB led Assistant Practitioner (Nursing) Governance Framework now going through approval processes via national groups.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Acceler8 Cohort 1; Module 6 completed. Delegates preparing for final Module 7, includes presentation.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Draft programme for Collabor8 complete, working with key stakeholders (I&amp;I; Change Hub). Programme will be launched, including seeking nominations, in September 2022.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tx1"/>
                          </a:solidFill>
                          <a:latin typeface="+mn-lt"/>
                          <a:ea typeface="Verdana"/>
                          <a:cs typeface="+mn-cs"/>
                        </a:rPr>
                        <a:t>Shortened VBA form cascaded, includes ESR upload instructions.</a:t>
                      </a:r>
                    </a:p>
                    <a:p>
                      <a:pPr marL="171450" indent="-171450" algn="l">
                        <a:buFont typeface="Arial" panose="020B0604020202020204" pitchFamily="34" charset="0"/>
                        <a:buChar char="•"/>
                      </a:pPr>
                      <a:r>
                        <a:rPr lang="en-GB" sz="1000" b="0" dirty="0">
                          <a:solidFill>
                            <a:schemeClr val="tx1"/>
                          </a:solidFill>
                          <a:latin typeface="+mn-lt"/>
                          <a:ea typeface="Verdana"/>
                        </a:rPr>
                        <a:t>M&amp;D Staff Bank contract extended for 12 months.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err="1">
                          <a:solidFill>
                            <a:schemeClr val="tx1"/>
                          </a:solidFill>
                          <a:latin typeface="+mn-lt"/>
                          <a:ea typeface="Verdana"/>
                        </a:rPr>
                        <a:t>HealthRoster</a:t>
                      </a:r>
                      <a:r>
                        <a:rPr lang="en-GB" sz="1000" dirty="0">
                          <a:solidFill>
                            <a:schemeClr val="tx1"/>
                          </a:solidFill>
                          <a:latin typeface="+mn-lt"/>
                          <a:ea typeface="Verdana"/>
                        </a:rPr>
                        <a:t> for CEF project plan, timescales, etc.</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Increase Community Capacity - T&amp;Cs mapping exercise for Care Workers commenced to include Health, LA and independent providers.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indent="-171450" algn="l">
                        <a:buFont typeface="Arial" panose="020B0604020202020204" pitchFamily="34" charset="0"/>
                        <a:buChar char="•"/>
                      </a:pPr>
                      <a:r>
                        <a:rPr lang="en-GB" sz="1000" dirty="0">
                          <a:solidFill>
                            <a:schemeClr val="tx1"/>
                          </a:solidFill>
                          <a:latin typeface="+mn-lt"/>
                          <a:ea typeface="Verdana"/>
                        </a:rPr>
                        <a:t>Wellbeing Retreats evaluation and MDT developments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Establish </a:t>
                      </a:r>
                      <a:r>
                        <a:rPr lang="en-GB" sz="1000" dirty="0" err="1">
                          <a:solidFill>
                            <a:schemeClr val="tx1"/>
                          </a:solidFill>
                          <a:latin typeface="+mn-lt"/>
                          <a:ea typeface="Verdana"/>
                        </a:rPr>
                        <a:t>schwartz</a:t>
                      </a:r>
                      <a:r>
                        <a:rPr lang="en-GB" sz="1000" dirty="0">
                          <a:solidFill>
                            <a:schemeClr val="tx1"/>
                          </a:solidFill>
                          <a:latin typeface="+mn-lt"/>
                          <a:ea typeface="Verdana"/>
                        </a:rPr>
                        <a:t> rounds steering group and identify clinical leads</a:t>
                      </a:r>
                    </a:p>
                    <a:p>
                      <a:pPr marL="171450" indent="-171450" algn="l">
                        <a:buFont typeface="Arial" panose="020B0604020202020204" pitchFamily="34" charset="0"/>
                        <a:buChar char="•"/>
                      </a:pPr>
                      <a:r>
                        <a:rPr lang="en-GB" sz="1000" dirty="0">
                          <a:solidFill>
                            <a:schemeClr val="tx1"/>
                          </a:solidFill>
                          <a:latin typeface="+mn-lt"/>
                          <a:ea typeface="Verdana"/>
                        </a:rPr>
                        <a:t>Winning temp – analysis and communication of initial themes / messages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Afghan &amp; Ukrainian Refugees Recruitment Event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Present Overseas Nurse Accommodation paper at management Exec.</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Find suitable placements for Prince’s Trust work experience placements</a:t>
                      </a:r>
                    </a:p>
                    <a:p>
                      <a:pPr marL="171450" lvl="0" indent="-171450" algn="l">
                        <a:buFont typeface="Arial" panose="020B0604020202020204" pitchFamily="34" charset="0"/>
                        <a:buChar char="•"/>
                      </a:pPr>
                      <a:r>
                        <a:rPr lang="en-GB" sz="1000" dirty="0">
                          <a:solidFill>
                            <a:schemeClr val="tx1"/>
                          </a:solidFill>
                          <a:latin typeface="+mn-lt"/>
                          <a:ea typeface="Verdana"/>
                        </a:rPr>
                        <a:t>Continue to populate the Microsoft 365 training library based on questions raised by staff, feedback from a questionnaire to assess digital skills and the release of new support resources.</a:t>
                      </a:r>
                      <a:endParaRPr lang="en-US" sz="1000" dirty="0">
                        <a:solidFill>
                          <a:schemeClr val="tx1"/>
                        </a:solidFill>
                        <a:latin typeface="+mn-lt"/>
                      </a:endParaRPr>
                    </a:p>
                    <a:p>
                      <a:pPr marL="171450" indent="-171450" algn="l">
                        <a:buFont typeface="Arial" panose="020B0604020202020204" pitchFamily="34" charset="0"/>
                        <a:buChar char="•"/>
                      </a:pPr>
                      <a:r>
                        <a:rPr lang="en-GB" sz="1000" dirty="0">
                          <a:solidFill>
                            <a:schemeClr val="tx1"/>
                          </a:solidFill>
                          <a:latin typeface="+mn-lt"/>
                          <a:ea typeface="Verdana"/>
                        </a:rPr>
                        <a:t>Develop resources pathways that take staff through the different levels of the DCF</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a:cs typeface="+mn-cs"/>
                        </a:rPr>
                        <a:t>Launch of multi-professional clinical education group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a:cs typeface="+mn-cs"/>
                        </a:rPr>
                        <a:t>Funding for overseas nurses programme team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a:cs typeface="+mn-cs"/>
                        </a:rPr>
                        <a:t>Academy of learning (Support Services) workstream</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Evaluation of Acceler8, Cohort 1</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rPr>
                        <a:t>Delivery of Coaching for Performance focused work with Aspiring Clinical Directors and Estates Team</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ea typeface="Verdana"/>
                        </a:rPr>
                        <a:t>Number of team development days scheduled for Sept 22, e.g. finance; health charity; people services; PCIC</a:t>
                      </a:r>
                    </a:p>
                    <a:p>
                      <a:pPr marL="171450" indent="-171450" algn="l">
                        <a:buFont typeface="Arial" panose="020B0604020202020204" pitchFamily="34" charset="0"/>
                        <a:buChar char="•"/>
                      </a:pPr>
                      <a:r>
                        <a:rPr lang="en-GB" sz="1000" dirty="0">
                          <a:solidFill>
                            <a:schemeClr val="tx1"/>
                          </a:solidFill>
                          <a:latin typeface="+mn-lt"/>
                          <a:ea typeface="Verdana"/>
                        </a:rPr>
                        <a:t>Develop programme board for improving quality through workforce efficiencies.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Accelerate review workforce models/skill mix changes – ward areas.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a:solidFill>
                            <a:schemeClr val="tx1"/>
                          </a:solidFill>
                          <a:latin typeface="+mn-lt"/>
                          <a:ea typeface="Verdana"/>
                        </a:rPr>
                        <a:t>Accelerate new roles, e.g. B4 Assistant Practitioner for ward areas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0" i="0" u="none" strike="noStrike" noProof="0" dirty="0">
                        <a:solidFill>
                          <a:schemeClr val="tx1"/>
                        </a:solidFill>
                        <a:latin typeface="+mn-lt"/>
                      </a:endParaRPr>
                    </a:p>
                    <a:p>
                      <a:pPr marL="0" indent="0" algn="l">
                        <a:buFont typeface="Arial" panose="020B0604020202020204" pitchFamily="34" charset="0"/>
                        <a:buNone/>
                      </a:pPr>
                      <a:endParaRPr lang="en-GB" sz="1000" b="0" dirty="0">
                        <a:solidFill>
                          <a:schemeClr val="tx1"/>
                        </a:solidFill>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90770727"/>
                  </a:ext>
                </a:extLst>
              </a:tr>
              <a:tr h="341293">
                <a:tc gridSpan="3">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gridSpan="3">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GB"/>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algn="l"/>
                      <a:r>
                        <a:rPr lang="en-GB" sz="12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1287617"/>
                  </a:ext>
                </a:extLst>
              </a:tr>
              <a:tr h="902956">
                <a:tc gridSpan="3">
                  <a:txBody>
                    <a:bodyPr/>
                    <a:lstStyle/>
                    <a:p>
                      <a:pPr marL="171450" indent="-171450" algn="l">
                        <a:buFont typeface="Arial" panose="020B0604020202020204" pitchFamily="34" charset="0"/>
                        <a:buChar char="•"/>
                      </a:pPr>
                      <a:r>
                        <a:rPr lang="en-GB" sz="1000" u="none" dirty="0">
                          <a:solidFill>
                            <a:schemeClr val="tx1"/>
                          </a:solidFill>
                          <a:latin typeface="+mn-lt"/>
                          <a:ea typeface="Verdana" panose="020B0604030504040204" pitchFamily="34" charset="0"/>
                        </a:rPr>
                        <a:t>Central Funding for e-job planning and e-rostering systems</a:t>
                      </a:r>
                    </a:p>
                    <a:p>
                      <a:pPr marL="171450" indent="-171450" algn="l">
                        <a:buFont typeface="Arial" panose="020B0604020202020204" pitchFamily="34" charset="0"/>
                        <a:buChar char="•"/>
                      </a:pPr>
                      <a:r>
                        <a:rPr lang="en-GB" sz="1000" dirty="0">
                          <a:solidFill>
                            <a:schemeClr val="tx1"/>
                          </a:solidFill>
                          <a:latin typeface="+mn-lt"/>
                          <a:ea typeface="Verdana" panose="020B0604030504040204" pitchFamily="34" charset="0"/>
                        </a:rPr>
                        <a:t>Increased requests across CBs re leadership capability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tx1"/>
                          </a:solidFill>
                          <a:latin typeface="+mn-lt"/>
                          <a:ea typeface="Verdana" panose="020B0604030504040204" pitchFamily="34" charset="0"/>
                          <a:cs typeface="+mn-cs"/>
                        </a:rPr>
                        <a:t>Risk to successful completion of Internationals Nurse’s programme as funding for necessary facilitators required</a:t>
                      </a:r>
                      <a:r>
                        <a:rPr lang="en-GB" sz="1000" kern="1200" dirty="0">
                          <a:solidFill>
                            <a:schemeClr val="tx1"/>
                          </a:solidFill>
                          <a:highlight>
                            <a:srgbClr val="D9D9D9"/>
                          </a:highlight>
                          <a:latin typeface="+mn-lt"/>
                          <a:ea typeface="Verdana" panose="020B0604030504040204" pitchFamily="34" charset="0"/>
                          <a:cs typeface="+mn-cs"/>
                        </a:rPr>
                        <a:t>.</a:t>
                      </a:r>
                    </a:p>
                    <a:p>
                      <a:pPr marL="171450" indent="-171450" algn="l">
                        <a:buFont typeface="Arial" panose="020B0604020202020204" pitchFamily="34" charset="0"/>
                        <a:buChar char="•"/>
                      </a:pPr>
                      <a:r>
                        <a:rPr lang="en-GB" sz="1000" kern="1200" dirty="0">
                          <a:solidFill>
                            <a:schemeClr val="tx1"/>
                          </a:solidFill>
                          <a:effectLst/>
                          <a:latin typeface="+mn-lt"/>
                          <a:ea typeface="Verdana" panose="020B0604030504040204" pitchFamily="34" charset="0"/>
                          <a:cs typeface="+mn-cs"/>
                        </a:rPr>
                        <a:t>Poor engagement caused by exhaustion / burnout</a:t>
                      </a:r>
                      <a:endParaRPr lang="en-GB" sz="1000" baseline="0" dirty="0">
                        <a:solidFill>
                          <a:schemeClr val="tx1"/>
                        </a:solidFill>
                        <a:latin typeface="+mn-lt"/>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hMerge="1">
                  <a:txBody>
                    <a:bodyPr/>
                    <a:lstStyle/>
                    <a:p>
                      <a:endParaRPr lang="en-US"/>
                    </a:p>
                  </a:txBody>
                  <a:tcPr>
                    <a:lnL w="12700" cap="flat" cmpd="sng" algn="ctr">
                      <a:solidFill>
                        <a:schemeClr val="bg1"/>
                      </a:solidFill>
                      <a:prstDash val="solid"/>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pPr marL="171450" indent="-171450">
                        <a:buFont typeface="Arial" panose="020B0604020202020204" pitchFamily="34" charset="0"/>
                        <a:buChar char="•"/>
                      </a:pPr>
                      <a:r>
                        <a:rPr lang="en-GB" sz="1000" dirty="0">
                          <a:solidFill>
                            <a:schemeClr val="tx1"/>
                          </a:solidFill>
                          <a:latin typeface="+mn-lt"/>
                          <a:ea typeface="Verdana" panose="020B0604030504040204" pitchFamily="34" charset="0"/>
                        </a:rPr>
                        <a:t>Regular reporting to ED of P&amp;C to identify any delays and identify contingency plans.</a:t>
                      </a:r>
                    </a:p>
                    <a:p>
                      <a:endParaRPr lang="en-GB" sz="1000" dirty="0">
                        <a:solidFill>
                          <a:schemeClr val="tx1"/>
                        </a:solidFill>
                        <a:highlight>
                          <a:srgbClr val="D9D9D9"/>
                        </a:highlight>
                        <a:latin typeface="+mn-lt"/>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noProof="0" dirty="0">
                          <a:solidFill>
                            <a:schemeClr val="tx1"/>
                          </a:solidFill>
                          <a:latin typeface="+mn-lt"/>
                          <a:ea typeface="Verdana"/>
                        </a:rPr>
                        <a:t>Support from Execs to provide all staff with </a:t>
                      </a:r>
                      <a:r>
                        <a:rPr lang="en-GB" sz="1000" b="0" i="0" u="none" strike="noStrike" noProof="0" dirty="0">
                          <a:solidFill>
                            <a:schemeClr val="tx1"/>
                          </a:solidFill>
                          <a:latin typeface="+mn-lt"/>
                        </a:rPr>
                        <a:t>NADEX and Office 365 accounts, once full details of costings have been raised.</a:t>
                      </a:r>
                      <a:endParaRPr lang="en-GB" sz="1000" b="0" i="0" u="none" strike="noStrike" noProof="0" dirty="0">
                        <a:solidFill>
                          <a:schemeClr val="tx1"/>
                        </a:solidFill>
                        <a:latin typeface="+mn-lt"/>
                        <a:ea typeface="Verdana"/>
                      </a:endParaRPr>
                    </a:p>
                    <a:p>
                      <a:pPr marL="171450" lvl="0" indent="-171450" algn="l">
                        <a:buFont typeface="Arial" panose="020B0604020202020204" pitchFamily="34" charset="0"/>
                        <a:buChar char="•"/>
                      </a:pPr>
                      <a:r>
                        <a:rPr lang="en-GB" sz="1000" b="0" i="0" u="none" strike="noStrike" noProof="0" dirty="0">
                          <a:solidFill>
                            <a:schemeClr val="tx1"/>
                          </a:solidFill>
                          <a:latin typeface="+mn-lt"/>
                          <a:ea typeface="Verdana"/>
                        </a:rPr>
                        <a:t>Funding for International Nurse Recruitment Campaign.</a:t>
                      </a:r>
                    </a:p>
                    <a:p>
                      <a:pPr marL="171450" lvl="0" indent="-171450" algn="l">
                        <a:buFont typeface="Arial" panose="020B0604020202020204" pitchFamily="34" charset="0"/>
                        <a:buChar char="•"/>
                      </a:pPr>
                      <a:r>
                        <a:rPr lang="en-GB" sz="1000" b="0" i="0" u="none" strike="noStrike" noProof="0" dirty="0">
                          <a:solidFill>
                            <a:schemeClr val="tx1"/>
                          </a:solidFill>
                          <a:latin typeface="+mn-lt"/>
                          <a:ea typeface="Verdana"/>
                        </a:rPr>
                        <a:t>Please note the increased requests for ‘OD intervention’ across Clinical Boards, often linked to leadership / management capability</a:t>
                      </a:r>
                    </a:p>
                    <a:p>
                      <a:pPr marL="171450" lvl="0" indent="-171450" algn="l">
                        <a:buFont typeface="Arial" panose="020B0604020202020204" pitchFamily="34" charset="0"/>
                        <a:buChar char="•"/>
                      </a:pPr>
                      <a:endParaRPr lang="en-GB" sz="1000" b="0" i="0" u="none" strike="noStrike" noProof="0" dirty="0">
                        <a:solidFill>
                          <a:schemeClr val="tx1"/>
                        </a:solidFill>
                        <a:highlight>
                          <a:srgbClr val="D9D9D9"/>
                        </a:highlight>
                        <a:latin typeface="+mn-lt"/>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3005138"/>
                  </a:ext>
                </a:extLst>
              </a:tr>
            </a:tbl>
          </a:graphicData>
        </a:graphic>
      </p:graphicFrame>
      <p:grpSp>
        <p:nvGrpSpPr>
          <p:cNvPr id="10" name="Group 9">
            <a:extLst>
              <a:ext uri="{FF2B5EF4-FFF2-40B4-BE49-F238E27FC236}">
                <a16:creationId xmlns:a16="http://schemas.microsoft.com/office/drawing/2014/main" id="{EE877213-71BD-4EE3-8C86-24B263326698}"/>
              </a:ext>
            </a:extLst>
          </p:cNvPr>
          <p:cNvGrpSpPr/>
          <p:nvPr/>
        </p:nvGrpSpPr>
        <p:grpSpPr>
          <a:xfrm>
            <a:off x="8528263" y="5081031"/>
            <a:ext cx="3360481"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5607008" y="69339"/>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Date:31/08/22</a:t>
            </a:r>
          </a:p>
        </p:txBody>
      </p:sp>
      <p:sp>
        <p:nvSpPr>
          <p:cNvPr id="29" name="Rectangle 28">
            <a:extLst>
              <a:ext uri="{FF2B5EF4-FFF2-40B4-BE49-F238E27FC236}">
                <a16:creationId xmlns:a16="http://schemas.microsoft.com/office/drawing/2014/main" id="{01BD1AF0-C742-41F8-B5D7-1FBD956A930B}"/>
              </a:ext>
            </a:extLst>
          </p:cNvPr>
          <p:cNvSpPr/>
          <p:nvPr/>
        </p:nvSpPr>
        <p:spPr>
          <a:xfrm>
            <a:off x="12880" y="-59596"/>
            <a:ext cx="9022438"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People and Culture Plan </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id="{4AAAFFE5-5ED1-4B16-8AC5-D8A3EF9C1FB0}"/>
              </a:ext>
            </a:extLst>
          </p:cNvPr>
          <p:cNvSpPr/>
          <p:nvPr/>
        </p:nvSpPr>
        <p:spPr>
          <a:xfrm>
            <a:off x="0" y="418130"/>
            <a:ext cx="12192000" cy="631045"/>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a:defRPr/>
            </a:pPr>
            <a:r>
              <a:rPr kumimoji="0" lang="en-GB" sz="1200" b="1" i="0" u="none" strike="noStrike" kern="1200" cap="none" spc="0" normalizeH="0" baseline="0" noProof="0" dirty="0">
                <a:ln>
                  <a:noFill/>
                </a:ln>
                <a:solidFill>
                  <a:prstClr val="white"/>
                </a:solidFill>
                <a:effectLst/>
                <a:uLnTx/>
                <a:uFillTx/>
                <a:latin typeface="Calibri"/>
                <a:ea typeface="+mn-ea"/>
                <a:cs typeface="+mn-cs"/>
              </a:rPr>
              <a:t>Exec Summary: </a:t>
            </a:r>
            <a:r>
              <a:rPr lang="en-GB" sz="1100" dirty="0">
                <a:solidFill>
                  <a:schemeClr val="bg1"/>
                </a:solidFill>
                <a:ea typeface="Verdana" panose="020B0604030504040204" pitchFamily="34" charset="0"/>
              </a:rPr>
              <a:t>To meet our populations health and care needs effectively we are completely dependant on our workforce.   We want to be a great place to train, work and live, with inclusion, wellbeing and development at the heart of everything we do.   This plan is our opportunity to improve the experience of staff, ensure the improvements we have made over recent years continue, and confront the challenges which have arisen as a result of the pandemic and subsequent recovery period.    </a:t>
            </a:r>
            <a:endParaRPr lang="en-GB" sz="1200" dirty="0">
              <a:solidFill>
                <a:schemeClr val="bg1"/>
              </a:solidFill>
              <a:ea typeface="Verdana" panose="020B0604030504040204" pitchFamily="34" charset="0"/>
            </a:endParaRPr>
          </a:p>
        </p:txBody>
      </p:sp>
      <p:sp>
        <p:nvSpPr>
          <p:cNvPr id="19" name="Oval 18">
            <a:extLst>
              <a:ext uri="{FF2B5EF4-FFF2-40B4-BE49-F238E27FC236}">
                <a16:creationId xmlns:a16="http://schemas.microsoft.com/office/drawing/2014/main" id="{A9397F14-0AAE-464B-8CF8-58947AED22D9}"/>
              </a:ext>
            </a:extLst>
          </p:cNvPr>
          <p:cNvSpPr/>
          <p:nvPr/>
        </p:nvSpPr>
        <p:spPr>
          <a:xfrm>
            <a:off x="4670475" y="1408028"/>
            <a:ext cx="281353" cy="201907"/>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7" ma:contentTypeDescription="Create a new document." ma:contentTypeScope="" ma:versionID="9845bb4e121dd61d033fd908438ce2b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abfbacc40cea6511d8d29bcf7f2ace30"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2.xml><?xml version="1.0" encoding="utf-8"?>
<ds:datastoreItem xmlns:ds="http://schemas.openxmlformats.org/officeDocument/2006/customXml" ds:itemID="{086835AD-4CF3-4690-BF08-9592624F5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53C46D6-C4AF-4FF7-955F-3CABF70941DD}">
  <ds:schemaRefs>
    <ds:schemaRef ds:uri="c9a6731c-53d6-464c-b253-c810b90fd6a8"/>
    <ds:schemaRef ds:uri="http://schemas.microsoft.com/office/infopath/2007/PartnerControls"/>
    <ds:schemaRef ds:uri="http://purl.org/dc/elements/1.1/"/>
    <ds:schemaRef ds:uri="http://www.w3.org/XML/1998/namespace"/>
    <ds:schemaRef ds:uri="http://schemas.microsoft.com/office/2006/metadata/properties"/>
    <ds:schemaRef ds:uri="http://purl.org/dc/dcmitype/"/>
    <ds:schemaRef ds:uri="http://schemas.microsoft.com/office/2006/documentManagement/types"/>
    <ds:schemaRef ds:uri="http://purl.org/dc/terms/"/>
    <ds:schemaRef ds:uri="http://schemas.openxmlformats.org/package/2006/metadata/core-properties"/>
    <ds:schemaRef ds:uri="7eb3d039-33b6-4495-9bc2-698ff4d5488a"/>
  </ds:schemaRefs>
</ds:datastoreItem>
</file>

<file path=docProps/app.xml><?xml version="1.0" encoding="utf-8"?>
<Properties xmlns="http://schemas.openxmlformats.org/officeDocument/2006/extended-properties" xmlns:vt="http://schemas.openxmlformats.org/officeDocument/2006/docPropsVTypes">
  <TotalTime>9269</TotalTime>
  <Words>729</Words>
  <Application>Microsoft Office PowerPoint</Application>
  <PresentationFormat>Widescreen</PresentationFormat>
  <Paragraphs>62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Jonathan Watts (Cardiff and Vale UHB - Planning)</cp:lastModifiedBy>
  <cp:revision>86</cp:revision>
  <cp:lastPrinted>2022-09-07T13:21:57Z</cp:lastPrinted>
  <dcterms:created xsi:type="dcterms:W3CDTF">2021-02-03T15:35:55Z</dcterms:created>
  <dcterms:modified xsi:type="dcterms:W3CDTF">2022-09-15T13:13:34Z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