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1899855180" r:id="rId5"/>
    <p:sldId id="189985518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245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581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3D37-8993-448E-979C-C6906B35FE1E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B2DBB-7DAD-4A73-B1B6-CDA9C86D8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5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7BAB3-DCA3-4D17-BB55-9BDD8E32A2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205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7BAB3-DCA3-4D17-BB55-9BDD8E32A2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3942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8795E-07A0-4020-ACF6-8F17CBC376C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0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  <p:pic>
        <p:nvPicPr>
          <p:cNvPr id="7" name="Picture 6" descr="Skyline.jpg">
            <a:extLst>
              <a:ext uri="{FF2B5EF4-FFF2-40B4-BE49-F238E27FC236}">
                <a16:creationId xmlns:a16="http://schemas.microsoft.com/office/drawing/2014/main" id="{6E35F929-48AA-409B-B41C-A17E0EAB5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6705"/>
            <a:ext cx="12192000" cy="289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2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0897-0FD9-402C-91C0-9041D4DBA9CD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id="{6DC8362B-2A99-42F2-9FEA-A1C21A62D0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7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06B0F-A044-4357-A00B-AC1BB461812F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8" name="Picture 2" descr="About Us – Cardiff and Vale University health Board">
            <a:extLst>
              <a:ext uri="{FF2B5EF4-FFF2-40B4-BE49-F238E27FC236}">
                <a16:creationId xmlns:a16="http://schemas.microsoft.com/office/drawing/2014/main" id="{EC5137C8-D47D-4C0F-87A2-D6393BF66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17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ED73-10D8-483C-9464-B49876851C4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107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0A73-B337-4224-9EFE-89D8D90E2ED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18109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CA90-09D7-4E65-A492-4F41B4BA4D20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50248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EE5D-96C1-4B71-BC35-3D92D4391A64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E2948567-9021-CD4F-BB3B-E3132DB3A8BC}" type="slidenum">
              <a:rPr lang="en-GB" smtClean="0"/>
              <a:pPr/>
              <a:t>‹#›</a:t>
            </a:fld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5436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7D745-8000-4672-97A8-F093E7ACF01E}" type="datetime1">
              <a:rPr lang="en-US" smtClean="0"/>
              <a:t>7/15/2022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9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4428-A54B-4614-B454-68083BD9B7BC}" type="datetime1">
              <a:rPr lang="en-US" smtClean="0"/>
              <a:t>7/15/2022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7" name="Picture 2" descr="About Us – Cardiff and Vale University health Board">
            <a:extLst>
              <a:ext uri="{FF2B5EF4-FFF2-40B4-BE49-F238E27FC236}">
                <a16:creationId xmlns:a16="http://schemas.microsoft.com/office/drawing/2014/main" id="{BBBEAE03-69A8-48C4-AEA1-FE97E56203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97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E49B-B89C-49EB-867A-E989BE44CEEA}" type="datetime1">
              <a:rPr lang="en-US" smtClean="0"/>
              <a:t>7/15/2022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6" name="Picture 2" descr="About Us – Cardiff and Vale University health Board">
            <a:extLst>
              <a:ext uri="{FF2B5EF4-FFF2-40B4-BE49-F238E27FC236}">
                <a16:creationId xmlns:a16="http://schemas.microsoft.com/office/drawing/2014/main" id="{5FB7C5A6-E6E2-4921-80C2-E94D125B12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348" y="132736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3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CB6ED-F7DB-4BE3-9790-53FEBD3F157F}" type="datetime1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48567-9021-CD4F-BB3B-E3132DB3A8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2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6BC2B-8F0C-4779-A475-16EA215FF783}" type="datetime1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48567-9021-CD4F-BB3B-E3132DB3A8BC}" type="slidenum">
              <a:t>‹#›</a:t>
            </a:fld>
            <a:endParaRPr lang="en-US"/>
          </a:p>
        </p:txBody>
      </p:sp>
      <p:pic>
        <p:nvPicPr>
          <p:cNvPr id="9" name="Picture 2" descr="About Us – Cardiff and Vale University health Board">
            <a:extLst>
              <a:ext uri="{FF2B5EF4-FFF2-40B4-BE49-F238E27FC236}">
                <a16:creationId xmlns:a16="http://schemas.microsoft.com/office/drawing/2014/main" id="{2D666A92-4293-4D96-8C85-864854F1A4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375" y="92623"/>
            <a:ext cx="2905117" cy="7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581010"/>
              </p:ext>
            </p:extLst>
          </p:nvPr>
        </p:nvGraphicFramePr>
        <p:xfrm>
          <a:off x="423918" y="1855892"/>
          <a:ext cx="11494908" cy="4863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197">
                  <a:extLst>
                    <a:ext uri="{9D8B030D-6E8A-4147-A177-3AD203B41FA5}">
                      <a16:colId xmlns:a16="http://schemas.microsoft.com/office/drawing/2014/main" val="447690721"/>
                    </a:ext>
                  </a:extLst>
                </a:gridCol>
                <a:gridCol w="1431089">
                  <a:extLst>
                    <a:ext uri="{9D8B030D-6E8A-4147-A177-3AD203B41FA5}">
                      <a16:colId xmlns:a16="http://schemas.microsoft.com/office/drawing/2014/main" val="1047243493"/>
                    </a:ext>
                  </a:extLst>
                </a:gridCol>
                <a:gridCol w="421565">
                  <a:extLst>
                    <a:ext uri="{9D8B030D-6E8A-4147-A177-3AD203B41FA5}">
                      <a16:colId xmlns:a16="http://schemas.microsoft.com/office/drawing/2014/main" val="1601737471"/>
                    </a:ext>
                  </a:extLst>
                </a:gridCol>
                <a:gridCol w="1232452">
                  <a:extLst>
                    <a:ext uri="{9D8B030D-6E8A-4147-A177-3AD203B41FA5}">
                      <a16:colId xmlns:a16="http://schemas.microsoft.com/office/drawing/2014/main" val="1082847075"/>
                    </a:ext>
                  </a:extLst>
                </a:gridCol>
                <a:gridCol w="476786">
                  <a:extLst>
                    <a:ext uri="{9D8B030D-6E8A-4147-A177-3AD203B41FA5}">
                      <a16:colId xmlns:a16="http://schemas.microsoft.com/office/drawing/2014/main" val="1860810412"/>
                    </a:ext>
                  </a:extLst>
                </a:gridCol>
                <a:gridCol w="1070737">
                  <a:extLst>
                    <a:ext uri="{9D8B030D-6E8A-4147-A177-3AD203B41FA5}">
                      <a16:colId xmlns:a16="http://schemas.microsoft.com/office/drawing/2014/main" val="4097612955"/>
                    </a:ext>
                  </a:extLst>
                </a:gridCol>
                <a:gridCol w="1481924">
                  <a:extLst>
                    <a:ext uri="{9D8B030D-6E8A-4147-A177-3AD203B41FA5}">
                      <a16:colId xmlns:a16="http://schemas.microsoft.com/office/drawing/2014/main" val="3822095020"/>
                    </a:ext>
                  </a:extLst>
                </a:gridCol>
                <a:gridCol w="1121134">
                  <a:extLst>
                    <a:ext uri="{9D8B030D-6E8A-4147-A177-3AD203B41FA5}">
                      <a16:colId xmlns:a16="http://schemas.microsoft.com/office/drawing/2014/main" val="4080498377"/>
                    </a:ext>
                  </a:extLst>
                </a:gridCol>
                <a:gridCol w="3069024">
                  <a:extLst>
                    <a:ext uri="{9D8B030D-6E8A-4147-A177-3AD203B41FA5}">
                      <a16:colId xmlns:a16="http://schemas.microsoft.com/office/drawing/2014/main" val="1837010367"/>
                    </a:ext>
                  </a:extLst>
                </a:gridCol>
              </a:tblGrid>
              <a:tr h="266202">
                <a:tc gridSpan="9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Overall Programme Report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28218"/>
                  </a:ext>
                </a:extLst>
              </a:tr>
              <a:tr h="368303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Theme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Lianne Morse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Project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On Track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GB" sz="10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25.01.2021</a:t>
                      </a:r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Major Milestone: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Move towards a more sustainable 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677797"/>
                  </a:ext>
                </a:extLst>
              </a:tr>
              <a:tr h="256333">
                <a:tc gridSpan="6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Progress to Date Nov - May: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baseline="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Step Priorities:</a:t>
                      </a:r>
                      <a:endParaRPr lang="en-GB" sz="11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55774"/>
                  </a:ext>
                </a:extLst>
              </a:tr>
              <a:tr h="2645765">
                <a:tc gridSpan="6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100" b="1" dirty="0"/>
                        <a:t>Workforce Systems that drive efficiency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Medical &amp; Dental Staff Bank = 91% fill rate (Bank -80%: Agency 11%)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Optimising medical workforce sessions - e-job planning compliance = 82%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Restarted the implementation of </a:t>
                      </a:r>
                      <a:r>
                        <a:rPr lang="en-GB" sz="1100" dirty="0" err="1"/>
                        <a:t>HealthRoster</a:t>
                      </a:r>
                      <a:r>
                        <a:rPr lang="en-GB" sz="1100" dirty="0"/>
                        <a:t> for our Nursing Workforce on 28/02, also implemented for Facilities &amp; Nurse Bank.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Secured recurrent funding for team – accelerate Nursing roll-out, embed effective rostering principles, support the roll-out of Safe Care &amp; introduce more staff groups/departments.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Self-billing has gone live, improved efficiency and effectiveness.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Medical &amp; Dental e-rostering system demos complete 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br>
                        <a:rPr lang="en-GB" sz="1100" b="1" dirty="0"/>
                      </a:br>
                      <a:r>
                        <a:rPr lang="en-GB" sz="1100" b="1" dirty="0"/>
                        <a:t>Workforce Shape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Band 4 Assistant Practitioner roles implemented in Theatres x 6, District Nursing x 12 – further development in other areas.  C&amp;V leading All Wales on MH roles.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Benefits scoped out for Band 3 roles and Health Care Apprenticeships.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100" b="1" dirty="0"/>
                        <a:t>Workforce Systems that drive efficiency</a:t>
                      </a:r>
                      <a:endParaRPr lang="en-GB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Verdana"/>
                        <a:cs typeface="Calibri" panose="020F0502020204030204" pitchFamily="34" charset="0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Present Medical &amp; Dental Staff Bank paper to ME – request to extend </a:t>
                      </a:r>
                      <a:r>
                        <a:rPr lang="en-GB" sz="11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Medacs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 contract for 24 months.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Draft paper in May/June to procure &amp; implement an e-rostering system for Medical &amp; Dental staff.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Advertise and appoint into new e-rostering roles.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Draft paper in June to change the payroll dates linked to effective e-rostering and workforce data.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E-job planning –increase compliance of approved job plans.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br>
                        <a:rPr lang="en-GB" sz="1100" b="1" dirty="0"/>
                      </a:br>
                      <a:r>
                        <a:rPr lang="en-GB" sz="1100" b="1" dirty="0"/>
                        <a:t>Workforce Shape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b="0" dirty="0"/>
                        <a:t>Increase no. of Assistant Practitioner roles.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b="0" dirty="0"/>
                        <a:t>Scope out &amp; introduce role that are multi-disciplinary and integrated.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b="0" dirty="0"/>
                        <a:t>Advertise and appoint to Apprentice Health Care Worker role.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 dirty="0">
                        <a:solidFill>
                          <a:schemeClr val="tx1"/>
                        </a:solidFill>
                        <a:latin typeface="Verdana"/>
                        <a:ea typeface="Verdana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200" dirty="0">
                        <a:solidFill>
                          <a:schemeClr val="tx1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770727"/>
                  </a:ext>
                </a:extLst>
              </a:tr>
              <a:tr h="256333">
                <a:tc gridSpan="2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Major Programme Risk: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Decision / Intervention required from Execs: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287617"/>
                  </a:ext>
                </a:extLst>
              </a:tr>
              <a:tr h="863939">
                <a:tc gridSpan="2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100" u="sng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Current Risks</a:t>
                      </a:r>
                      <a:br>
                        <a:rPr lang="en-GB" sz="1100" u="sng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GB" sz="1100" u="none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Lack of funding to procure and implement e-rostering for Medical staff &amp; other staff groups.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100" dirty="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lvl="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b="0" i="0" u="none" strike="noStrike" noProof="0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Consider benefits &amp; efficiencies of medical e-rostering &amp; prioritise funding.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005138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EE877213-71BD-4EE3-8C86-24B263326698}"/>
              </a:ext>
            </a:extLst>
          </p:cNvPr>
          <p:cNvGrpSpPr/>
          <p:nvPr/>
        </p:nvGrpSpPr>
        <p:grpSpPr>
          <a:xfrm>
            <a:off x="8407601" y="5311471"/>
            <a:ext cx="3360481" cy="215444"/>
            <a:chOff x="7976561" y="6467850"/>
            <a:chExt cx="3360481" cy="21544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C12FE98-964F-463B-A6ED-81B7A24E0A84}"/>
                </a:ext>
              </a:extLst>
            </p:cNvPr>
            <p:cNvSpPr/>
            <p:nvPr/>
          </p:nvSpPr>
          <p:spPr>
            <a:xfrm>
              <a:off x="8772227" y="6521572"/>
              <a:ext cx="108000" cy="108000"/>
            </a:xfrm>
            <a:prstGeom prst="ellipse">
              <a:avLst/>
            </a:prstGeom>
            <a:solidFill>
              <a:srgbClr val="B0D239"/>
            </a:solidFill>
            <a:ln>
              <a:solidFill>
                <a:srgbClr val="B0D2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480A015-4F90-49F8-BE68-5D419352EF00}"/>
                </a:ext>
              </a:extLst>
            </p:cNvPr>
            <p:cNvSpPr/>
            <p:nvPr/>
          </p:nvSpPr>
          <p:spPr>
            <a:xfrm>
              <a:off x="9422027" y="6521572"/>
              <a:ext cx="108000" cy="108000"/>
            </a:xfrm>
            <a:prstGeom prst="ellipse">
              <a:avLst/>
            </a:prstGeom>
            <a:solidFill>
              <a:srgbClr val="E6B222"/>
            </a:solidFill>
            <a:ln>
              <a:solidFill>
                <a:srgbClr val="E6B2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0F77FE-510E-4155-B8AF-C1D180D75F0E}"/>
                </a:ext>
              </a:extLst>
            </p:cNvPr>
            <p:cNvSpPr txBox="1"/>
            <p:nvPr/>
          </p:nvSpPr>
          <p:spPr>
            <a:xfrm>
              <a:off x="8871031" y="6467850"/>
              <a:ext cx="6119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 Track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795A96D-F016-4DF8-8077-58E700A60D03}"/>
                </a:ext>
              </a:extLst>
            </p:cNvPr>
            <p:cNvSpPr txBox="1"/>
            <p:nvPr/>
          </p:nvSpPr>
          <p:spPr>
            <a:xfrm>
              <a:off x="8118569" y="6467850"/>
              <a:ext cx="7903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started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F964E8-789C-451A-955D-8BAC72E64905}"/>
                </a:ext>
              </a:extLst>
            </p:cNvPr>
            <p:cNvSpPr txBox="1"/>
            <p:nvPr/>
          </p:nvSpPr>
          <p:spPr>
            <a:xfrm>
              <a:off x="9530027" y="6467850"/>
              <a:ext cx="5232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 Risk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E6932DC-CDB4-4B16-9BE7-CFF0EDB3103F}"/>
                </a:ext>
              </a:extLst>
            </p:cNvPr>
            <p:cNvSpPr/>
            <p:nvPr/>
          </p:nvSpPr>
          <p:spPr>
            <a:xfrm>
              <a:off x="10018427" y="6521572"/>
              <a:ext cx="108000" cy="108000"/>
            </a:xfrm>
            <a:prstGeom prst="ellipse">
              <a:avLst/>
            </a:prstGeom>
            <a:solidFill>
              <a:srgbClr val="E9552D"/>
            </a:solidFill>
            <a:ln>
              <a:solidFill>
                <a:srgbClr val="E955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8807A55-B5D6-4AF6-941F-2112DBF3E302}"/>
                </a:ext>
              </a:extLst>
            </p:cNvPr>
            <p:cNvSpPr txBox="1"/>
            <p:nvPr/>
          </p:nvSpPr>
          <p:spPr>
            <a:xfrm>
              <a:off x="10109688" y="6467850"/>
              <a:ext cx="6333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Off Track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5630756-09D3-4559-B422-035791216BAD}"/>
                </a:ext>
              </a:extLst>
            </p:cNvPr>
            <p:cNvSpPr/>
            <p:nvPr/>
          </p:nvSpPr>
          <p:spPr>
            <a:xfrm>
              <a:off x="10629784" y="6521572"/>
              <a:ext cx="108000" cy="108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15C7825-A408-4F2E-ACF8-84710AB2A23C}"/>
                </a:ext>
              </a:extLst>
            </p:cNvPr>
            <p:cNvSpPr txBox="1"/>
            <p:nvPr/>
          </p:nvSpPr>
          <p:spPr>
            <a:xfrm>
              <a:off x="10737054" y="6467850"/>
              <a:ext cx="5999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Complete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D2E77AC-3C14-47A1-8579-DB52D418A82F}"/>
                </a:ext>
              </a:extLst>
            </p:cNvPr>
            <p:cNvSpPr/>
            <p:nvPr/>
          </p:nvSpPr>
          <p:spPr>
            <a:xfrm>
              <a:off x="7976561" y="6521572"/>
              <a:ext cx="108000" cy="10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26C6169-794D-4D4B-8F7A-2C1538C94839}"/>
              </a:ext>
            </a:extLst>
          </p:cNvPr>
          <p:cNvSpPr txBox="1"/>
          <p:nvPr/>
        </p:nvSpPr>
        <p:spPr>
          <a:xfrm>
            <a:off x="114300" y="752150"/>
            <a:ext cx="4601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Date: </a:t>
            </a:r>
            <a:r>
              <a:rPr lang="en-GB" sz="1100" dirty="0">
                <a:solidFill>
                  <a:srgbClr val="4D4D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06/05/2022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DF4C255-35AC-4EC1-8D1F-D552F204F480}"/>
              </a:ext>
            </a:extLst>
          </p:cNvPr>
          <p:cNvSpPr/>
          <p:nvPr/>
        </p:nvSpPr>
        <p:spPr>
          <a:xfrm>
            <a:off x="-1" y="0"/>
            <a:ext cx="5287347" cy="23616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white"/>
                </a:solidFill>
                <a:latin typeface="Calibri"/>
              </a:rPr>
              <a:t>People &amp; Culture Plan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BD1AF0-C742-41F8-B5D7-1FBD956A930B}"/>
              </a:ext>
            </a:extLst>
          </p:cNvPr>
          <p:cNvSpPr/>
          <p:nvPr/>
        </p:nvSpPr>
        <p:spPr>
          <a:xfrm>
            <a:off x="114300" y="296907"/>
            <a:ext cx="9022438" cy="75354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i="1" dirty="0">
                <a:solidFill>
                  <a:prstClr val="black"/>
                </a:solidFill>
                <a:latin typeface="Calibri"/>
                <a:cs typeface="Calibri"/>
              </a:rPr>
              <a:t>Flash Report: Workforce Supply and Shape 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AAFFE5-5ED1-4B16-8AC5-D8A3EF9C1FB0}"/>
              </a:ext>
            </a:extLst>
          </p:cNvPr>
          <p:cNvSpPr/>
          <p:nvPr/>
        </p:nvSpPr>
        <p:spPr>
          <a:xfrm>
            <a:off x="423918" y="1216058"/>
            <a:ext cx="11494908" cy="586109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 Summary: </a:t>
            </a:r>
            <a:r>
              <a:rPr lang="en-GB" sz="1400" b="1" dirty="0">
                <a:solidFill>
                  <a:prstClr val="white"/>
                </a:solidFill>
                <a:latin typeface="Calibri"/>
              </a:rPr>
              <a:t>W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 will develop a sustainable workforce in sufficient numbers to meet the health and social care needs of our population.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50550EB-F7F5-44A2-A84E-0828E7C16B6F}"/>
              </a:ext>
            </a:extLst>
          </p:cNvPr>
          <p:cNvSpPr/>
          <p:nvPr/>
        </p:nvSpPr>
        <p:spPr>
          <a:xfrm>
            <a:off x="4845871" y="2228192"/>
            <a:ext cx="180218" cy="210213"/>
          </a:xfrm>
          <a:prstGeom prst="ellipse">
            <a:avLst/>
          </a:prstGeom>
          <a:solidFill>
            <a:srgbClr val="B0D239"/>
          </a:solidFill>
          <a:ln>
            <a:solidFill>
              <a:srgbClr val="B0D2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6498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999688"/>
              </p:ext>
            </p:extLst>
          </p:nvPr>
        </p:nvGraphicFramePr>
        <p:xfrm>
          <a:off x="423918" y="1855891"/>
          <a:ext cx="11494908" cy="4742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197">
                  <a:extLst>
                    <a:ext uri="{9D8B030D-6E8A-4147-A177-3AD203B41FA5}">
                      <a16:colId xmlns:a16="http://schemas.microsoft.com/office/drawing/2014/main" val="447690721"/>
                    </a:ext>
                  </a:extLst>
                </a:gridCol>
                <a:gridCol w="1431089">
                  <a:extLst>
                    <a:ext uri="{9D8B030D-6E8A-4147-A177-3AD203B41FA5}">
                      <a16:colId xmlns:a16="http://schemas.microsoft.com/office/drawing/2014/main" val="1047243493"/>
                    </a:ext>
                  </a:extLst>
                </a:gridCol>
                <a:gridCol w="421565">
                  <a:extLst>
                    <a:ext uri="{9D8B030D-6E8A-4147-A177-3AD203B41FA5}">
                      <a16:colId xmlns:a16="http://schemas.microsoft.com/office/drawing/2014/main" val="1601737471"/>
                    </a:ext>
                  </a:extLst>
                </a:gridCol>
                <a:gridCol w="1232452">
                  <a:extLst>
                    <a:ext uri="{9D8B030D-6E8A-4147-A177-3AD203B41FA5}">
                      <a16:colId xmlns:a16="http://schemas.microsoft.com/office/drawing/2014/main" val="1082847075"/>
                    </a:ext>
                  </a:extLst>
                </a:gridCol>
                <a:gridCol w="476786">
                  <a:extLst>
                    <a:ext uri="{9D8B030D-6E8A-4147-A177-3AD203B41FA5}">
                      <a16:colId xmlns:a16="http://schemas.microsoft.com/office/drawing/2014/main" val="1860810412"/>
                    </a:ext>
                  </a:extLst>
                </a:gridCol>
                <a:gridCol w="1070737">
                  <a:extLst>
                    <a:ext uri="{9D8B030D-6E8A-4147-A177-3AD203B41FA5}">
                      <a16:colId xmlns:a16="http://schemas.microsoft.com/office/drawing/2014/main" val="4097612955"/>
                    </a:ext>
                  </a:extLst>
                </a:gridCol>
                <a:gridCol w="1481924">
                  <a:extLst>
                    <a:ext uri="{9D8B030D-6E8A-4147-A177-3AD203B41FA5}">
                      <a16:colId xmlns:a16="http://schemas.microsoft.com/office/drawing/2014/main" val="3822095020"/>
                    </a:ext>
                  </a:extLst>
                </a:gridCol>
                <a:gridCol w="1121134">
                  <a:extLst>
                    <a:ext uri="{9D8B030D-6E8A-4147-A177-3AD203B41FA5}">
                      <a16:colId xmlns:a16="http://schemas.microsoft.com/office/drawing/2014/main" val="4080498377"/>
                    </a:ext>
                  </a:extLst>
                </a:gridCol>
                <a:gridCol w="3069024">
                  <a:extLst>
                    <a:ext uri="{9D8B030D-6E8A-4147-A177-3AD203B41FA5}">
                      <a16:colId xmlns:a16="http://schemas.microsoft.com/office/drawing/2014/main" val="1837010367"/>
                    </a:ext>
                  </a:extLst>
                </a:gridCol>
              </a:tblGrid>
              <a:tr h="305039">
                <a:tc gridSpan="9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Overall Programme Report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28218"/>
                  </a:ext>
                </a:extLst>
              </a:tr>
              <a:tr h="422036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Theme Lead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1000" dirty="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Lianne Morse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GB" sz="10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Project 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On Track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GB" sz="1000">
                          <a:solidFill>
                            <a:srgbClr val="4C4D4F"/>
                          </a:solidFill>
                          <a:latin typeface="Verdana"/>
                          <a:ea typeface="Verdana"/>
                        </a:rPr>
                        <a:t>25.01.2021</a:t>
                      </a:r>
                      <a:endParaRPr lang="en-GB" sz="10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Major Milestone: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Move towards a more sustainable 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5677797"/>
                  </a:ext>
                </a:extLst>
              </a:tr>
              <a:tr h="293731">
                <a:tc gridSpan="6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Progress to Date Nov - May: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Next Step Priorities: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55774"/>
                  </a:ext>
                </a:extLst>
              </a:tr>
              <a:tr h="2215511">
                <a:tc gridSpan="6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100" b="1" dirty="0"/>
                        <a:t>Workforce Analytics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Separate workforce analytics and e-rostering team, creating capacity to deliver against key priorities.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Improved the accuracy of our data &amp; modelling for HCSW and R/N – supporting leaders to make informed decisions.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Improved accessibility - data is now accessible to both managers and staff via a SharePoint site.</a:t>
                      </a:r>
                      <a:br>
                        <a:rPr lang="en-GB" sz="1100" dirty="0"/>
                      </a:br>
                      <a:endParaRPr lang="en-GB" sz="1100" dirty="0"/>
                    </a:p>
                    <a:p>
                      <a:pPr marL="0" indent="0">
                        <a:buNone/>
                      </a:pPr>
                      <a:r>
                        <a:rPr lang="en-GB" sz="1100" b="1" dirty="0"/>
                        <a:t>Strategic Workforce Planning capabilities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Team aligned to UHB Strategic Programmes to ensure that WP is a planning priority.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National Nursing WP submitted – further development.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Aligned to Regional Workforce Partnership Board.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Regular meetings with Local Authority colleagues.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/>
                        <a:t>Head of Strategic Workforce planning role identified and evaluated.</a:t>
                      </a:r>
                    </a:p>
                    <a:p>
                      <a:pPr marL="0" indent="0">
                        <a:buNone/>
                      </a:pPr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20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100" b="1" dirty="0"/>
                        <a:t>Workforce Analytics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Build capability and increase confidence of managers using ESR.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Develop SharePoint site further &amp; engage with managers re:  data requirements.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Review operating models &amp; establishments - Remodel wards in 2022 – focusing on patient needs, skills required and opportunities for new/extended roles.</a:t>
                      </a:r>
                      <a:b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</a:br>
                      <a:endParaRPr lang="en-GB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Verdana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100" b="1" dirty="0"/>
                        <a:t>Strategic Workforce Planning capabilities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Advertise &amp; appoint Head of Strategic Workforce Planning, </a:t>
                      </a:r>
                      <a:r>
                        <a:rPr lang="en-GB" sz="1100" dirty="0"/>
                        <a:t>to build capabilities within team and wider UHB.</a:t>
                      </a:r>
                      <a:endParaRPr lang="en-GB" sz="11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Verdana"/>
                        <a:cs typeface="Calibri" panose="020F0502020204030204" pitchFamily="34" charset="0"/>
                      </a:endParaRP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Develop Strategic Workforce Plan for the UHB.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Verdana"/>
                          <a:cs typeface="Calibri" panose="020F0502020204030204" pitchFamily="34" charset="0"/>
                        </a:rPr>
                        <a:t>Continue to build relationships with LA colleagues.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770727"/>
                  </a:ext>
                </a:extLst>
              </a:tr>
              <a:tr h="293731">
                <a:tc gridSpan="2"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Major Programme Risk: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Mitigating Action: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 b="1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GB" sz="1200" b="1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Decision / Intervention required from Execs: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4517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287617"/>
                  </a:ext>
                </a:extLst>
              </a:tr>
              <a:tr h="989981">
                <a:tc gridSpan="2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100" u="sng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Current Risks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4C4D4F"/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Collaboration with Social Care colleagues and identifying joint programmes of work.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100" dirty="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1200">
                        <a:solidFill>
                          <a:srgbClr val="4C4D4F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4D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C4D4F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71450" lvl="0" indent="-171450" algn="l">
                        <a:buFont typeface="Arial" panose="020B0604020202020204" pitchFamily="34" charset="0"/>
                        <a:buChar char="•"/>
                      </a:pPr>
                      <a:endParaRPr lang="en-GB" sz="1100" b="0" i="0" u="none" strike="noStrike" noProof="0" dirty="0">
                        <a:solidFill>
                          <a:srgbClr val="4C4D4F"/>
                        </a:solidFill>
                        <a:latin typeface="Verdana"/>
                        <a:ea typeface="Verdan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GB" sz="1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005138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EE877213-71BD-4EE3-8C86-24B263326698}"/>
              </a:ext>
            </a:extLst>
          </p:cNvPr>
          <p:cNvGrpSpPr/>
          <p:nvPr/>
        </p:nvGrpSpPr>
        <p:grpSpPr>
          <a:xfrm>
            <a:off x="8446976" y="5058654"/>
            <a:ext cx="3360481" cy="215444"/>
            <a:chOff x="7976561" y="6467850"/>
            <a:chExt cx="3360481" cy="215444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C12FE98-964F-463B-A6ED-81B7A24E0A84}"/>
                </a:ext>
              </a:extLst>
            </p:cNvPr>
            <p:cNvSpPr/>
            <p:nvPr/>
          </p:nvSpPr>
          <p:spPr>
            <a:xfrm>
              <a:off x="8772227" y="6521572"/>
              <a:ext cx="108000" cy="108000"/>
            </a:xfrm>
            <a:prstGeom prst="ellipse">
              <a:avLst/>
            </a:prstGeom>
            <a:solidFill>
              <a:srgbClr val="B0D239"/>
            </a:solidFill>
            <a:ln>
              <a:solidFill>
                <a:srgbClr val="B0D2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480A015-4F90-49F8-BE68-5D419352EF00}"/>
                </a:ext>
              </a:extLst>
            </p:cNvPr>
            <p:cNvSpPr/>
            <p:nvPr/>
          </p:nvSpPr>
          <p:spPr>
            <a:xfrm>
              <a:off x="9422027" y="6521572"/>
              <a:ext cx="108000" cy="108000"/>
            </a:xfrm>
            <a:prstGeom prst="ellipse">
              <a:avLst/>
            </a:prstGeom>
            <a:solidFill>
              <a:srgbClr val="E6B222"/>
            </a:solidFill>
            <a:ln>
              <a:solidFill>
                <a:srgbClr val="E6B2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0F77FE-510E-4155-B8AF-C1D180D75F0E}"/>
                </a:ext>
              </a:extLst>
            </p:cNvPr>
            <p:cNvSpPr txBox="1"/>
            <p:nvPr/>
          </p:nvSpPr>
          <p:spPr>
            <a:xfrm>
              <a:off x="8871031" y="6467850"/>
              <a:ext cx="6119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 Track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795A96D-F016-4DF8-8077-58E700A60D03}"/>
                </a:ext>
              </a:extLst>
            </p:cNvPr>
            <p:cNvSpPr txBox="1"/>
            <p:nvPr/>
          </p:nvSpPr>
          <p:spPr>
            <a:xfrm>
              <a:off x="8118569" y="6467850"/>
              <a:ext cx="7903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started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F964E8-789C-451A-955D-8BAC72E64905}"/>
                </a:ext>
              </a:extLst>
            </p:cNvPr>
            <p:cNvSpPr txBox="1"/>
            <p:nvPr/>
          </p:nvSpPr>
          <p:spPr>
            <a:xfrm>
              <a:off x="9530027" y="6467850"/>
              <a:ext cx="5232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 Risk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E6932DC-CDB4-4B16-9BE7-CFF0EDB3103F}"/>
                </a:ext>
              </a:extLst>
            </p:cNvPr>
            <p:cNvSpPr/>
            <p:nvPr/>
          </p:nvSpPr>
          <p:spPr>
            <a:xfrm>
              <a:off x="10018427" y="6521572"/>
              <a:ext cx="108000" cy="108000"/>
            </a:xfrm>
            <a:prstGeom prst="ellipse">
              <a:avLst/>
            </a:prstGeom>
            <a:solidFill>
              <a:srgbClr val="E9552D"/>
            </a:solidFill>
            <a:ln>
              <a:solidFill>
                <a:srgbClr val="E955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8807A55-B5D6-4AF6-941F-2112DBF3E302}"/>
                </a:ext>
              </a:extLst>
            </p:cNvPr>
            <p:cNvSpPr txBox="1"/>
            <p:nvPr/>
          </p:nvSpPr>
          <p:spPr>
            <a:xfrm>
              <a:off x="10109688" y="6467850"/>
              <a:ext cx="6333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Off Track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5630756-09D3-4559-B422-035791216BAD}"/>
                </a:ext>
              </a:extLst>
            </p:cNvPr>
            <p:cNvSpPr/>
            <p:nvPr/>
          </p:nvSpPr>
          <p:spPr>
            <a:xfrm>
              <a:off x="10629784" y="6521572"/>
              <a:ext cx="108000" cy="108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15C7825-A408-4F2E-ACF8-84710AB2A23C}"/>
                </a:ext>
              </a:extLst>
            </p:cNvPr>
            <p:cNvSpPr txBox="1"/>
            <p:nvPr/>
          </p:nvSpPr>
          <p:spPr>
            <a:xfrm>
              <a:off x="10737054" y="6467850"/>
              <a:ext cx="5999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Complete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D2E77AC-3C14-47A1-8579-DB52D418A82F}"/>
                </a:ext>
              </a:extLst>
            </p:cNvPr>
            <p:cNvSpPr/>
            <p:nvPr/>
          </p:nvSpPr>
          <p:spPr>
            <a:xfrm>
              <a:off x="7976561" y="6521572"/>
              <a:ext cx="108000" cy="10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E26C6169-794D-4D4B-8F7A-2C1538C94839}"/>
              </a:ext>
            </a:extLst>
          </p:cNvPr>
          <p:cNvSpPr txBox="1"/>
          <p:nvPr/>
        </p:nvSpPr>
        <p:spPr>
          <a:xfrm>
            <a:off x="114300" y="752150"/>
            <a:ext cx="46014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4D4D4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Date: </a:t>
            </a:r>
            <a:r>
              <a:rPr lang="en-GB" sz="1100" dirty="0">
                <a:solidFill>
                  <a:srgbClr val="4D4D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06/05/2022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4D4D4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DF4C255-35AC-4EC1-8D1F-D552F204F480}"/>
              </a:ext>
            </a:extLst>
          </p:cNvPr>
          <p:cNvSpPr/>
          <p:nvPr/>
        </p:nvSpPr>
        <p:spPr>
          <a:xfrm>
            <a:off x="-1" y="0"/>
            <a:ext cx="5287347" cy="23616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>
                <a:solidFill>
                  <a:prstClr val="white"/>
                </a:solidFill>
                <a:latin typeface="Calibri"/>
              </a:rPr>
              <a:t>People &amp; Culture Plan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BD1AF0-C742-41F8-B5D7-1FBD956A930B}"/>
              </a:ext>
            </a:extLst>
          </p:cNvPr>
          <p:cNvSpPr/>
          <p:nvPr/>
        </p:nvSpPr>
        <p:spPr>
          <a:xfrm>
            <a:off x="114300" y="296907"/>
            <a:ext cx="9022438" cy="75354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i="1" dirty="0">
                <a:solidFill>
                  <a:prstClr val="black"/>
                </a:solidFill>
                <a:latin typeface="Calibri"/>
                <a:cs typeface="Calibri"/>
              </a:rPr>
              <a:t>Flash Report: Workforce Supply and Shape 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AAFFE5-5ED1-4B16-8AC5-D8A3EF9C1FB0}"/>
              </a:ext>
            </a:extLst>
          </p:cNvPr>
          <p:cNvSpPr/>
          <p:nvPr/>
        </p:nvSpPr>
        <p:spPr>
          <a:xfrm>
            <a:off x="423918" y="1216058"/>
            <a:ext cx="11494908" cy="586109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 Summary: </a:t>
            </a:r>
            <a:r>
              <a:rPr lang="en-GB" sz="1400" b="1" dirty="0">
                <a:solidFill>
                  <a:prstClr val="white"/>
                </a:solidFill>
                <a:latin typeface="Calibri"/>
              </a:rPr>
              <a:t>W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 will develop a sustainable workforce in sufficient numbers to meet the health and social care needs of our population.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50550EB-F7F5-44A2-A84E-0828E7C16B6F}"/>
              </a:ext>
            </a:extLst>
          </p:cNvPr>
          <p:cNvSpPr/>
          <p:nvPr/>
        </p:nvSpPr>
        <p:spPr>
          <a:xfrm>
            <a:off x="4845871" y="2327712"/>
            <a:ext cx="180218" cy="210213"/>
          </a:xfrm>
          <a:prstGeom prst="ellipse">
            <a:avLst/>
          </a:prstGeom>
          <a:solidFill>
            <a:srgbClr val="B0D239"/>
          </a:solidFill>
          <a:ln>
            <a:solidFill>
              <a:srgbClr val="B0D2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3338966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862E6E60497C4680C5AB25B02F4E10" ma:contentTypeVersion="7" ma:contentTypeDescription="Create a new document." ma:contentTypeScope="" ma:versionID="9845bb4e121dd61d033fd908438ce2b7">
  <xsd:schema xmlns:xsd="http://www.w3.org/2001/XMLSchema" xmlns:xs="http://www.w3.org/2001/XMLSchema" xmlns:p="http://schemas.microsoft.com/office/2006/metadata/properties" xmlns:ns3="c9a6731c-53d6-464c-b253-c810b90fd6a8" xmlns:ns4="7eb3d039-33b6-4495-9bc2-698ff4d5488a" targetNamespace="http://schemas.microsoft.com/office/2006/metadata/properties" ma:root="true" ma:fieldsID="abfbacc40cea6511d8d29bcf7f2ace30" ns3:_="" ns4:_="">
    <xsd:import namespace="c9a6731c-53d6-464c-b253-c810b90fd6a8"/>
    <xsd:import namespace="7eb3d039-33b6-4495-9bc2-698ff4d5488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a6731c-53d6-464c-b253-c810b90fd6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3d039-33b6-4495-9bc2-698ff4d5488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2E682F-2448-439B-9B25-BEFA3157A0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6835AD-4CF3-4690-BF08-9592624F5E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a6731c-53d6-464c-b253-c810b90fd6a8"/>
    <ds:schemaRef ds:uri="7eb3d039-33b6-4495-9bc2-698ff4d548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3C46D6-C4AF-4FF7-955F-3CABF70941DD}">
  <ds:schemaRefs>
    <ds:schemaRef ds:uri="c9a6731c-53d6-464c-b253-c810b90fd6a8"/>
    <ds:schemaRef ds:uri="http://purl.org/dc/dcmitype/"/>
    <ds:schemaRef ds:uri="http://purl.org/dc/elements/1.1/"/>
    <ds:schemaRef ds:uri="7eb3d039-33b6-4495-9bc2-698ff4d5488a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7790</TotalTime>
  <Words>688</Words>
  <Application>Microsoft Office PowerPoint</Application>
  <PresentationFormat>Widescreen</PresentationFormat>
  <Paragraphs>86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3_Custom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Thicknesse</dc:creator>
  <cp:lastModifiedBy>Nathan Saunders (Cardiff and Vale UHB - CORPORATE GOVERNANCE)</cp:lastModifiedBy>
  <cp:revision>64</cp:revision>
  <dcterms:created xsi:type="dcterms:W3CDTF">2021-02-03T15:35:55Z</dcterms:created>
  <dcterms:modified xsi:type="dcterms:W3CDTF">2022-07-15T10:54:28Z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0x010100FE862E6E60497C4680C5AB25B02F4E10</vt:lpwstr>
  </property>
</Properties>
</file>