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189985518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581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AAAFFE5-5ED1-4B16-8AC5-D8A3EF9C1FB0}"/>
              </a:ext>
            </a:extLst>
          </p:cNvPr>
          <p:cNvSpPr/>
          <p:nvPr/>
        </p:nvSpPr>
        <p:spPr>
          <a:xfrm>
            <a:off x="423918" y="1149868"/>
            <a:ext cx="11494908" cy="586109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</a:rPr>
              <a:t>We want our leaders in the health care system to display inclusive, collective and compassionate leadership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815853"/>
              </p:ext>
            </p:extLst>
          </p:nvPr>
        </p:nvGraphicFramePr>
        <p:xfrm>
          <a:off x="423918" y="1633356"/>
          <a:ext cx="11494908" cy="5150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197">
                  <a:extLst>
                    <a:ext uri="{9D8B030D-6E8A-4147-A177-3AD203B41FA5}">
                      <a16:colId xmlns:a16="http://schemas.microsoft.com/office/drawing/2014/main" val="447690721"/>
                    </a:ext>
                  </a:extLst>
                </a:gridCol>
                <a:gridCol w="1431089">
                  <a:extLst>
                    <a:ext uri="{9D8B030D-6E8A-4147-A177-3AD203B41FA5}">
                      <a16:colId xmlns:a16="http://schemas.microsoft.com/office/drawing/2014/main" val="1047243493"/>
                    </a:ext>
                  </a:extLst>
                </a:gridCol>
                <a:gridCol w="421565">
                  <a:extLst>
                    <a:ext uri="{9D8B030D-6E8A-4147-A177-3AD203B41FA5}">
                      <a16:colId xmlns:a16="http://schemas.microsoft.com/office/drawing/2014/main" val="1601737471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val="1082847075"/>
                    </a:ext>
                  </a:extLst>
                </a:gridCol>
                <a:gridCol w="476786">
                  <a:extLst>
                    <a:ext uri="{9D8B030D-6E8A-4147-A177-3AD203B41FA5}">
                      <a16:colId xmlns:a16="http://schemas.microsoft.com/office/drawing/2014/main" val="1860810412"/>
                    </a:ext>
                  </a:extLst>
                </a:gridCol>
                <a:gridCol w="1070737">
                  <a:extLst>
                    <a:ext uri="{9D8B030D-6E8A-4147-A177-3AD203B41FA5}">
                      <a16:colId xmlns:a16="http://schemas.microsoft.com/office/drawing/2014/main" val="4097612955"/>
                    </a:ext>
                  </a:extLst>
                </a:gridCol>
                <a:gridCol w="1481924">
                  <a:extLst>
                    <a:ext uri="{9D8B030D-6E8A-4147-A177-3AD203B41FA5}">
                      <a16:colId xmlns:a16="http://schemas.microsoft.com/office/drawing/2014/main" val="3822095020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val="4080498377"/>
                    </a:ext>
                  </a:extLst>
                </a:gridCol>
                <a:gridCol w="3069024">
                  <a:extLst>
                    <a:ext uri="{9D8B030D-6E8A-4147-A177-3AD203B41FA5}">
                      <a16:colId xmlns:a16="http://schemas.microsoft.com/office/drawing/2014/main" val="1837010367"/>
                    </a:ext>
                  </a:extLst>
                </a:gridCol>
              </a:tblGrid>
              <a:tr h="255758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28218"/>
                  </a:ext>
                </a:extLst>
              </a:tr>
              <a:tr h="371729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AD of OD and Culture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Review and relaunch of VBA; Design and launch of Collabor8 programme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77797"/>
                  </a:ext>
                </a:extLst>
              </a:tr>
              <a:tr h="257351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(covering period Dec 21 – April 22):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55774"/>
                  </a:ext>
                </a:extLst>
              </a:tr>
              <a:tr h="2487725">
                <a:tc gridSpan="6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Management development programme re-launch and completion of 2 Cohorts (Essentials and First Steps)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Development of coaching network, 40 coaches completing ILM Level 5/7; 39 senior nurses identified for coaching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Purchase of </a:t>
                      </a:r>
                      <a:r>
                        <a:rPr lang="en-GB" sz="11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PushFar</a:t>
                      </a: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coaching/mentoring platform to facilitate matching and monitoring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Launch of Acceler8 Senior Leadership Programme, 10 delegates from across the UHB with a focus on experiential learning. Two modules of seven delivered so far.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Participation in HEIW Talent Manager Practitioner Programme, including organisational diagnostic. Modules running May onwards.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Completion of mapping exercise for leadership and management development opportunities for nurse staff group.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Development of leadership opportunities linked to wellbeing (retreats / support for leading teams)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Delivery of Acceler8 and EOI exercise for Cohort 2 (Summer 2022)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VBA review and relaunch with Union Partners to promote and develop colleagues in completing a meaningful VBA (June 2022)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Integration and communication of HEIW All Wales Leadership Principles and alignment with leadership and management development across UHB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Development of Collabor8 leadership programme to launch September 2022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Mapping exercise of leadership opportunities across UHB and wider to ensure awareness and alignment of messaging, also research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Engagement with experienced staff groups to explore development of mentoring network, followed by mentoring training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Identification of critical posts / hard to fill posts and links with colleges / schools / universities etc for workplace opportunities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770727"/>
                  </a:ext>
                </a:extLst>
              </a:tr>
              <a:tr h="257351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287617"/>
                  </a:ext>
                </a:extLst>
              </a:tr>
              <a:tr h="1297823">
                <a:tc gridSpan="2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Accessibility for all staff groups due to release issues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Confusion over leadership programme opportunities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Coaching and mentoring capacity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Ongoing engagement with medical and nursing directors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Development of LED internet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Communication plan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Ongoing support and senior </a:t>
                      </a:r>
                      <a:r>
                        <a:rPr lang="en-GB" sz="1100" b="0" i="0" u="none" strike="noStrike" noProof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level engagement</a:t>
                      </a:r>
                      <a:endParaRPr lang="en-GB" sz="1100" b="0" i="0" u="none" strike="noStrike" noProof="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E877213-71BD-4EE3-8C86-24B263326698}"/>
              </a:ext>
            </a:extLst>
          </p:cNvPr>
          <p:cNvGrpSpPr/>
          <p:nvPr/>
        </p:nvGrpSpPr>
        <p:grpSpPr>
          <a:xfrm>
            <a:off x="8220721" y="6345649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795A96D-F016-4DF8-8077-58E700A60D03}"/>
                </a:ext>
              </a:extLst>
            </p:cNvPr>
            <p:cNvSpPr txBox="1"/>
            <p:nvPr/>
          </p:nvSpPr>
          <p:spPr>
            <a:xfrm>
              <a:off x="8075366" y="6467850"/>
              <a:ext cx="7741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  <a:r>
              <a:rPr lang="en-GB" sz="1100" baseline="300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May 2022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D1AF0-C742-41F8-B5D7-1FBD956A930B}"/>
              </a:ext>
            </a:extLst>
          </p:cNvPr>
          <p:cNvSpPr/>
          <p:nvPr/>
        </p:nvSpPr>
        <p:spPr>
          <a:xfrm>
            <a:off x="114299" y="296907"/>
            <a:ext cx="10411395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Theme </a:t>
            </a:r>
            <a:r>
              <a:rPr lang="en-GB" sz="2800" b="1" i="1" dirty="0">
                <a:solidFill>
                  <a:prstClr val="black"/>
                </a:solidFill>
                <a:cs typeface="Calibri"/>
              </a:rPr>
              <a:t>6: Leadership and Succession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5F6EDF3-BFB8-47CD-906F-744E05AC436B}"/>
              </a:ext>
            </a:extLst>
          </p:cNvPr>
          <p:cNvSpPr/>
          <p:nvPr/>
        </p:nvSpPr>
        <p:spPr>
          <a:xfrm>
            <a:off x="4842405" y="1973052"/>
            <a:ext cx="246412" cy="246412"/>
          </a:xfrm>
          <a:prstGeom prst="ellipse">
            <a:avLst/>
          </a:prstGeom>
          <a:solidFill>
            <a:schemeClr val="accent6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980FF5777A1540AC593777BAB8E5E2" ma:contentTypeVersion="14" ma:contentTypeDescription="Create a new document." ma:contentTypeScope="" ma:versionID="83d934a1cec0724f55ee8db76aae68d5">
  <xsd:schema xmlns:xsd="http://www.w3.org/2001/XMLSchema" xmlns:xs="http://www.w3.org/2001/XMLSchema" xmlns:p="http://schemas.microsoft.com/office/2006/metadata/properties" xmlns:ns1="http://schemas.microsoft.com/sharepoint/v3" xmlns:ns2="aac78f17-1b2c-4e31-880f-b70a9c919f7e" xmlns:ns3="195b3f2f-8de5-441f-a022-94ad4c752567" targetNamespace="http://schemas.microsoft.com/office/2006/metadata/properties" ma:root="true" ma:fieldsID="a09d59a8711bc1373fd5f461d3b5e579" ns1:_="" ns2:_="" ns3:_="">
    <xsd:import namespace="http://schemas.microsoft.com/sharepoint/v3"/>
    <xsd:import namespace="aac78f17-1b2c-4e31-880f-b70a9c919f7e"/>
    <xsd:import namespace="195b3f2f-8de5-441f-a022-94ad4c7525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78f17-1b2c-4e31-880f-b70a9c919f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b3f2f-8de5-441f-a022-94ad4c75256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3C46D6-C4AF-4FF7-955F-3CABF70941DD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195b3f2f-8de5-441f-a022-94ad4c752567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aac78f17-1b2c-4e31-880f-b70a9c919f7e"/>
  </ds:schemaRefs>
</ds:datastoreItem>
</file>

<file path=customXml/itemProps2.xml><?xml version="1.0" encoding="utf-8"?>
<ds:datastoreItem xmlns:ds="http://schemas.openxmlformats.org/officeDocument/2006/customXml" ds:itemID="{16D3F533-80BB-4F8F-8BD3-A9F9DF6161E6}">
  <ds:schemaRefs>
    <ds:schemaRef ds:uri="195b3f2f-8de5-441f-a022-94ad4c752567"/>
    <ds:schemaRef ds:uri="aac78f17-1b2c-4e31-880f-b70a9c919f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9157</TotalTime>
  <Words>380</Words>
  <Application>Microsoft Office PowerPoint</Application>
  <PresentationFormat>Widescreen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3_Custom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50</cp:revision>
  <dcterms:created xsi:type="dcterms:W3CDTF">2021-02-03T15:35:55Z</dcterms:created>
  <dcterms:modified xsi:type="dcterms:W3CDTF">2022-07-15T10:54:03Z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0x01010015980FF5777A1540AC593777BAB8E5E2</vt:lpwstr>
  </property>
</Properties>
</file>