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581"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43D37-8993-448E-979C-C6906B35FE1E}"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7/15/2022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7/15/2022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1737582341"/>
              </p:ext>
            </p:extLst>
          </p:nvPr>
        </p:nvGraphicFramePr>
        <p:xfrm>
          <a:off x="-1" y="1235872"/>
          <a:ext cx="12142591" cy="5647896"/>
        </p:xfrm>
        <a:graphic>
          <a:graphicData uri="http://schemas.openxmlformats.org/drawingml/2006/table">
            <a:tbl>
              <a:tblPr firstRow="1" bandRow="1">
                <a:tableStyleId>{5C22544A-7EE6-4342-B048-85BDC9FD1C3A}</a:tableStyleId>
              </a:tblPr>
              <a:tblGrid>
                <a:gridCol w="1257259">
                  <a:extLst>
                    <a:ext uri="{9D8B030D-6E8A-4147-A177-3AD203B41FA5}">
                      <a16:colId xmlns:a16="http://schemas.microsoft.com/office/drawing/2014/main" val="447690721"/>
                    </a:ext>
                  </a:extLst>
                </a:gridCol>
                <a:gridCol w="1957042">
                  <a:extLst>
                    <a:ext uri="{9D8B030D-6E8A-4147-A177-3AD203B41FA5}">
                      <a16:colId xmlns:a16="http://schemas.microsoft.com/office/drawing/2014/main" val="1047243493"/>
                    </a:ext>
                  </a:extLst>
                </a:gridCol>
                <a:gridCol w="1301894">
                  <a:extLst>
                    <a:ext uri="{9D8B030D-6E8A-4147-A177-3AD203B41FA5}">
                      <a16:colId xmlns:a16="http://schemas.microsoft.com/office/drawing/2014/main" val="1082847075"/>
                    </a:ext>
                  </a:extLst>
                </a:gridCol>
                <a:gridCol w="503650">
                  <a:extLst>
                    <a:ext uri="{9D8B030D-6E8A-4147-A177-3AD203B41FA5}">
                      <a16:colId xmlns:a16="http://schemas.microsoft.com/office/drawing/2014/main" val="1860810412"/>
                    </a:ext>
                  </a:extLst>
                </a:gridCol>
                <a:gridCol w="2696491">
                  <a:extLst>
                    <a:ext uri="{9D8B030D-6E8A-4147-A177-3AD203B41FA5}">
                      <a16:colId xmlns:a16="http://schemas.microsoft.com/office/drawing/2014/main" val="4097612955"/>
                    </a:ext>
                  </a:extLst>
                </a:gridCol>
                <a:gridCol w="1184305">
                  <a:extLst>
                    <a:ext uri="{9D8B030D-6E8A-4147-A177-3AD203B41FA5}">
                      <a16:colId xmlns:a16="http://schemas.microsoft.com/office/drawing/2014/main" val="4080498377"/>
                    </a:ext>
                  </a:extLst>
                </a:gridCol>
                <a:gridCol w="1042276">
                  <a:extLst>
                    <a:ext uri="{9D8B030D-6E8A-4147-A177-3AD203B41FA5}">
                      <a16:colId xmlns:a16="http://schemas.microsoft.com/office/drawing/2014/main" val="1837010367"/>
                    </a:ext>
                  </a:extLst>
                </a:gridCol>
                <a:gridCol w="2199674">
                  <a:extLst>
                    <a:ext uri="{9D8B030D-6E8A-4147-A177-3AD203B41FA5}">
                      <a16:colId xmlns:a16="http://schemas.microsoft.com/office/drawing/2014/main" val="1211391403"/>
                    </a:ext>
                  </a:extLst>
                </a:gridCol>
              </a:tblGrid>
              <a:tr h="239603">
                <a:tc gridSpan="8">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lang="en-GB" sz="10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val="81328218"/>
                  </a:ext>
                </a:extLst>
              </a:tr>
              <a:tr h="389356">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Lisa Franklin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Launch of website and Multi-professional Clinical Education Group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269554">
                <a:tc gridSpan="7">
                  <a:txBody>
                    <a:bodyPr/>
                    <a:lstStyle/>
                    <a:p>
                      <a:pPr algn="l"/>
                      <a:r>
                        <a:rPr lang="en-GB" sz="110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val="120955774"/>
                  </a:ext>
                </a:extLst>
              </a:tr>
              <a:tr h="3833655">
                <a:tc gridSpan="7">
                  <a:txBody>
                    <a:bodyPr/>
                    <a:lstStyle/>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Educational infrastructure agreed: CAV Centre of Excellence for Health Education (CAV-CEHE) hosting four academies. Website due to launch at the end of June.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Terms of reference and group membership agreed for Multi-professional Clinical Education Group with first meeting planned for June.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271 international nurses have achieved NMC registration via the Overseas Nurses’ Adaptation Programme.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LED delivery responsive to UHB need. 2 </a:t>
                      </a:r>
                      <a:r>
                        <a:rPr lang="en-GB" sz="1000" dirty="0" err="1">
                          <a:solidFill>
                            <a:schemeClr val="tx1"/>
                          </a:solidFill>
                          <a:latin typeface="Calibri Light" panose="020F0302020204030204" pitchFamily="34" charset="0"/>
                          <a:ea typeface="Verdana"/>
                          <a:cs typeface="Calibri Light" panose="020F0302020204030204" pitchFamily="34" charset="0"/>
                        </a:rPr>
                        <a:t>wte</a:t>
                      </a:r>
                      <a:r>
                        <a:rPr lang="en-GB" sz="1000" dirty="0">
                          <a:solidFill>
                            <a:schemeClr val="tx1"/>
                          </a:solidFill>
                          <a:latin typeface="Calibri Light" panose="020F0302020204030204" pitchFamily="34" charset="0"/>
                          <a:ea typeface="Verdana"/>
                          <a:cs typeface="Calibri Light" panose="020F0302020204030204" pitchFamily="34" charset="0"/>
                        </a:rPr>
                        <a:t> HEIW funded band 4 training assistants recruited to support induction for HCSW mass recruitment. Patient environment support worker (kickstart) implemented. Scoping exercise to clarify band 3 and 4 HCSW roles based on patient needs completed and necessary training/competency programmes now under development</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All Wales work to develop national nursing clinical skills passport commenced (UHB led) and UHB led All Wales Practice Learning Framework which supports the new undergraduate nursing curriculum launched nationally in January.  </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Inter-professional student placement project (IPSPP) commenced in partnership with Cardiff University and Cardiff Metropolitan University in January –on hold due to workforce pressures, re-starting June</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LED nurses deployed to support mass vaccination booster programme, in particular training of new vaccinators, in December and January and to support nursing pressures in Lakeside Wing Jan-March.</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Project to develop a shift management programme for nurses who are taking charge of ward areas very early in their careers funded via slippage funding </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Annual HCSW funding bid submitted HEIW – 1.5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additional  band 6 posts agreed.  0.5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to support collaboration between health and social services re: HCSW induction and HCSW medicines training and 1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to support education and development of career pathways for AHP HCSW and other groups such as operational services. </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Annual Multi-Professional HCSW Skills and Career Framework compliance data report completed and submitted.  Data generally wholly electronically for the first time this year.  Senior LED Manager for Management led a project to develop system for compliance recording and reporting using ESR which is being implemented across Wales.</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Career development programme for staff nurses and midwives (in first instance) drafted and agreed by Nursing and Midwifery Board. Programme is a key workstream of the nurse retention plan and will also support the talent management agenda.  Flexible, modular programme which will enable participants to develop the essential knowledge and skills necessary to progress their careers, which ever direction they take.  Plan is for programme to be replicated with other professional groups.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Calibri Light" panose="020F0302020204030204" pitchFamily="34" charset="0"/>
                          <a:ea typeface="+mn-ea"/>
                          <a:cs typeface="Calibri Light" panose="020F0302020204030204" pitchFamily="34" charset="0"/>
                        </a:rPr>
                        <a:t>20 UHB HCSW have been progressed to interview for the USW flexible undergraduate programme, which is our largest group to date. Awaiting funding confirmation from HEIW</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err="1">
                          <a:solidFill>
                            <a:schemeClr val="dk1"/>
                          </a:solidFill>
                          <a:effectLst/>
                          <a:latin typeface="Calibri Light" panose="020F0302020204030204" pitchFamily="34" charset="0"/>
                          <a:ea typeface="+mn-ea"/>
                          <a:cs typeface="Calibri Light" panose="020F0302020204030204" pitchFamily="34" charset="0"/>
                        </a:rPr>
                        <a:t>Learning@NHS</a:t>
                      </a:r>
                      <a:r>
                        <a:rPr lang="en-GB" sz="1000" kern="1200" dirty="0">
                          <a:solidFill>
                            <a:schemeClr val="dk1"/>
                          </a:solidFill>
                          <a:effectLst/>
                          <a:latin typeface="Calibri Light" panose="020F0302020204030204" pitchFamily="34" charset="0"/>
                          <a:ea typeface="+mn-ea"/>
                          <a:cs typeface="Calibri Light" panose="020F0302020204030204" pitchFamily="34" charset="0"/>
                        </a:rPr>
                        <a:t> Wales has now successfully been implemented as the learning platform for UHB specific training.  9 programmes are now available on the platform, we have a total 3,000 active uses and an additional 6 programmes are currently in development.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Calibri Light" panose="020F0302020204030204" pitchFamily="34" charset="0"/>
                          <a:ea typeface="+mn-ea"/>
                          <a:cs typeface="Calibri Light" panose="020F0302020204030204" pitchFamily="34" charset="0"/>
                        </a:rPr>
                        <a:t>Extensive Improvement work being undertaken to work with student representatives to improve student experience on placement in response to significant concerns raised by student nurses. Meeting planned with HEIW to discuss Practice Facilitator infrastructure and need to include practice facilitator support for therapies and midwifery.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Development of phase 1 of the CAV-CEHE website</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Launch of website at end of June</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Launch of Multi-professional Clinical Education Group at end of June </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Academy leads to instigate scoping work and identify key stakeholders to support academy development </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Development of individual modules of the Nursing and Midwifery Career Development Programme. </a:t>
                      </a:r>
                    </a:p>
                    <a:p>
                      <a:pPr marL="171450" indent="-171450" algn="l">
                        <a:buFont typeface="Arial" panose="020B0604020202020204" pitchFamily="34" charset="0"/>
                        <a:buChar char="•"/>
                      </a:pPr>
                      <a:endParaRPr lang="en-GB" sz="1200" dirty="0">
                        <a:solidFill>
                          <a:srgbClr val="4C4D4F"/>
                        </a:solidFill>
                        <a:latin typeface="Verdana"/>
                        <a:ea typeface="Verdana"/>
                      </a:endParaRPr>
                    </a:p>
                    <a:p>
                      <a:pPr marL="171450" indent="-171450" algn="l">
                        <a:buFont typeface="Arial" panose="020B0604020202020204" pitchFamily="34" charset="0"/>
                        <a:buChar char="•"/>
                      </a:pPr>
                      <a:endParaRPr lang="en-GB" sz="1200" dirty="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90770727"/>
                  </a:ext>
                </a:extLst>
              </a:tr>
              <a:tr h="389356">
                <a:tc gridSpan="2">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gridSpan="5">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10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val="731287617"/>
                  </a:ext>
                </a:extLst>
              </a:tr>
              <a:tr h="503601">
                <a:tc gridSpan="2">
                  <a:txBody>
                    <a:bodyPr/>
                    <a:lstStyle/>
                    <a:p>
                      <a:pPr marL="171450" indent="-171450" algn="l">
                        <a:buFont typeface="Arial" panose="020B0604020202020204" pitchFamily="34" charset="0"/>
                        <a:buChar char="•"/>
                      </a:pPr>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Release of staff to complete essential training</a:t>
                      </a:r>
                    </a:p>
                    <a:p>
                      <a:pPr marL="171450" indent="-171450" algn="l">
                        <a:buFont typeface="Arial" panose="020B0604020202020204" pitchFamily="34" charset="0"/>
                        <a:buChar char="•"/>
                      </a:pPr>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Ongoing funding of Overseas Nurse Education team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gridSpan="5">
                  <a:txBody>
                    <a:bodyPr/>
                    <a:lstStyle/>
                    <a:p>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Development of flexible learning approaches</a:t>
                      </a:r>
                    </a:p>
                    <a:p>
                      <a:r>
                        <a:rPr lang="en-US" sz="1000" dirty="0">
                          <a:latin typeface="Calibri Light" panose="020F0302020204030204" pitchFamily="34" charset="0"/>
                          <a:cs typeface="Calibri Light" panose="020F0302020204030204" pitchFamily="34" charset="0"/>
                        </a:rPr>
                        <a:t>Paper being development for Management Exec</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marL="171450" lvl="0" indent="-171450" algn="l">
                        <a:buFont typeface="Arial" panose="020B0604020202020204" pitchFamily="34" charset="0"/>
                        <a:buChar char="•"/>
                      </a:pPr>
                      <a:r>
                        <a:rPr lang="en-GB" sz="1050" b="0" i="0" u="none" strike="noStrike" noProof="0" dirty="0">
                          <a:solidFill>
                            <a:srgbClr val="4C4D4F"/>
                          </a:solidFill>
                          <a:latin typeface="Calibri Light" panose="020F0302020204030204" pitchFamily="34" charset="0"/>
                          <a:ea typeface="Verdana"/>
                          <a:cs typeface="Calibri Light" panose="020F0302020204030204" pitchFamily="34" charset="0"/>
                        </a:rPr>
                        <a:t>Awareness of risk only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23005138"/>
                  </a:ext>
                </a:extLst>
              </a:tr>
            </a:tbl>
          </a:graphicData>
        </a:graphic>
      </p:graphicFrame>
      <p:grpSp>
        <p:nvGrpSpPr>
          <p:cNvPr id="10" name="Group 9">
            <a:extLst>
              <a:ext uri="{FF2B5EF4-FFF2-40B4-BE49-F238E27FC236}">
                <a16:creationId xmlns:a16="http://schemas.microsoft.com/office/drawing/2014/main" id="{EE877213-71BD-4EE3-8C86-24B263326698}"/>
              </a:ext>
            </a:extLst>
          </p:cNvPr>
          <p:cNvGrpSpPr/>
          <p:nvPr/>
        </p:nvGrpSpPr>
        <p:grpSpPr>
          <a:xfrm>
            <a:off x="5079706" y="1618588"/>
            <a:ext cx="2593778"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49408" y="542297"/>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 09/05/21 (6 month report)</a:t>
            </a:r>
          </a:p>
        </p:txBody>
      </p:sp>
      <p:sp>
        <p:nvSpPr>
          <p:cNvPr id="28" name="Rectangle 27">
            <a:extLst>
              <a:ext uri="{FF2B5EF4-FFF2-40B4-BE49-F238E27FC236}">
                <a16:creationId xmlns:a16="http://schemas.microsoft.com/office/drawing/2014/main"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id="{01BD1AF0-C742-41F8-B5D7-1FBD956A930B}"/>
              </a:ext>
            </a:extLst>
          </p:cNvPr>
          <p:cNvSpPr/>
          <p:nvPr/>
        </p:nvSpPr>
        <p:spPr>
          <a:xfrm>
            <a:off x="80874" y="166186"/>
            <a:ext cx="9022438" cy="71685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Excellent Education and Learning </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id="{4AAAFFE5-5ED1-4B16-8AC5-D8A3EF9C1FB0}"/>
              </a:ext>
            </a:extLst>
          </p:cNvPr>
          <p:cNvSpPr/>
          <p:nvPr/>
        </p:nvSpPr>
        <p:spPr>
          <a:xfrm>
            <a:off x="49408" y="801803"/>
            <a:ext cx="11494908" cy="437570"/>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lvl="0">
              <a:defRPr/>
            </a:pPr>
            <a:r>
              <a:rPr lang="en-GB" sz="1200" b="1" dirty="0"/>
              <a:t>Exec Summary: </a:t>
            </a:r>
            <a:r>
              <a:rPr lang="en-GB" sz="1200" dirty="0"/>
              <a:t>We want to invest in education and learning to deliver the skills and capabilities needed to meet the future needs of the people we care for and support our people to progress their careers.</a:t>
            </a:r>
            <a:endParaRPr kumimoji="0" lang="en-GB" sz="120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Oval 18">
            <a:extLst>
              <a:ext uri="{FF2B5EF4-FFF2-40B4-BE49-F238E27FC236}">
                <a16:creationId xmlns:a16="http://schemas.microsoft.com/office/drawing/2014/main" id="{8D68515C-03BB-4AC2-BB88-8CB67A3E5D25}"/>
              </a:ext>
            </a:extLst>
          </p:cNvPr>
          <p:cNvSpPr/>
          <p:nvPr/>
        </p:nvSpPr>
        <p:spPr>
          <a:xfrm>
            <a:off x="4592093" y="1629772"/>
            <a:ext cx="246412" cy="246412"/>
          </a:xfrm>
          <a:prstGeom prst="ellipse">
            <a:avLst/>
          </a:prstGeom>
          <a:solidFill>
            <a:srgbClr val="92D05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980FF5777A1540AC593777BAB8E5E2" ma:contentTypeVersion="14" ma:contentTypeDescription="Create a new document." ma:contentTypeScope="" ma:versionID="83d934a1cec0724f55ee8db76aae68d5">
  <xsd:schema xmlns:xsd="http://www.w3.org/2001/XMLSchema" xmlns:xs="http://www.w3.org/2001/XMLSchema" xmlns:p="http://schemas.microsoft.com/office/2006/metadata/properties" xmlns:ns1="http://schemas.microsoft.com/sharepoint/v3" xmlns:ns2="aac78f17-1b2c-4e31-880f-b70a9c919f7e" xmlns:ns3="195b3f2f-8de5-441f-a022-94ad4c752567" targetNamespace="http://schemas.microsoft.com/office/2006/metadata/properties" ma:root="true" ma:fieldsID="a09d59a8711bc1373fd5f461d3b5e579" ns1:_="" ns2:_="" ns3:_="">
    <xsd:import namespace="http://schemas.microsoft.com/sharepoint/v3"/>
    <xsd:import namespace="aac78f17-1b2c-4e31-880f-b70a9c919f7e"/>
    <xsd:import namespace="195b3f2f-8de5-441f-a022-94ad4c75256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c78f17-1b2c-4e31-880f-b70a9c919f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5b3f2f-8de5-441f-a022-94ad4c75256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3C46D6-C4AF-4FF7-955F-3CABF70941DD}">
  <ds:schemaRefs>
    <ds:schemaRef ds:uri="http://purl.org/dc/terms/"/>
    <ds:schemaRef ds:uri="http://schemas.microsoft.com/office/2006/metadata/properties"/>
    <ds:schemaRef ds:uri="http://schemas.microsoft.com/sharepoint/v3"/>
    <ds:schemaRef ds:uri="http://schemas.microsoft.com/office/2006/documentManagement/types"/>
    <ds:schemaRef ds:uri="http://purl.org/dc/dcmitype/"/>
    <ds:schemaRef ds:uri="http://schemas.microsoft.com/office/infopath/2007/PartnerControls"/>
    <ds:schemaRef ds:uri="195b3f2f-8de5-441f-a022-94ad4c752567"/>
    <ds:schemaRef ds:uri="http://purl.org/dc/elements/1.1/"/>
    <ds:schemaRef ds:uri="http://schemas.openxmlformats.org/package/2006/metadata/core-properties"/>
    <ds:schemaRef ds:uri="aac78f17-1b2c-4e31-880f-b70a9c919f7e"/>
    <ds:schemaRef ds:uri="http://www.w3.org/XML/1998/namespace"/>
  </ds:schemaRefs>
</ds:datastoreItem>
</file>

<file path=customXml/itemProps2.xml><?xml version="1.0" encoding="utf-8"?>
<ds:datastoreItem xmlns:ds="http://schemas.openxmlformats.org/officeDocument/2006/customXml" ds:itemID="{16D3F533-80BB-4F8F-8BD3-A9F9DF6161E6}">
  <ds:schemaRefs>
    <ds:schemaRef ds:uri="195b3f2f-8de5-441f-a022-94ad4c752567"/>
    <ds:schemaRef ds:uri="aac78f17-1b2c-4e31-880f-b70a9c919f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2E682F-2448-439B-9B25-BEFA3157A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7838</TotalTime>
  <Words>736</Words>
  <Application>Microsoft Office PowerPoint</Application>
  <PresentationFormat>Widescreen</PresentationFormat>
  <Paragraphs>45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36</cp:revision>
  <dcterms:created xsi:type="dcterms:W3CDTF">2021-02-03T15:35:55Z</dcterms:created>
  <dcterms:modified xsi:type="dcterms:W3CDTF">2022-07-15T10:53:50Z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0x01010015980FF5777A1540AC593777BAB8E5E2</vt:lpwstr>
  </property>
</Properties>
</file>