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89985518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7520C8-5742-DD3F-4C69-29408FC36B11}" v="527" dt="2022-05-09T13:09:49.977"/>
    <p1510:client id="{A15F5B25-3EEC-7742-1C9A-58EA14F77941}" v="978" dt="2022-05-09T10:38:01.540"/>
    <p1510:client id="{C98A45CD-3326-5658-07FF-C45B7B3F4BA5}" v="125" dt="2022-05-09T09:47:44.6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581"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B43D37-8993-448E-979C-C6906B35FE1E}" type="datetimeFigureOut">
              <a:rPr lang="en-US" smtClean="0"/>
              <a:t>7/15/2022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8B2DBB-7DAD-4A73-B1B6-CDA9C86D8633}" type="slidenum">
              <a:rPr lang="en-US" smtClean="0"/>
              <a:t>‹#›</a:t>
            </a:fld>
            <a:endParaRPr lang="en-US"/>
          </a:p>
        </p:txBody>
      </p:sp>
    </p:spTree>
    <p:extLst>
      <p:ext uri="{BB962C8B-B14F-4D97-AF65-F5344CB8AC3E}">
        <p14:creationId xmlns:p14="http://schemas.microsoft.com/office/powerpoint/2010/main" val="143745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37BAB3-DCA3-4D17-BB55-9BDD8E32A2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205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478795E-07A0-4020-ACF6-8F17CBC376C3}"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0"/>
            </a:lvl1pPr>
          </a:lstStyle>
          <a:p>
            <a:fld id="{E2948567-9021-CD4F-BB3B-E3132DB3A8BC}" type="slidenum">
              <a:rPr lang="en-GB" smtClean="0"/>
              <a:pPr/>
              <a:t>‹#›</a:t>
            </a:fld>
            <a:endParaRPr lang="en-GB" sz="1800"/>
          </a:p>
        </p:txBody>
      </p:sp>
      <p:pic>
        <p:nvPicPr>
          <p:cNvPr id="7" name="Picture 6" descr="Skyline.jpg">
            <a:extLst>
              <a:ext uri="{FF2B5EF4-FFF2-40B4-BE49-F238E27FC236}">
                <a16:creationId xmlns:a16="http://schemas.microsoft.com/office/drawing/2014/main" id="{6E35F929-48AA-409B-B41C-A17E0EAB52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976705"/>
            <a:ext cx="12192000" cy="2890567"/>
          </a:xfrm>
          <a:prstGeom prst="rect">
            <a:avLst/>
          </a:prstGeom>
        </p:spPr>
      </p:pic>
    </p:spTree>
    <p:extLst>
      <p:ext uri="{BB962C8B-B14F-4D97-AF65-F5344CB8AC3E}">
        <p14:creationId xmlns:p14="http://schemas.microsoft.com/office/powerpoint/2010/main" val="4187426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F240897-0FD9-402C-91C0-9041D4DBA9CD}" type="datetime1">
              <a:rPr lang="en-US" smtClean="0"/>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id="{6DC8362B-2A99-42F2-9FEA-A1C21A62D05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72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3906B0F-A044-4357-A00B-AC1BB461812F}"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pic>
        <p:nvPicPr>
          <p:cNvPr id="8" name="Picture 2" descr="About Us – Cardiff and Vale University health Board">
            <a:extLst>
              <a:ext uri="{FF2B5EF4-FFF2-40B4-BE49-F238E27FC236}">
                <a16:creationId xmlns:a16="http://schemas.microsoft.com/office/drawing/2014/main" id="{EC5137C8-D47D-4C0F-87A2-D6393BF660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177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FAAED73-10D8-483C-9464-B49876851C43}"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349956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1076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81093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324CA90-09D7-4E65-A492-4F41B4BA4D20}"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b="1"/>
          </a:p>
        </p:txBody>
      </p:sp>
    </p:spTree>
    <p:extLst>
      <p:ext uri="{BB962C8B-B14F-4D97-AF65-F5344CB8AC3E}">
        <p14:creationId xmlns:p14="http://schemas.microsoft.com/office/powerpoint/2010/main" val="2502489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947EE5D-96C1-4B71-BC35-3D92D4391A64}" type="datetime1">
              <a:rPr lang="en-US" smtClean="0"/>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5436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8A7D745-8000-4672-97A8-F093E7ACF01E}" type="datetime1">
              <a:rPr lang="en-US" smtClean="0"/>
              <a:t>7/15/2022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401994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7954428-A54B-4614-B454-68083BD9B7BC}" type="datetime1">
              <a:rPr lang="en-US" smtClean="0"/>
              <a:t>7/15/2022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48567-9021-CD4F-BB3B-E3132DB3A8BC}" type="slidenum">
              <a:t>‹#›</a:t>
            </a:fld>
            <a:endParaRPr lang="en-US"/>
          </a:p>
        </p:txBody>
      </p:sp>
      <p:pic>
        <p:nvPicPr>
          <p:cNvPr id="7" name="Picture 2" descr="About Us – Cardiff and Vale University health Board">
            <a:extLst>
              <a:ext uri="{FF2B5EF4-FFF2-40B4-BE49-F238E27FC236}">
                <a16:creationId xmlns:a16="http://schemas.microsoft.com/office/drawing/2014/main" id="{BBBEAE03-69A8-48C4-AEA1-FE97E56203C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97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E49B-B89C-49EB-867A-E989BE44CEEA}" type="datetime1">
              <a:rPr lang="en-US" smtClean="0"/>
              <a:t>7/15/2022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48567-9021-CD4F-BB3B-E3132DB3A8BC}" type="slidenum">
              <a:t>‹#›</a:t>
            </a:fld>
            <a:endParaRPr lang="en-US"/>
          </a:p>
        </p:txBody>
      </p:sp>
      <p:pic>
        <p:nvPicPr>
          <p:cNvPr id="6" name="Picture 2" descr="About Us – Cardiff and Vale University health Board">
            <a:extLst>
              <a:ext uri="{FF2B5EF4-FFF2-40B4-BE49-F238E27FC236}">
                <a16:creationId xmlns:a16="http://schemas.microsoft.com/office/drawing/2014/main" id="{5FB7C5A6-E6E2-4921-80C2-E94D125B122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3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ACB6ED-F7DB-4BE3-9790-53FEBD3F157F}" type="datetime1">
              <a:rPr lang="en-US" smtClean="0"/>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384562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6BC2B-8F0C-4779-A475-16EA215FF783}" type="datetime1">
              <a:rPr lang="en-US" smtClean="0"/>
              <a:t>7/15/2022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id="{2D666A92-4293-4D96-8C85-864854F1A41A}"/>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00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AAFFE5-5ED1-4B16-8AC5-D8A3EF9C1FB0}"/>
              </a:ext>
            </a:extLst>
          </p:cNvPr>
          <p:cNvSpPr/>
          <p:nvPr/>
        </p:nvSpPr>
        <p:spPr>
          <a:xfrm>
            <a:off x="423918" y="1149868"/>
            <a:ext cx="11494908" cy="586109"/>
          </a:xfrm>
          <a:prstGeom prst="rect">
            <a:avLst/>
          </a:prstGeom>
          <a:solidFill>
            <a:schemeClr val="accent2"/>
          </a:solidFill>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a:defRPr/>
            </a:pPr>
            <a:r>
              <a:rPr kumimoji="0" lang="en-GB" sz="1400" b="1" i="0" u="none" strike="noStrike" kern="1200" cap="none" spc="0" normalizeH="0" baseline="0" noProof="0" dirty="0">
                <a:ln>
                  <a:noFill/>
                </a:ln>
                <a:effectLst/>
                <a:uLnTx/>
                <a:uFillTx/>
                <a:latin typeface="Calibri"/>
                <a:ea typeface="+mn-ea"/>
                <a:cs typeface="+mn-cs"/>
              </a:rPr>
              <a:t>Exec Summary: </a:t>
            </a:r>
            <a:r>
              <a:rPr lang="en-GB" sz="1400" b="1" dirty="0">
                <a:latin typeface="Calibri"/>
              </a:rPr>
              <a:t> </a:t>
            </a:r>
            <a:r>
              <a:rPr lang="en-GB" sz="1400">
                <a:latin typeface="Calibri"/>
              </a:rPr>
              <a:t>We will have a workforce which has both the technology available and the skills to use this effectively</a:t>
            </a:r>
            <a:endParaRPr kumimoji="0" lang="en-GB" sz="1400" b="0" i="0" u="none" strike="noStrike" kern="1200" cap="none" spc="0" normalizeH="0" baseline="0" noProof="0" dirty="0">
              <a:ln>
                <a:noFill/>
              </a:ln>
              <a:effectLst/>
              <a:uLnTx/>
              <a:uFillTx/>
              <a:latin typeface="Calibri"/>
              <a:ea typeface="+mn-ea"/>
              <a:cs typeface="+mn-cs"/>
            </a:endParaRPr>
          </a:p>
        </p:txBody>
      </p:sp>
      <p:graphicFrame>
        <p:nvGraphicFramePr>
          <p:cNvPr id="57" name="Table 56"/>
          <p:cNvGraphicFramePr>
            <a:graphicFrameLocks noGrp="1"/>
          </p:cNvGraphicFramePr>
          <p:nvPr>
            <p:extLst>
              <p:ext uri="{D42A27DB-BD31-4B8C-83A1-F6EECF244321}">
                <p14:modId xmlns:p14="http://schemas.microsoft.com/office/powerpoint/2010/main" val="1106919217"/>
              </p:ext>
            </p:extLst>
          </p:nvPr>
        </p:nvGraphicFramePr>
        <p:xfrm>
          <a:off x="423918" y="1633355"/>
          <a:ext cx="11494908" cy="4706152"/>
        </p:xfrm>
        <a:graphic>
          <a:graphicData uri="http://schemas.openxmlformats.org/drawingml/2006/table">
            <a:tbl>
              <a:tblPr firstRow="1" bandRow="1">
                <a:tableStyleId>{5C22544A-7EE6-4342-B048-85BDC9FD1C3A}</a:tableStyleId>
              </a:tblPr>
              <a:tblGrid>
                <a:gridCol w="1190197">
                  <a:extLst>
                    <a:ext uri="{9D8B030D-6E8A-4147-A177-3AD203B41FA5}">
                      <a16:colId xmlns:a16="http://schemas.microsoft.com/office/drawing/2014/main" val="447690721"/>
                    </a:ext>
                  </a:extLst>
                </a:gridCol>
                <a:gridCol w="1431089">
                  <a:extLst>
                    <a:ext uri="{9D8B030D-6E8A-4147-A177-3AD203B41FA5}">
                      <a16:colId xmlns:a16="http://schemas.microsoft.com/office/drawing/2014/main" val="1047243493"/>
                    </a:ext>
                  </a:extLst>
                </a:gridCol>
                <a:gridCol w="421565">
                  <a:extLst>
                    <a:ext uri="{9D8B030D-6E8A-4147-A177-3AD203B41FA5}">
                      <a16:colId xmlns:a16="http://schemas.microsoft.com/office/drawing/2014/main" val="1601737471"/>
                    </a:ext>
                  </a:extLst>
                </a:gridCol>
                <a:gridCol w="1232452">
                  <a:extLst>
                    <a:ext uri="{9D8B030D-6E8A-4147-A177-3AD203B41FA5}">
                      <a16:colId xmlns:a16="http://schemas.microsoft.com/office/drawing/2014/main" val="1082847075"/>
                    </a:ext>
                  </a:extLst>
                </a:gridCol>
                <a:gridCol w="476786">
                  <a:extLst>
                    <a:ext uri="{9D8B030D-6E8A-4147-A177-3AD203B41FA5}">
                      <a16:colId xmlns:a16="http://schemas.microsoft.com/office/drawing/2014/main" val="1860810412"/>
                    </a:ext>
                  </a:extLst>
                </a:gridCol>
                <a:gridCol w="1070737">
                  <a:extLst>
                    <a:ext uri="{9D8B030D-6E8A-4147-A177-3AD203B41FA5}">
                      <a16:colId xmlns:a16="http://schemas.microsoft.com/office/drawing/2014/main" val="4097612955"/>
                    </a:ext>
                  </a:extLst>
                </a:gridCol>
                <a:gridCol w="1481924">
                  <a:extLst>
                    <a:ext uri="{9D8B030D-6E8A-4147-A177-3AD203B41FA5}">
                      <a16:colId xmlns:a16="http://schemas.microsoft.com/office/drawing/2014/main" val="3822095020"/>
                    </a:ext>
                  </a:extLst>
                </a:gridCol>
                <a:gridCol w="1121134">
                  <a:extLst>
                    <a:ext uri="{9D8B030D-6E8A-4147-A177-3AD203B41FA5}">
                      <a16:colId xmlns:a16="http://schemas.microsoft.com/office/drawing/2014/main" val="4080498377"/>
                    </a:ext>
                  </a:extLst>
                </a:gridCol>
                <a:gridCol w="3069024">
                  <a:extLst>
                    <a:ext uri="{9D8B030D-6E8A-4147-A177-3AD203B41FA5}">
                      <a16:colId xmlns:a16="http://schemas.microsoft.com/office/drawing/2014/main" val="1837010367"/>
                    </a:ext>
                  </a:extLst>
                </a:gridCol>
              </a:tblGrid>
              <a:tr h="285707">
                <a:tc gridSpan="9">
                  <a:txBody>
                    <a:bodyPr/>
                    <a:lstStyle/>
                    <a:p>
                      <a:pPr algn="ctr"/>
                      <a:r>
                        <a:rPr lang="en-GB" sz="1000" dirty="0">
                          <a:solidFill>
                            <a:schemeClr val="bg1"/>
                          </a:solidFill>
                          <a:latin typeface="Verdana" panose="020B0604030504040204" pitchFamily="34" charset="0"/>
                          <a:ea typeface="Verdana" panose="020B0604030504040204" pitchFamily="34" charset="0"/>
                        </a:rPr>
                        <a:t>Overall Programme Report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rtl="0" eaLnBrk="1" fontAlgn="auto" latinLnBrk="0" hangingPunct="1">
                        <a:lnSpc>
                          <a:spcPct val="100000"/>
                        </a:lnSpc>
                        <a:spcBef>
                          <a:spcPts val="0"/>
                        </a:spcBef>
                        <a:spcAft>
                          <a:spcPts val="0"/>
                        </a:spcAft>
                        <a:buFontTx/>
                        <a:buNone/>
                      </a:pPr>
                      <a:endParaRPr lang="en-GB" sz="1000">
                        <a:solidFill>
                          <a:srgbClr val="4C4D4F"/>
                        </a:solidFill>
                        <a:latin typeface="Verdana"/>
                        <a:ea typeface="Verdan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pPr algn="l"/>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1328218"/>
                  </a:ext>
                </a:extLst>
              </a:tr>
              <a:tr h="395290">
                <a:tc>
                  <a:txBody>
                    <a:bodyPr/>
                    <a:lstStyle/>
                    <a:p>
                      <a:pPr algn="l"/>
                      <a:r>
                        <a:rPr lang="en-GB" sz="1000" b="1" dirty="0">
                          <a:solidFill>
                            <a:schemeClr val="bg1"/>
                          </a:solidFill>
                          <a:latin typeface="Verdana" panose="020B0604030504040204" pitchFamily="34" charset="0"/>
                          <a:ea typeface="Verdana" panose="020B0604030504040204" pitchFamily="34" charset="0"/>
                        </a:rPr>
                        <a:t>Theme Lead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gridSpan="2">
                  <a:txBody>
                    <a:bodyPr/>
                    <a:lstStyle/>
                    <a:p>
                      <a:pPr marL="0" marR="0" lvl="0" indent="0" algn="l" rtl="0" eaLnBrk="1" fontAlgn="auto" latinLnBrk="0" hangingPunct="1">
                        <a:lnSpc>
                          <a:spcPct val="100000"/>
                        </a:lnSpc>
                        <a:spcBef>
                          <a:spcPts val="0"/>
                        </a:spcBef>
                        <a:spcAft>
                          <a:spcPts val="0"/>
                        </a:spcAft>
                        <a:buFontTx/>
                        <a:buNone/>
                      </a:pPr>
                      <a:r>
                        <a:rPr lang="en-GB" sz="1100" kern="1200" dirty="0">
                          <a:solidFill>
                            <a:srgbClr val="4C4D4F"/>
                          </a:solidFill>
                          <a:latin typeface="Verdana"/>
                          <a:ea typeface="Verdana"/>
                          <a:cs typeface="+mn-cs"/>
                        </a:rPr>
                        <a:t> James Gibbons</a:t>
                      </a:r>
                      <a:endParaRPr lang="en-US" sz="1100" kern="1200" dirty="0">
                        <a:solidFill>
                          <a:srgbClr val="4C4D4F"/>
                        </a:solidFill>
                        <a:latin typeface="Verdana"/>
                        <a:ea typeface="Verdan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0" marR="0" lvl="0" indent="0" algn="l" rtl="0" eaLnBrk="1" fontAlgn="auto" latinLnBrk="0" hangingPunct="1">
                        <a:lnSpc>
                          <a:spcPct val="100000"/>
                        </a:lnSpc>
                        <a:spcBef>
                          <a:spcPts val="0"/>
                        </a:spcBef>
                        <a:spcAft>
                          <a:spcPts val="0"/>
                        </a:spcAft>
                        <a:buFontTx/>
                        <a:buNone/>
                      </a:pPr>
                      <a:endParaRPr lang="en-GB" sz="1000">
                        <a:solidFill>
                          <a:srgbClr val="4C4D4F"/>
                        </a:solidFill>
                        <a:latin typeface="Verdana"/>
                        <a:ea typeface="Verdan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4D4D4F"/>
                      </a:solidFill>
                      <a:prstDash val="sysDash"/>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latin typeface="Verdana" panose="020B0604030504040204" pitchFamily="34" charset="0"/>
                          <a:ea typeface="Verdana" panose="020B0604030504040204" pitchFamily="34" charset="0"/>
                        </a:rPr>
                        <a:t>Project Status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r>
                        <a:rPr lang="en-GB" sz="1000">
                          <a:solidFill>
                            <a:srgbClr val="4C4D4F"/>
                          </a:solidFill>
                          <a:latin typeface="Verdana"/>
                          <a:ea typeface="Verdana"/>
                        </a:rPr>
                        <a:t>25.01.2021</a:t>
                      </a:r>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4D4D4F"/>
                      </a:solidFill>
                      <a:prstDash val="sysDash"/>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b="1" dirty="0">
                          <a:solidFill>
                            <a:schemeClr val="bg1"/>
                          </a:solidFill>
                          <a:latin typeface="Verdana"/>
                          <a:ea typeface="Verdana"/>
                        </a:rPr>
                        <a:t>Next Major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100" kern="1200" dirty="0">
                          <a:solidFill>
                            <a:srgbClr val="4C4D4F"/>
                          </a:solidFill>
                          <a:latin typeface="Verdana"/>
                          <a:ea typeface="Verdana"/>
                          <a:cs typeface="+mn-cs"/>
                        </a:rPr>
                        <a:t> Accounts for all staff</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35677797"/>
                  </a:ext>
                </a:extLst>
              </a:tr>
              <a:tr h="275115">
                <a:tc gridSpan="6">
                  <a:txBody>
                    <a:bodyPr/>
                    <a:lstStyle/>
                    <a:p>
                      <a:pPr algn="l"/>
                      <a:r>
                        <a:rPr lang="en-GB" sz="1100" b="1" dirty="0">
                          <a:solidFill>
                            <a:schemeClr val="bg1"/>
                          </a:solidFill>
                          <a:latin typeface="Verdana"/>
                          <a:ea typeface="Verdana"/>
                        </a:rPr>
                        <a:t>Progress to Date (covering period December 2021 - April 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lnL w="12700" cmpd="sng">
                      <a:noFill/>
                    </a:lnL>
                    <a:lnT w="3175" cap="flat" cmpd="sng" algn="ctr">
                      <a:solidFill>
                        <a:srgbClr val="4D4D4F"/>
                      </a:solidFill>
                      <a:prstDash val="sysDash"/>
                      <a:round/>
                      <a:headEnd type="none" w="med" len="med"/>
                      <a:tailEnd type="none" w="med" len="med"/>
                    </a:lnT>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solidFill>
                            <a:schemeClr val="bg1"/>
                          </a:solidFill>
                          <a:latin typeface="Verdana" panose="020B0604030504040204" pitchFamily="34" charset="0"/>
                          <a:ea typeface="Verdana" panose="020B0604030504040204" pitchFamily="34" charset="0"/>
                        </a:rPr>
                        <a:t>Next Step Priorities:</a:t>
                      </a:r>
                      <a:endParaRPr lang="en-GB" sz="12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0955774"/>
                  </a:ext>
                </a:extLst>
              </a:tr>
              <a:tr h="2024179">
                <a:tc gridSpan="6">
                  <a:txBody>
                    <a:bodyPr/>
                    <a:lstStyle/>
                    <a:p>
                      <a:pPr marL="171450" indent="-171450" algn="l">
                        <a:buFont typeface="Arial" panose="020B0604020202020204" pitchFamily="34" charset="0"/>
                        <a:buChar char="•"/>
                      </a:pPr>
                      <a:r>
                        <a:rPr lang="en-GB" sz="1200" dirty="0">
                          <a:solidFill>
                            <a:srgbClr val="4C4D4F"/>
                          </a:solidFill>
                          <a:latin typeface="Verdana"/>
                          <a:ea typeface="Verdana"/>
                        </a:rPr>
                        <a:t>Increased pace of roll out of digital technology across the UHB to provide staff with greater access to updated digital technology.</a:t>
                      </a:r>
                    </a:p>
                    <a:p>
                      <a:pPr marL="171450" lvl="0" indent="-171450" algn="l">
                        <a:buFont typeface="Arial" panose="020B0604020202020204" pitchFamily="34" charset="0"/>
                        <a:buChar char="•"/>
                      </a:pPr>
                      <a:r>
                        <a:rPr lang="en-GB" sz="1200" dirty="0">
                          <a:solidFill>
                            <a:srgbClr val="4C4D4F"/>
                          </a:solidFill>
                          <a:latin typeface="Verdana"/>
                          <a:ea typeface="Verdana"/>
                        </a:rPr>
                        <a:t>Release of the agile working framework and continued push to explore methods for making agile working easier for the end user</a:t>
                      </a:r>
                    </a:p>
                    <a:p>
                      <a:pPr marL="171450" lvl="0" indent="-171450" algn="l">
                        <a:buFont typeface="Arial" panose="020B0604020202020204" pitchFamily="34" charset="0"/>
                        <a:buChar char="•"/>
                      </a:pPr>
                      <a:r>
                        <a:rPr lang="en-GB" sz="1200" dirty="0">
                          <a:solidFill>
                            <a:srgbClr val="4C4D4F"/>
                          </a:solidFill>
                          <a:latin typeface="Verdana"/>
                          <a:ea typeface="Verdana"/>
                        </a:rPr>
                        <a:t>Working collaboratively on an All Wales Digital Capabilities Framework for staff</a:t>
                      </a:r>
                    </a:p>
                    <a:p>
                      <a:pPr marL="171450" lvl="0" indent="-171450" algn="l">
                        <a:buFont typeface="Arial" panose="020B0604020202020204" pitchFamily="34" charset="0"/>
                        <a:buChar char="•"/>
                      </a:pPr>
                      <a:r>
                        <a:rPr lang="en-GB" sz="1200" dirty="0">
                          <a:solidFill>
                            <a:srgbClr val="4C4D4F"/>
                          </a:solidFill>
                          <a:latin typeface="Verdana"/>
                          <a:ea typeface="Verdana"/>
                        </a:rPr>
                        <a:t>Promotion of an array of digital training offerings, both internally and externally. This includes funded places on MSc, professional qualifications, accredited CPD events, as well as internal digital skills development programmes, all of which have been positively received.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lnL w="3175" cap="flat" cmpd="sng" algn="ctr">
                      <a:solidFill>
                        <a:srgbClr val="4D4D4F"/>
                      </a:solidFill>
                      <a:prstDash val="sysDash"/>
                      <a:round/>
                      <a:headEnd type="none" w="med" len="med"/>
                      <a:tailEnd type="none" w="med" len="med"/>
                    </a:lnL>
                  </a:tcPr>
                </a:tc>
                <a:tc hMerge="1">
                  <a:txBody>
                    <a:bodyPr/>
                    <a:lstStyle/>
                    <a:p>
                      <a:pPr marL="0" indent="0" algn="l">
                        <a:buFont typeface="Arial" panose="020B0604020202020204" pitchFamily="34" charset="0"/>
                        <a:buNone/>
                      </a:pPr>
                      <a:endParaRPr lang="en-GB" sz="1200">
                        <a:solidFill>
                          <a:srgbClr val="4C4D4F"/>
                        </a:solidFill>
                        <a:latin typeface="Verdana"/>
                        <a:ea typeface="Verdana"/>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gridSpan="3">
                  <a:txBody>
                    <a:bodyPr/>
                    <a:lstStyle/>
                    <a:p>
                      <a:pPr marL="171450" indent="-171450" algn="l">
                        <a:buFont typeface="Arial" panose="020B0604020202020204" pitchFamily="34" charset="0"/>
                        <a:buChar char="•"/>
                      </a:pPr>
                      <a:r>
                        <a:rPr lang="en-GB" sz="1200" dirty="0">
                          <a:solidFill>
                            <a:srgbClr val="4C4D4F"/>
                          </a:solidFill>
                          <a:latin typeface="Verdana"/>
                          <a:ea typeface="Verdana"/>
                        </a:rPr>
                        <a:t>Continue to push for all staff to get access to NADEX and Office 365. </a:t>
                      </a:r>
                      <a:endParaRPr lang="en-GB" sz="1200">
                        <a:solidFill>
                          <a:srgbClr val="4C4D4F"/>
                        </a:solidFill>
                        <a:latin typeface="Verdana"/>
                        <a:ea typeface="Verdana"/>
                      </a:endParaRPr>
                    </a:p>
                    <a:p>
                      <a:pPr marL="171450" lvl="0" indent="-171450" algn="l">
                        <a:buFont typeface="Arial" panose="020B0604020202020204" pitchFamily="34" charset="0"/>
                        <a:buChar char="•"/>
                      </a:pPr>
                      <a:r>
                        <a:rPr lang="en-GB" sz="1200" dirty="0">
                          <a:solidFill>
                            <a:srgbClr val="4C4D4F"/>
                          </a:solidFill>
                          <a:latin typeface="Verdana"/>
                          <a:ea typeface="Verdana"/>
                        </a:rPr>
                        <a:t>Develop digital skills development pathways for staff, combining the range of opportunities available with individual developmental goals.</a:t>
                      </a:r>
                    </a:p>
                    <a:p>
                      <a:pPr marL="171450" lvl="0" indent="-171450" algn="l">
                        <a:buFont typeface="Arial" panose="020B0604020202020204" pitchFamily="34" charset="0"/>
                        <a:buChar char="•"/>
                      </a:pPr>
                      <a:r>
                        <a:rPr lang="en-GB" sz="1200" dirty="0">
                          <a:solidFill>
                            <a:srgbClr val="4C4D4F"/>
                          </a:solidFill>
                          <a:latin typeface="Verdana"/>
                          <a:ea typeface="Verdana"/>
                        </a:rPr>
                        <a:t>Continue to explore ways to make agile working easier across the UHB by looking at new technologies that become available and by benchmarking against other organisations.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90770727"/>
                  </a:ext>
                </a:extLst>
              </a:tr>
              <a:tr h="275115">
                <a:tc gridSpan="2">
                  <a:txBody>
                    <a:bodyPr/>
                    <a:lstStyle/>
                    <a:p>
                      <a:pPr algn="l"/>
                      <a:r>
                        <a:rPr lang="en-GB" sz="1200" b="1" dirty="0">
                          <a:solidFill>
                            <a:schemeClr val="bg1"/>
                          </a:solidFill>
                          <a:latin typeface="Verdana" panose="020B0604030504040204" pitchFamily="34" charset="0"/>
                          <a:ea typeface="Verdana" panose="020B0604030504040204" pitchFamily="34" charset="0"/>
                        </a:rPr>
                        <a:t>Major Programme Risk: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gridSpan="4">
                  <a:txBody>
                    <a:bodyPr/>
                    <a:lstStyle/>
                    <a:p>
                      <a:pPr algn="l"/>
                      <a:r>
                        <a:rPr lang="en-GB" sz="1200" b="1" dirty="0">
                          <a:solidFill>
                            <a:schemeClr val="bg1"/>
                          </a:solidFill>
                          <a:latin typeface="Verdana"/>
                          <a:ea typeface="Verdana"/>
                        </a:rPr>
                        <a:t>Mitigating Action: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gridSpan="3">
                  <a:txBody>
                    <a:bodyPr/>
                    <a:lstStyle/>
                    <a:p>
                      <a:pPr algn="l"/>
                      <a:r>
                        <a:rPr lang="en-GB" sz="1200" b="1" dirty="0">
                          <a:solidFill>
                            <a:schemeClr val="bg1"/>
                          </a:solidFill>
                          <a:latin typeface="Verdana"/>
                          <a:ea typeface="Verdana"/>
                        </a:rPr>
                        <a:t>Decision / Intervention required from Execs: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31287617"/>
                  </a:ext>
                </a:extLst>
              </a:tr>
              <a:tr h="1449796">
                <a:tc gridSpan="2">
                  <a:txBody>
                    <a:bodyPr/>
                    <a:lstStyle/>
                    <a:p>
                      <a:pPr marL="171450" lvl="0" indent="-171450" algn="l">
                        <a:lnSpc>
                          <a:spcPct val="100000"/>
                        </a:lnSpc>
                        <a:spcBef>
                          <a:spcPts val="0"/>
                        </a:spcBef>
                        <a:spcAft>
                          <a:spcPts val="0"/>
                        </a:spcAft>
                        <a:buFont typeface="Arial"/>
                        <a:buChar char="•"/>
                      </a:pPr>
                      <a:r>
                        <a:rPr lang="en-GB" sz="1200" kern="1200" noProof="0" dirty="0">
                          <a:solidFill>
                            <a:srgbClr val="4C4D4F"/>
                          </a:solidFill>
                          <a:latin typeface="Verdana"/>
                          <a:ea typeface="Verdana"/>
                          <a:cs typeface="+mn-cs"/>
                        </a:rPr>
                        <a:t>Staff who are unable to access technologies, may lack engagement and motivation to enhance their digital skills.</a:t>
                      </a:r>
                      <a:endParaRPr lang="en-GB" sz="1200" kern="1200" dirty="0">
                        <a:solidFill>
                          <a:srgbClr val="4C4D4F"/>
                        </a:solidFill>
                        <a:latin typeface="Verdana"/>
                        <a:ea typeface="Verdan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gridSpan="4">
                  <a:txBody>
                    <a:bodyPr/>
                    <a:lstStyle/>
                    <a:p>
                      <a:pPr marL="171450" indent="-171450" algn="l">
                        <a:buFont typeface="Arial" panose="020B0604020202020204" pitchFamily="34" charset="0"/>
                        <a:buChar char="•"/>
                      </a:pPr>
                      <a:r>
                        <a:rPr lang="en-GB" sz="1200" kern="1200" dirty="0">
                          <a:solidFill>
                            <a:srgbClr val="4C4D4F"/>
                          </a:solidFill>
                          <a:latin typeface="Verdana"/>
                          <a:ea typeface="Verdana"/>
                          <a:cs typeface="+mn-cs"/>
                        </a:rPr>
                        <a:t>Continued push to give</a:t>
                      </a:r>
                      <a:r>
                        <a:rPr lang="en-GB" sz="1200" dirty="0">
                          <a:solidFill>
                            <a:srgbClr val="4C4D4F"/>
                          </a:solidFill>
                          <a:latin typeface="Verdana"/>
                          <a:ea typeface="Verdana"/>
                        </a:rPr>
                        <a:t> all access to accounts (I.e. NADEX and Office 365)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200">
                        <a:solidFill>
                          <a:srgbClr val="4C4D4F"/>
                        </a:solidFill>
                        <a:latin typeface="Verdana" panose="020B0604030504040204" pitchFamily="34" charset="0"/>
                        <a:ea typeface="Verdana" panose="020B0604030504040204" pitchFamily="34" charset="0"/>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gridSpan="3">
                  <a:txBody>
                    <a:bodyPr/>
                    <a:lstStyle/>
                    <a:p>
                      <a:pPr marL="171450" lvl="0" indent="-171450" algn="l">
                        <a:buFont typeface="Arial"/>
                        <a:buChar char="•"/>
                      </a:pPr>
                      <a:r>
                        <a:rPr lang="en-GB" sz="1200" kern="1200" noProof="0" dirty="0">
                          <a:solidFill>
                            <a:srgbClr val="4C4D4F"/>
                          </a:solidFill>
                          <a:latin typeface="Verdana"/>
                          <a:ea typeface="Verdana"/>
                          <a:cs typeface="+mn-cs"/>
                        </a:rPr>
                        <a:t>Support from Execs to provide all staff with NADEX and Office 365 accounts, once full details of costings have been raised.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3005138"/>
                  </a:ext>
                </a:extLst>
              </a:tr>
            </a:tbl>
          </a:graphicData>
        </a:graphic>
      </p:graphicFrame>
      <p:grpSp>
        <p:nvGrpSpPr>
          <p:cNvPr id="10" name="Group 9">
            <a:extLst>
              <a:ext uri="{FF2B5EF4-FFF2-40B4-BE49-F238E27FC236}">
                <a16:creationId xmlns:a16="http://schemas.microsoft.com/office/drawing/2014/main" id="{EE877213-71BD-4EE3-8C86-24B263326698}"/>
              </a:ext>
            </a:extLst>
          </p:cNvPr>
          <p:cNvGrpSpPr/>
          <p:nvPr/>
        </p:nvGrpSpPr>
        <p:grpSpPr>
          <a:xfrm>
            <a:off x="8220721" y="6561093"/>
            <a:ext cx="3360481" cy="215444"/>
            <a:chOff x="7976561" y="6467850"/>
            <a:chExt cx="3360481" cy="215444"/>
          </a:xfrm>
        </p:grpSpPr>
        <p:sp>
          <p:nvSpPr>
            <p:cNvPr id="17" name="Oval 16">
              <a:extLst>
                <a:ext uri="{FF2B5EF4-FFF2-40B4-BE49-F238E27FC236}">
                  <a16:creationId xmlns:a16="http://schemas.microsoft.com/office/drawing/2014/main" id="{1C12FE98-964F-463B-A6ED-81B7A24E0A84}"/>
                </a:ext>
              </a:extLst>
            </p:cNvPr>
            <p:cNvSpPr/>
            <p:nvPr/>
          </p:nvSpPr>
          <p:spPr>
            <a:xfrm>
              <a:off x="8772227" y="6521572"/>
              <a:ext cx="108000" cy="108000"/>
            </a:xfrm>
            <a:prstGeom prst="ellipse">
              <a:avLst/>
            </a:prstGeom>
            <a:solidFill>
              <a:srgbClr val="B0D239"/>
            </a:solidFill>
            <a:ln>
              <a:solidFill>
                <a:srgbClr val="B0D2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8480A015-4F90-49F8-BE68-5D419352EF00}"/>
                </a:ext>
              </a:extLst>
            </p:cNvPr>
            <p:cNvSpPr/>
            <p:nvPr/>
          </p:nvSpPr>
          <p:spPr>
            <a:xfrm>
              <a:off x="9422027" y="6521572"/>
              <a:ext cx="108000" cy="108000"/>
            </a:xfrm>
            <a:prstGeom prst="ellipse">
              <a:avLst/>
            </a:prstGeom>
            <a:solidFill>
              <a:srgbClr val="E6B222"/>
            </a:solidFill>
            <a:ln>
              <a:solidFill>
                <a:srgbClr val="E6B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7A0F77FE-510E-4155-B8AF-C1D180D75F0E}"/>
                </a:ext>
              </a:extLst>
            </p:cNvPr>
            <p:cNvSpPr txBox="1"/>
            <p:nvPr/>
          </p:nvSpPr>
          <p:spPr>
            <a:xfrm>
              <a:off x="8871031" y="6467850"/>
              <a:ext cx="61190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On Track</a:t>
              </a:r>
            </a:p>
          </p:txBody>
        </p:sp>
        <p:sp>
          <p:nvSpPr>
            <p:cNvPr id="27" name="TextBox 26">
              <a:extLst>
                <a:ext uri="{FF2B5EF4-FFF2-40B4-BE49-F238E27FC236}">
                  <a16:creationId xmlns:a16="http://schemas.microsoft.com/office/drawing/2014/main" id="{1795A96D-F016-4DF8-8077-58E700A60D03}"/>
                </a:ext>
              </a:extLst>
            </p:cNvPr>
            <p:cNvSpPr txBox="1"/>
            <p:nvPr/>
          </p:nvSpPr>
          <p:spPr>
            <a:xfrm>
              <a:off x="8075366" y="6467850"/>
              <a:ext cx="77418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Not started</a:t>
              </a:r>
            </a:p>
          </p:txBody>
        </p:sp>
        <p:sp>
          <p:nvSpPr>
            <p:cNvPr id="21" name="TextBox 20">
              <a:extLst>
                <a:ext uri="{FF2B5EF4-FFF2-40B4-BE49-F238E27FC236}">
                  <a16:creationId xmlns:a16="http://schemas.microsoft.com/office/drawing/2014/main" id="{17F964E8-789C-451A-955D-8BAC72E64905}"/>
                </a:ext>
              </a:extLst>
            </p:cNvPr>
            <p:cNvSpPr txBox="1"/>
            <p:nvPr/>
          </p:nvSpPr>
          <p:spPr>
            <a:xfrm>
              <a:off x="9530027" y="6467850"/>
              <a:ext cx="52326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At Risk</a:t>
              </a:r>
            </a:p>
          </p:txBody>
        </p:sp>
        <p:sp>
          <p:nvSpPr>
            <p:cNvPr id="22" name="Oval 21">
              <a:extLst>
                <a:ext uri="{FF2B5EF4-FFF2-40B4-BE49-F238E27FC236}">
                  <a16:creationId xmlns:a16="http://schemas.microsoft.com/office/drawing/2014/main" id="{7E6932DC-CDB4-4B16-9BE7-CFF0EDB3103F}"/>
                </a:ext>
              </a:extLst>
            </p:cNvPr>
            <p:cNvSpPr/>
            <p:nvPr/>
          </p:nvSpPr>
          <p:spPr>
            <a:xfrm>
              <a:off x="10018427" y="6521572"/>
              <a:ext cx="108000" cy="108000"/>
            </a:xfrm>
            <a:prstGeom prst="ellipse">
              <a:avLst/>
            </a:prstGeom>
            <a:solidFill>
              <a:srgbClr val="E9552D"/>
            </a:solidFill>
            <a:ln>
              <a:solidFill>
                <a:srgbClr val="E95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E8807A55-B5D6-4AF6-941F-2112DBF3E302}"/>
                </a:ext>
              </a:extLst>
            </p:cNvPr>
            <p:cNvSpPr txBox="1"/>
            <p:nvPr/>
          </p:nvSpPr>
          <p:spPr>
            <a:xfrm>
              <a:off x="10109688" y="6467850"/>
              <a:ext cx="63339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Off Track</a:t>
              </a:r>
            </a:p>
          </p:txBody>
        </p:sp>
        <p:sp>
          <p:nvSpPr>
            <p:cNvPr id="24" name="Oval 23">
              <a:extLst>
                <a:ext uri="{FF2B5EF4-FFF2-40B4-BE49-F238E27FC236}">
                  <a16:creationId xmlns:a16="http://schemas.microsoft.com/office/drawing/2014/main" id="{F5630756-09D3-4559-B422-035791216BAD}"/>
                </a:ext>
              </a:extLst>
            </p:cNvPr>
            <p:cNvSpPr/>
            <p:nvPr/>
          </p:nvSpPr>
          <p:spPr>
            <a:xfrm>
              <a:off x="10629784" y="6521572"/>
              <a:ext cx="108000" cy="10800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A15C7825-A408-4F2E-ACF8-84710AB2A23C}"/>
                </a:ext>
              </a:extLst>
            </p:cNvPr>
            <p:cNvSpPr txBox="1"/>
            <p:nvPr/>
          </p:nvSpPr>
          <p:spPr>
            <a:xfrm>
              <a:off x="10737054" y="6467850"/>
              <a:ext cx="59998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Complete</a:t>
              </a:r>
            </a:p>
          </p:txBody>
        </p:sp>
        <p:sp>
          <p:nvSpPr>
            <p:cNvPr id="26" name="Oval 25">
              <a:extLst>
                <a:ext uri="{FF2B5EF4-FFF2-40B4-BE49-F238E27FC236}">
                  <a16:creationId xmlns:a16="http://schemas.microsoft.com/office/drawing/2014/main" id="{FD2E77AC-3C14-47A1-8579-DB52D418A82F}"/>
                </a:ext>
              </a:extLst>
            </p:cNvPr>
            <p:cNvSpPr/>
            <p:nvPr/>
          </p:nvSpPr>
          <p:spPr>
            <a:xfrm>
              <a:off x="7976561" y="6521572"/>
              <a:ext cx="108000" cy="10800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id="{E26C6169-794D-4D4B-8F7A-2C1538C94839}"/>
              </a:ext>
            </a:extLst>
          </p:cNvPr>
          <p:cNvSpPr txBox="1"/>
          <p:nvPr/>
        </p:nvSpPr>
        <p:spPr>
          <a:xfrm>
            <a:off x="114300" y="752150"/>
            <a:ext cx="4601496" cy="261610"/>
          </a:xfrm>
          <a:prstGeom prst="rect">
            <a:avLst/>
          </a:prstGeom>
          <a:noFill/>
        </p:spPr>
        <p:txBody>
          <a:bodyPr wrap="square" lIns="91440" tIns="45720" rIns="91440" bIns="45720" rtlCol="0" anchor="t">
            <a:spAutoFit/>
          </a:bodyPr>
          <a:lstStyle/>
          <a:p>
            <a:pPr>
              <a:defRPr/>
            </a:pPr>
            <a:r>
              <a:rPr lang="en-GB" sz="1100" dirty="0">
                <a:solidFill>
                  <a:srgbClr val="4D4D4F"/>
                </a:solidFill>
                <a:latin typeface="Verdana"/>
                <a:ea typeface="Verdana"/>
              </a:rPr>
              <a:t>9th May 2022</a:t>
            </a:r>
            <a:endParaRPr kumimoji="0" lang="en-GB" sz="1100" b="0" i="0" u="none" strike="noStrike" kern="1200" cap="none" spc="0" normalizeH="0" baseline="0" noProof="0" dirty="0">
              <a:ln>
                <a:noFill/>
              </a:ln>
              <a:solidFill>
                <a:srgbClr val="4D4D4F"/>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DDF4C255-35AC-4EC1-8D1F-D552F204F480}"/>
              </a:ext>
            </a:extLst>
          </p:cNvPr>
          <p:cNvSpPr/>
          <p:nvPr/>
        </p:nvSpPr>
        <p:spPr>
          <a:xfrm>
            <a:off x="-1" y="0"/>
            <a:ext cx="5287347" cy="236169"/>
          </a:xfrm>
          <a:prstGeom prst="rect">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a:rPr>
              <a:t>People &amp; Culture Plan</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01BD1AF0-C742-41F8-B5D7-1FBD956A930B}"/>
              </a:ext>
            </a:extLst>
          </p:cNvPr>
          <p:cNvSpPr/>
          <p:nvPr/>
        </p:nvSpPr>
        <p:spPr>
          <a:xfrm>
            <a:off x="114299" y="296907"/>
            <a:ext cx="10411395" cy="75354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a:defRPr/>
            </a:pPr>
            <a:r>
              <a:rPr lang="en-GB" sz="2800" b="1" i="1" dirty="0">
                <a:solidFill>
                  <a:schemeClr val="tx1"/>
                </a:solidFill>
                <a:latin typeface="Calibri"/>
                <a:cs typeface="Calibri"/>
              </a:rPr>
              <a:t>Flash Report: Digitally Ready Workforce</a:t>
            </a:r>
            <a:endParaRPr lang="en-US" sz="2800" b="0" i="1" u="none" strike="noStrike" kern="1200" cap="none" spc="0" normalizeH="0" baseline="0" noProof="0" dirty="0">
              <a:ln>
                <a:noFill/>
              </a:ln>
              <a:solidFill>
                <a:schemeClr val="tx1"/>
              </a:solidFill>
              <a:effectLst/>
              <a:uLnTx/>
              <a:uFillTx/>
              <a:latin typeface="Calibri"/>
              <a:cs typeface="Calibri"/>
            </a:endParaRPr>
          </a:p>
        </p:txBody>
      </p:sp>
      <p:sp>
        <p:nvSpPr>
          <p:cNvPr id="19" name="Oval 18">
            <a:extLst>
              <a:ext uri="{FF2B5EF4-FFF2-40B4-BE49-F238E27FC236}">
                <a16:creationId xmlns:a16="http://schemas.microsoft.com/office/drawing/2014/main" id="{37C26083-A606-F5D5-7F2C-447C3FA80888}"/>
              </a:ext>
            </a:extLst>
          </p:cNvPr>
          <p:cNvSpPr/>
          <p:nvPr/>
        </p:nvSpPr>
        <p:spPr>
          <a:xfrm>
            <a:off x="4800068" y="2001166"/>
            <a:ext cx="246412" cy="246412"/>
          </a:xfrm>
          <a:prstGeom prst="ellipse">
            <a:avLst/>
          </a:prstGeom>
          <a:solidFill>
            <a:srgbClr val="FFC00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498594"/>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5980FF5777A1540AC593777BAB8E5E2" ma:contentTypeVersion="14" ma:contentTypeDescription="Create a new document." ma:contentTypeScope="" ma:versionID="83d934a1cec0724f55ee8db76aae68d5">
  <xsd:schema xmlns:xsd="http://www.w3.org/2001/XMLSchema" xmlns:xs="http://www.w3.org/2001/XMLSchema" xmlns:p="http://schemas.microsoft.com/office/2006/metadata/properties" xmlns:ns1="http://schemas.microsoft.com/sharepoint/v3" xmlns:ns2="aac78f17-1b2c-4e31-880f-b70a9c919f7e" xmlns:ns3="195b3f2f-8de5-441f-a022-94ad4c752567" targetNamespace="http://schemas.microsoft.com/office/2006/metadata/properties" ma:root="true" ma:fieldsID="a09d59a8711bc1373fd5f461d3b5e579" ns1:_="" ns2:_="" ns3:_="">
    <xsd:import namespace="http://schemas.microsoft.com/sharepoint/v3"/>
    <xsd:import namespace="aac78f17-1b2c-4e31-880f-b70a9c919f7e"/>
    <xsd:import namespace="195b3f2f-8de5-441f-a022-94ad4c75256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c78f17-1b2c-4e31-880f-b70a9c919f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95b3f2f-8de5-441f-a022-94ad4c75256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3C46D6-C4AF-4FF7-955F-3CABF70941DD}">
  <ds:schemaRefs>
    <ds:schemaRef ds:uri="http://purl.org/dc/dcmitype/"/>
    <ds:schemaRef ds:uri="http://purl.org/dc/terms/"/>
    <ds:schemaRef ds:uri="http://schemas.microsoft.com/office/2006/documentManagement/types"/>
    <ds:schemaRef ds:uri="aac78f17-1b2c-4e31-880f-b70a9c919f7e"/>
    <ds:schemaRef ds:uri="http://schemas.microsoft.com/sharepoint/v3"/>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195b3f2f-8de5-441f-a022-94ad4c752567"/>
    <ds:schemaRef ds:uri="http://www.w3.org/XML/1998/namespace"/>
  </ds:schemaRefs>
</ds:datastoreItem>
</file>

<file path=customXml/itemProps2.xml><?xml version="1.0" encoding="utf-8"?>
<ds:datastoreItem xmlns:ds="http://schemas.openxmlformats.org/officeDocument/2006/customXml" ds:itemID="{16D3F533-80BB-4F8F-8BD3-A9F9DF6161E6}">
  <ds:schemaRefs>
    <ds:schemaRef ds:uri="195b3f2f-8de5-441f-a022-94ad4c752567"/>
    <ds:schemaRef ds:uri="aac78f17-1b2c-4e31-880f-b70a9c919f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A2E682F-2448-439B-9B25-BEFA3157A0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9011</TotalTime>
  <Words>320</Words>
  <Application>Microsoft Office PowerPoint</Application>
  <PresentationFormat>Widescreen</PresentationFormat>
  <Paragraphs>31</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Verdana</vt:lpstr>
      <vt:lpstr>3_Custom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Ralph Thicknesse</dc:creator>
  <cp:lastModifiedBy>Nathan Saunders (Cardiff and Vale UHB - CORPORATE GOVERNANCE)</cp:lastModifiedBy>
  <cp:revision>154</cp:revision>
  <dcterms:created xsi:type="dcterms:W3CDTF">2021-02-03T15:35:55Z</dcterms:created>
  <dcterms:modified xsi:type="dcterms:W3CDTF">2022-07-15T10:53:38Z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0x01010015980FF5777A1540AC593777BAB8E5E2</vt:lpwstr>
  </property>
</Properties>
</file>