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6"/>
  </p:notesMasterIdLst>
  <p:sldIdLst>
    <p:sldId id="1899855180"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D9D9"/>
    <a:srgbClr val="24517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A7520C8-5742-DD3F-4C69-29408FC36B11}" v="527" dt="2022-05-09T13:09:49.977"/>
    <p1510:client id="{A15F5B25-3EEC-7742-1C9A-58EA14F77941}" v="978" dt="2022-05-09T10:38:01.540"/>
    <p1510:client id="{C98A45CD-3326-5658-07FF-C45B7B3F4BA5}" v="125" dt="2022-05-09T09:47:44.64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9" d="100"/>
          <a:sy n="119" d="100"/>
        </p:scale>
        <p:origin x="581" y="101"/>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microsoft.com/office/2015/10/relationships/revisionInfo" Target="revisionInfo.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B43D37-8993-448E-979C-C6906B35FE1E}" type="datetimeFigureOut">
              <a:rPr lang="en-US" smtClean="0"/>
              <a:t>7/15/2022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68B2DBB-7DAD-4A73-B1B6-CDA9C86D8633}" type="slidenum">
              <a:rPr lang="en-US" smtClean="0"/>
              <a:t>‹#›</a:t>
            </a:fld>
            <a:endParaRPr lang="en-US"/>
          </a:p>
        </p:txBody>
      </p:sp>
    </p:spTree>
    <p:extLst>
      <p:ext uri="{BB962C8B-B14F-4D97-AF65-F5344CB8AC3E}">
        <p14:creationId xmlns:p14="http://schemas.microsoft.com/office/powerpoint/2010/main" val="14374566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37BAB3-DCA3-4D17-BB55-9BDD8E32A24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562051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1478795E-07A0-4020-ACF6-8F17CBC376C3}" type="datetime1">
              <a:rPr lang="en-US" smtClean="0"/>
              <a:t>7/15/2022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sz="1800" b="0"/>
            </a:lvl1pPr>
          </a:lstStyle>
          <a:p>
            <a:fld id="{E2948567-9021-CD4F-BB3B-E3132DB3A8BC}" type="slidenum">
              <a:rPr lang="en-GB" smtClean="0"/>
              <a:pPr/>
              <a:t>‹#›</a:t>
            </a:fld>
            <a:endParaRPr lang="en-GB" sz="1800"/>
          </a:p>
        </p:txBody>
      </p:sp>
      <p:pic>
        <p:nvPicPr>
          <p:cNvPr id="7" name="Picture 6" descr="Skyline.jpg">
            <a:extLst>
              <a:ext uri="{FF2B5EF4-FFF2-40B4-BE49-F238E27FC236}">
                <a16:creationId xmlns:a16="http://schemas.microsoft.com/office/drawing/2014/main" id="{6E35F929-48AA-409B-B41C-A17E0EAB52E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3976705"/>
            <a:ext cx="12192000" cy="2890567"/>
          </a:xfrm>
          <a:prstGeom prst="rect">
            <a:avLst/>
          </a:prstGeom>
        </p:spPr>
      </p:pic>
    </p:spTree>
    <p:extLst>
      <p:ext uri="{BB962C8B-B14F-4D97-AF65-F5344CB8AC3E}">
        <p14:creationId xmlns:p14="http://schemas.microsoft.com/office/powerpoint/2010/main" val="41874260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4F240897-0FD9-402C-91C0-9041D4DBA9CD}" type="datetime1">
              <a:rPr lang="en-US" smtClean="0"/>
              <a:t>7/15/2022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948567-9021-CD4F-BB3B-E3132DB3A8BC}" type="slidenum">
              <a:t>‹#›</a:t>
            </a:fld>
            <a:endParaRPr lang="en-US"/>
          </a:p>
        </p:txBody>
      </p:sp>
      <p:pic>
        <p:nvPicPr>
          <p:cNvPr id="9" name="Picture 2" descr="About Us – Cardiff and Vale University health Board">
            <a:extLst>
              <a:ext uri="{FF2B5EF4-FFF2-40B4-BE49-F238E27FC236}">
                <a16:creationId xmlns:a16="http://schemas.microsoft.com/office/drawing/2014/main" id="{6DC8362B-2A99-42F2-9FEA-A1C21A62D05D}"/>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059348" y="132736"/>
            <a:ext cx="2905117" cy="753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27298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33906B0F-A044-4357-A00B-AC1BB461812F}" type="datetime1">
              <a:rPr lang="en-US" smtClean="0"/>
              <a:t>7/15/2022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948567-9021-CD4F-BB3B-E3132DB3A8BC}" type="slidenum">
              <a:t>‹#›</a:t>
            </a:fld>
            <a:endParaRPr lang="en-US"/>
          </a:p>
        </p:txBody>
      </p:sp>
      <p:pic>
        <p:nvPicPr>
          <p:cNvPr id="8" name="Picture 2" descr="About Us – Cardiff and Vale University health Board">
            <a:extLst>
              <a:ext uri="{FF2B5EF4-FFF2-40B4-BE49-F238E27FC236}">
                <a16:creationId xmlns:a16="http://schemas.microsoft.com/office/drawing/2014/main" id="{EC5137C8-D47D-4C0F-87A2-D6393BF66027}"/>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059348" y="132736"/>
            <a:ext cx="2905117" cy="753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31771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EFAAED73-10D8-483C-9464-B49876851C43}" type="datetime1">
              <a:rPr lang="en-US" smtClean="0"/>
              <a:t>7/15/2022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948567-9021-CD4F-BB3B-E3132DB3A8BC}" type="slidenum">
              <a:t>‹#›</a:t>
            </a:fld>
            <a:endParaRPr lang="en-US"/>
          </a:p>
        </p:txBody>
      </p:sp>
    </p:spTree>
    <p:extLst>
      <p:ext uri="{BB962C8B-B14F-4D97-AF65-F5344CB8AC3E}">
        <p14:creationId xmlns:p14="http://schemas.microsoft.com/office/powerpoint/2010/main" val="23499567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B2B0A73-B337-4224-9EFE-89D8D90E2ED0}" type="datetime1">
              <a:rPr lang="en-US" smtClean="0"/>
              <a:t>7/15/2022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sz="1800" b="1">
                <a:solidFill>
                  <a:schemeClr val="tx1"/>
                </a:solidFill>
              </a:defRPr>
            </a:lvl1pPr>
          </a:lstStyle>
          <a:p>
            <a:fld id="{E2948567-9021-CD4F-BB3B-E3132DB3A8BC}" type="slidenum">
              <a:rPr lang="en-GB" smtClean="0"/>
              <a:pPr/>
              <a:t>‹#›</a:t>
            </a:fld>
            <a:endParaRPr lang="en-GB" sz="1800"/>
          </a:p>
        </p:txBody>
      </p:sp>
    </p:spTree>
    <p:extLst>
      <p:ext uri="{BB962C8B-B14F-4D97-AF65-F5344CB8AC3E}">
        <p14:creationId xmlns:p14="http://schemas.microsoft.com/office/powerpoint/2010/main" val="3110768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B2B0A73-B337-4224-9EFE-89D8D90E2ED0}" type="datetime1">
              <a:rPr lang="en-US" smtClean="0"/>
              <a:t>7/15/2022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sz="1800" b="1">
                <a:solidFill>
                  <a:schemeClr val="tx1"/>
                </a:solidFill>
              </a:defRPr>
            </a:lvl1pPr>
          </a:lstStyle>
          <a:p>
            <a:fld id="{E2948567-9021-CD4F-BB3B-E3132DB3A8BC}" type="slidenum">
              <a:rPr lang="en-GB" smtClean="0"/>
              <a:pPr/>
              <a:t>‹#›</a:t>
            </a:fld>
            <a:endParaRPr lang="en-GB" sz="1800"/>
          </a:p>
        </p:txBody>
      </p:sp>
    </p:spTree>
    <p:extLst>
      <p:ext uri="{BB962C8B-B14F-4D97-AF65-F5344CB8AC3E}">
        <p14:creationId xmlns:p14="http://schemas.microsoft.com/office/powerpoint/2010/main" val="31810937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6324CA90-09D7-4E65-A492-4F41B4BA4D20}" type="datetime1">
              <a:rPr lang="en-US" smtClean="0"/>
              <a:t>7/15/2022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sz="1800" b="1"/>
            </a:lvl1pPr>
          </a:lstStyle>
          <a:p>
            <a:fld id="{E2948567-9021-CD4F-BB3B-E3132DB3A8BC}" type="slidenum">
              <a:rPr lang="en-GB" smtClean="0"/>
              <a:pPr/>
              <a:t>‹#›</a:t>
            </a:fld>
            <a:endParaRPr lang="en-GB" b="1"/>
          </a:p>
        </p:txBody>
      </p:sp>
    </p:spTree>
    <p:extLst>
      <p:ext uri="{BB962C8B-B14F-4D97-AF65-F5344CB8AC3E}">
        <p14:creationId xmlns:p14="http://schemas.microsoft.com/office/powerpoint/2010/main" val="25024892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3947EE5D-96C1-4B71-BC35-3D92D4391A64}" type="datetime1">
              <a:rPr lang="en-US" smtClean="0"/>
              <a:t>7/15/2022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sz="1800" b="1"/>
            </a:lvl1pPr>
          </a:lstStyle>
          <a:p>
            <a:fld id="{E2948567-9021-CD4F-BB3B-E3132DB3A8BC}" type="slidenum">
              <a:rPr lang="en-GB" smtClean="0"/>
              <a:pPr/>
              <a:t>‹#›</a:t>
            </a:fld>
            <a:endParaRPr lang="en-GB" sz="1800"/>
          </a:p>
        </p:txBody>
      </p:sp>
    </p:spTree>
    <p:extLst>
      <p:ext uri="{BB962C8B-B14F-4D97-AF65-F5344CB8AC3E}">
        <p14:creationId xmlns:p14="http://schemas.microsoft.com/office/powerpoint/2010/main" val="3543694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58A7D745-8000-4672-97A8-F093E7ACF01E}" type="datetime1">
              <a:rPr lang="en-US" smtClean="0"/>
              <a:t>7/15/2022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2948567-9021-CD4F-BB3B-E3132DB3A8BC}" type="slidenum">
              <a:t>‹#›</a:t>
            </a:fld>
            <a:endParaRPr lang="en-US"/>
          </a:p>
        </p:txBody>
      </p:sp>
    </p:spTree>
    <p:extLst>
      <p:ext uri="{BB962C8B-B14F-4D97-AF65-F5344CB8AC3E}">
        <p14:creationId xmlns:p14="http://schemas.microsoft.com/office/powerpoint/2010/main" val="24019941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17954428-A54B-4614-B454-68083BD9B7BC}" type="datetime1">
              <a:rPr lang="en-US" smtClean="0"/>
              <a:t>7/15/2022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2948567-9021-CD4F-BB3B-E3132DB3A8BC}" type="slidenum">
              <a:t>‹#›</a:t>
            </a:fld>
            <a:endParaRPr lang="en-US"/>
          </a:p>
        </p:txBody>
      </p:sp>
      <p:pic>
        <p:nvPicPr>
          <p:cNvPr id="7" name="Picture 2" descr="About Us – Cardiff and Vale University health Board">
            <a:extLst>
              <a:ext uri="{FF2B5EF4-FFF2-40B4-BE49-F238E27FC236}">
                <a16:creationId xmlns:a16="http://schemas.microsoft.com/office/drawing/2014/main" id="{BBBEAE03-69A8-48C4-AEA1-FE97E56203C6}"/>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200375" y="92623"/>
            <a:ext cx="2905117" cy="753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09794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5CE49B-B89C-49EB-867A-E989BE44CEEA}" type="datetime1">
              <a:rPr lang="en-US" smtClean="0"/>
              <a:t>7/15/2022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2948567-9021-CD4F-BB3B-E3132DB3A8BC}" type="slidenum">
              <a:t>‹#›</a:t>
            </a:fld>
            <a:endParaRPr lang="en-US"/>
          </a:p>
        </p:txBody>
      </p:sp>
      <p:pic>
        <p:nvPicPr>
          <p:cNvPr id="6" name="Picture 2" descr="About Us – Cardiff and Vale University health Board">
            <a:extLst>
              <a:ext uri="{FF2B5EF4-FFF2-40B4-BE49-F238E27FC236}">
                <a16:creationId xmlns:a16="http://schemas.microsoft.com/office/drawing/2014/main" id="{5FB7C5A6-E6E2-4921-80C2-E94D125B122C}"/>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059348" y="132736"/>
            <a:ext cx="2905117" cy="753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69398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A6ACB6ED-F7DB-4BE3-9790-53FEBD3F157F}" type="datetime1">
              <a:rPr lang="en-US" smtClean="0"/>
              <a:t>7/15/2022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948567-9021-CD4F-BB3B-E3132DB3A8BC}" type="slidenum">
              <a:t>‹#›</a:t>
            </a:fld>
            <a:endParaRPr lang="en-US"/>
          </a:p>
        </p:txBody>
      </p:sp>
    </p:spTree>
    <p:extLst>
      <p:ext uri="{BB962C8B-B14F-4D97-AF65-F5344CB8AC3E}">
        <p14:creationId xmlns:p14="http://schemas.microsoft.com/office/powerpoint/2010/main" val="38456223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A6BC2B-8F0C-4779-A475-16EA215FF783}" type="datetime1">
              <a:rPr lang="en-US" smtClean="0"/>
              <a:t>7/15/2022</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948567-9021-CD4F-BB3B-E3132DB3A8BC}" type="slidenum">
              <a:t>‹#›</a:t>
            </a:fld>
            <a:endParaRPr lang="en-US"/>
          </a:p>
        </p:txBody>
      </p:sp>
      <p:pic>
        <p:nvPicPr>
          <p:cNvPr id="9" name="Picture 2" descr="About Us – Cardiff and Vale University health Board">
            <a:extLst>
              <a:ext uri="{FF2B5EF4-FFF2-40B4-BE49-F238E27FC236}">
                <a16:creationId xmlns:a16="http://schemas.microsoft.com/office/drawing/2014/main" id="{2D666A92-4293-4D96-8C85-864854F1A41A}"/>
              </a:ext>
            </a:extLst>
          </p:cNvPr>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9200375" y="92623"/>
            <a:ext cx="2905117" cy="753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5001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AAAFFE5-5ED1-4B16-8AC5-D8A3EF9C1FB0}"/>
              </a:ext>
            </a:extLst>
          </p:cNvPr>
          <p:cNvSpPr/>
          <p:nvPr/>
        </p:nvSpPr>
        <p:spPr>
          <a:xfrm>
            <a:off x="423918" y="1149868"/>
            <a:ext cx="11494908" cy="586109"/>
          </a:xfrm>
          <a:prstGeom prst="rect">
            <a:avLst/>
          </a:prstGeom>
          <a:solidFill>
            <a:schemeClr val="accent2"/>
          </a:solidFill>
          <a:effectLst/>
        </p:spPr>
        <p:style>
          <a:lnRef idx="1">
            <a:schemeClr val="accent1"/>
          </a:lnRef>
          <a:fillRef idx="3">
            <a:schemeClr val="accent1"/>
          </a:fillRef>
          <a:effectRef idx="2">
            <a:schemeClr val="accent1"/>
          </a:effectRef>
          <a:fontRef idx="minor">
            <a:schemeClr val="lt1"/>
          </a:fontRef>
        </p:style>
        <p:txBody>
          <a:bodyPr lIns="91440" tIns="45720" rIns="91440" bIns="45720" rtlCol="0" anchor="t"/>
          <a:lstStyle/>
          <a:p>
            <a:pPr>
              <a:defRPr/>
            </a:pPr>
            <a:r>
              <a:rPr kumimoji="0" lang="en-GB" sz="1400" b="1" i="0" u="none" strike="noStrike" kern="1200" cap="none" spc="0" normalizeH="0" baseline="0" noProof="0" dirty="0">
                <a:ln>
                  <a:noFill/>
                </a:ln>
                <a:effectLst/>
                <a:uLnTx/>
                <a:uFillTx/>
                <a:latin typeface="Calibri"/>
                <a:ea typeface="+mn-ea"/>
                <a:cs typeface="+mn-cs"/>
              </a:rPr>
              <a:t>Exec Summary: </a:t>
            </a:r>
            <a:r>
              <a:rPr lang="en-GB" sz="1400" b="1" dirty="0">
                <a:latin typeface="Calibri"/>
              </a:rPr>
              <a:t> </a:t>
            </a:r>
            <a:r>
              <a:rPr lang="en-GB" sz="1400">
                <a:latin typeface="Calibri"/>
              </a:rPr>
              <a:t>We will have a workforce which has both the technology available and the skills to use this effectively</a:t>
            </a:r>
            <a:endParaRPr kumimoji="0" lang="en-GB" sz="1400" b="0" i="0" u="none" strike="noStrike" kern="1200" cap="none" spc="0" normalizeH="0" baseline="0" noProof="0" dirty="0">
              <a:ln>
                <a:noFill/>
              </a:ln>
              <a:effectLst/>
              <a:uLnTx/>
              <a:uFillTx/>
              <a:latin typeface="Calibri"/>
              <a:ea typeface="+mn-ea"/>
              <a:cs typeface="+mn-cs"/>
            </a:endParaRPr>
          </a:p>
        </p:txBody>
      </p:sp>
      <p:graphicFrame>
        <p:nvGraphicFramePr>
          <p:cNvPr id="57" name="Table 56"/>
          <p:cNvGraphicFramePr>
            <a:graphicFrameLocks noGrp="1"/>
          </p:cNvGraphicFramePr>
          <p:nvPr>
            <p:extLst>
              <p:ext uri="{D42A27DB-BD31-4B8C-83A1-F6EECF244321}">
                <p14:modId xmlns:p14="http://schemas.microsoft.com/office/powerpoint/2010/main" val="1106919217"/>
              </p:ext>
            </p:extLst>
          </p:nvPr>
        </p:nvGraphicFramePr>
        <p:xfrm>
          <a:off x="423918" y="1633355"/>
          <a:ext cx="11494908" cy="4706152"/>
        </p:xfrm>
        <a:graphic>
          <a:graphicData uri="http://schemas.openxmlformats.org/drawingml/2006/table">
            <a:tbl>
              <a:tblPr firstRow="1" bandRow="1">
                <a:tableStyleId>{5C22544A-7EE6-4342-B048-85BDC9FD1C3A}</a:tableStyleId>
              </a:tblPr>
              <a:tblGrid>
                <a:gridCol w="1190197">
                  <a:extLst>
                    <a:ext uri="{9D8B030D-6E8A-4147-A177-3AD203B41FA5}">
                      <a16:colId xmlns:a16="http://schemas.microsoft.com/office/drawing/2014/main" val="447690721"/>
                    </a:ext>
                  </a:extLst>
                </a:gridCol>
                <a:gridCol w="1431089">
                  <a:extLst>
                    <a:ext uri="{9D8B030D-6E8A-4147-A177-3AD203B41FA5}">
                      <a16:colId xmlns:a16="http://schemas.microsoft.com/office/drawing/2014/main" val="1047243493"/>
                    </a:ext>
                  </a:extLst>
                </a:gridCol>
                <a:gridCol w="421565">
                  <a:extLst>
                    <a:ext uri="{9D8B030D-6E8A-4147-A177-3AD203B41FA5}">
                      <a16:colId xmlns:a16="http://schemas.microsoft.com/office/drawing/2014/main" val="1601737471"/>
                    </a:ext>
                  </a:extLst>
                </a:gridCol>
                <a:gridCol w="1232452">
                  <a:extLst>
                    <a:ext uri="{9D8B030D-6E8A-4147-A177-3AD203B41FA5}">
                      <a16:colId xmlns:a16="http://schemas.microsoft.com/office/drawing/2014/main" val="1082847075"/>
                    </a:ext>
                  </a:extLst>
                </a:gridCol>
                <a:gridCol w="476786">
                  <a:extLst>
                    <a:ext uri="{9D8B030D-6E8A-4147-A177-3AD203B41FA5}">
                      <a16:colId xmlns:a16="http://schemas.microsoft.com/office/drawing/2014/main" val="1860810412"/>
                    </a:ext>
                  </a:extLst>
                </a:gridCol>
                <a:gridCol w="1070737">
                  <a:extLst>
                    <a:ext uri="{9D8B030D-6E8A-4147-A177-3AD203B41FA5}">
                      <a16:colId xmlns:a16="http://schemas.microsoft.com/office/drawing/2014/main" val="4097612955"/>
                    </a:ext>
                  </a:extLst>
                </a:gridCol>
                <a:gridCol w="1481924">
                  <a:extLst>
                    <a:ext uri="{9D8B030D-6E8A-4147-A177-3AD203B41FA5}">
                      <a16:colId xmlns:a16="http://schemas.microsoft.com/office/drawing/2014/main" val="3822095020"/>
                    </a:ext>
                  </a:extLst>
                </a:gridCol>
                <a:gridCol w="1121134">
                  <a:extLst>
                    <a:ext uri="{9D8B030D-6E8A-4147-A177-3AD203B41FA5}">
                      <a16:colId xmlns:a16="http://schemas.microsoft.com/office/drawing/2014/main" val="4080498377"/>
                    </a:ext>
                  </a:extLst>
                </a:gridCol>
                <a:gridCol w="3069024">
                  <a:extLst>
                    <a:ext uri="{9D8B030D-6E8A-4147-A177-3AD203B41FA5}">
                      <a16:colId xmlns:a16="http://schemas.microsoft.com/office/drawing/2014/main" val="1837010367"/>
                    </a:ext>
                  </a:extLst>
                </a:gridCol>
              </a:tblGrid>
              <a:tr h="285707">
                <a:tc gridSpan="9">
                  <a:txBody>
                    <a:bodyPr/>
                    <a:lstStyle/>
                    <a:p>
                      <a:pPr algn="ctr"/>
                      <a:r>
                        <a:rPr lang="en-GB" sz="1000" dirty="0">
                          <a:solidFill>
                            <a:schemeClr val="bg1"/>
                          </a:solidFill>
                          <a:latin typeface="Verdana" panose="020B0604030504040204" pitchFamily="34" charset="0"/>
                          <a:ea typeface="Verdana" panose="020B0604030504040204" pitchFamily="34" charset="0"/>
                        </a:rPr>
                        <a:t>Overall Programme Report</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pPr marL="0" marR="0" lvl="0" indent="0" algn="l" rtl="0" eaLnBrk="1" fontAlgn="auto" latinLnBrk="0" hangingPunct="1">
                        <a:lnSpc>
                          <a:spcPct val="100000"/>
                        </a:lnSpc>
                        <a:spcBef>
                          <a:spcPts val="0"/>
                        </a:spcBef>
                        <a:spcAft>
                          <a:spcPts val="0"/>
                        </a:spcAft>
                        <a:buFontTx/>
                        <a:buNone/>
                      </a:pPr>
                      <a:endParaRPr lang="en-GB" sz="1000">
                        <a:solidFill>
                          <a:srgbClr val="4C4D4F"/>
                        </a:solidFill>
                        <a:latin typeface="Verdana"/>
                        <a:ea typeface="Verdan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rgbClr val="4D4D4F"/>
                      </a:solidFill>
                      <a:prstDash val="sysDash"/>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lang="en-US"/>
                    </a:p>
                  </a:txBody>
                  <a:tcPr/>
                </a:tc>
                <a:tc hMerge="1">
                  <a:txBody>
                    <a:bodyPr/>
                    <a:lstStyle/>
                    <a:p>
                      <a:endParaRPr lang="en-US"/>
                    </a:p>
                  </a:txBody>
                  <a:tcPr>
                    <a:lnL w="12700" cmpd="sng">
                      <a:noFill/>
                    </a:lnL>
                  </a:tcPr>
                </a:tc>
                <a:tc hMerge="1">
                  <a:txBody>
                    <a:bodyPr/>
                    <a:lstStyle/>
                    <a:p>
                      <a:endParaRPr lang="en-US"/>
                    </a:p>
                  </a:txBody>
                  <a:tcPr/>
                </a:tc>
                <a:tc hMerge="1">
                  <a:txBody>
                    <a:bodyPr/>
                    <a:lstStyle/>
                    <a:p>
                      <a:endParaRPr lang="en-US"/>
                    </a:p>
                  </a:txBody>
                  <a:tcPr/>
                </a:tc>
                <a:tc hMerge="1">
                  <a:txBody>
                    <a:bodyPr/>
                    <a:lstStyle/>
                    <a:p>
                      <a:pPr algn="l"/>
                      <a:endParaRPr lang="en-GB" sz="1000">
                        <a:solidFill>
                          <a:srgbClr val="4C4D4F"/>
                        </a:solidFill>
                        <a:latin typeface="Verdana" panose="020B0604030504040204" pitchFamily="34" charset="0"/>
                        <a:ea typeface="Verdana" panose="020B060403050404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rgbClr val="4D4D4F"/>
                      </a:solidFill>
                      <a:prstDash val="sysDash"/>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lang="en-US"/>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b="1">
                        <a:solidFill>
                          <a:srgbClr val="4C4D4F"/>
                        </a:solidFill>
                        <a:latin typeface="Verdana" panose="020B0604030504040204" pitchFamily="34" charset="0"/>
                        <a:ea typeface="Verdana" panose="020B060403050404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rgbClr val="4D4D4F"/>
                      </a:solidFill>
                      <a:prstDash val="sysDash"/>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81328218"/>
                  </a:ext>
                </a:extLst>
              </a:tr>
              <a:tr h="395290">
                <a:tc>
                  <a:txBody>
                    <a:bodyPr/>
                    <a:lstStyle/>
                    <a:p>
                      <a:pPr algn="l"/>
                      <a:r>
                        <a:rPr lang="en-GB" sz="1000" b="1" dirty="0">
                          <a:solidFill>
                            <a:schemeClr val="bg1"/>
                          </a:solidFill>
                          <a:latin typeface="Verdana" panose="020B0604030504040204" pitchFamily="34" charset="0"/>
                          <a:ea typeface="Verdana" panose="020B0604030504040204" pitchFamily="34" charset="0"/>
                        </a:rPr>
                        <a:t>Theme Lead</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gridSpan="2">
                  <a:txBody>
                    <a:bodyPr/>
                    <a:lstStyle/>
                    <a:p>
                      <a:pPr marL="0" marR="0" lvl="0" indent="0" algn="l" rtl="0" eaLnBrk="1" fontAlgn="auto" latinLnBrk="0" hangingPunct="1">
                        <a:lnSpc>
                          <a:spcPct val="100000"/>
                        </a:lnSpc>
                        <a:spcBef>
                          <a:spcPts val="0"/>
                        </a:spcBef>
                        <a:spcAft>
                          <a:spcPts val="0"/>
                        </a:spcAft>
                        <a:buFontTx/>
                        <a:buNone/>
                      </a:pPr>
                      <a:r>
                        <a:rPr lang="en-GB" sz="1100" kern="1200" dirty="0">
                          <a:solidFill>
                            <a:srgbClr val="4C4D4F"/>
                          </a:solidFill>
                          <a:latin typeface="Verdana"/>
                          <a:ea typeface="Verdana"/>
                          <a:cs typeface="+mn-cs"/>
                        </a:rPr>
                        <a:t> James Gibbons</a:t>
                      </a:r>
                      <a:endParaRPr lang="en-US" sz="1100" kern="1200" dirty="0">
                        <a:solidFill>
                          <a:srgbClr val="4C4D4F"/>
                        </a:solidFill>
                        <a:latin typeface="Verdana"/>
                        <a:ea typeface="Verdana"/>
                        <a:cs typeface="+mn-c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marL="0" marR="0" lvl="0" indent="0" algn="l" rtl="0" eaLnBrk="1" fontAlgn="auto" latinLnBrk="0" hangingPunct="1">
                        <a:lnSpc>
                          <a:spcPct val="100000"/>
                        </a:lnSpc>
                        <a:spcBef>
                          <a:spcPts val="0"/>
                        </a:spcBef>
                        <a:spcAft>
                          <a:spcPts val="0"/>
                        </a:spcAft>
                        <a:buFontTx/>
                        <a:buNone/>
                      </a:pPr>
                      <a:endParaRPr lang="en-GB" sz="1000">
                        <a:solidFill>
                          <a:srgbClr val="4C4D4F"/>
                        </a:solidFill>
                        <a:latin typeface="Verdana"/>
                        <a:ea typeface="Verdan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rgbClr val="4D4D4F"/>
                      </a:solidFill>
                      <a:prstDash val="sysDash"/>
                      <a:round/>
                      <a:headEnd type="none" w="med" len="med"/>
                      <a:tailEnd type="none" w="med" len="med"/>
                    </a:lnT>
                    <a:lnB w="3175" cap="flat" cmpd="sng" algn="ctr">
                      <a:solidFill>
                        <a:srgbClr val="4D4D4F"/>
                      </a:solidFill>
                      <a:prstDash val="sysDash"/>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bg1"/>
                          </a:solidFill>
                          <a:latin typeface="Verdana" panose="020B0604030504040204" pitchFamily="34" charset="0"/>
                          <a:ea typeface="Verdana" panose="020B0604030504040204" pitchFamily="34" charset="0"/>
                        </a:rPr>
                        <a:t>Project Status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a:solidFill>
                          <a:schemeClr val="bg1"/>
                        </a:solidFill>
                        <a:latin typeface="Verdana" panose="020B0604030504040204" pitchFamily="34" charset="0"/>
                        <a:ea typeface="Verdana" panose="020B0604030504040204"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0" dirty="0">
                        <a:solidFill>
                          <a:schemeClr val="tx1"/>
                        </a:solidFill>
                        <a:latin typeface="Verdana" panose="020B0604030504040204" pitchFamily="34" charset="0"/>
                        <a:ea typeface="Verdana" panose="020B0604030504040204"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algn="l"/>
                      <a:r>
                        <a:rPr lang="en-GB" sz="1000">
                          <a:solidFill>
                            <a:srgbClr val="4C4D4F"/>
                          </a:solidFill>
                          <a:latin typeface="Verdana"/>
                          <a:ea typeface="Verdana"/>
                        </a:rPr>
                        <a:t>25.01.2021</a:t>
                      </a:r>
                      <a:endParaRPr lang="en-GB" sz="1000">
                        <a:solidFill>
                          <a:srgbClr val="4C4D4F"/>
                        </a:solidFill>
                        <a:latin typeface="Verdana" panose="020B0604030504040204" pitchFamily="34" charset="0"/>
                        <a:ea typeface="Verdana" panose="020B060403050404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rgbClr val="4D4D4F"/>
                      </a:solidFill>
                      <a:prstDash val="sysDash"/>
                      <a:round/>
                      <a:headEnd type="none" w="med" len="med"/>
                      <a:tailEnd type="none" w="med" len="med"/>
                    </a:lnT>
                    <a:lnB w="3175" cap="flat" cmpd="sng" algn="ctr">
                      <a:solidFill>
                        <a:srgbClr val="4D4D4F"/>
                      </a:solidFill>
                      <a:prstDash val="sysDash"/>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GB" sz="1000" b="1" dirty="0">
                          <a:solidFill>
                            <a:schemeClr val="bg1"/>
                          </a:solidFill>
                          <a:latin typeface="Verdana"/>
                          <a:ea typeface="Verdana"/>
                        </a:rPr>
                        <a:t>Next Major Milestone:</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a:txBody>
                    <a:bodyPr/>
                    <a:lstStyle/>
                    <a:p>
                      <a:pPr marL="0" marR="0" lvl="0" indent="0" algn="l" rtl="0" eaLnBrk="1" fontAlgn="auto" latinLnBrk="0" hangingPunct="1">
                        <a:lnSpc>
                          <a:spcPct val="100000"/>
                        </a:lnSpc>
                        <a:spcBef>
                          <a:spcPts val="0"/>
                        </a:spcBef>
                        <a:spcAft>
                          <a:spcPts val="0"/>
                        </a:spcAft>
                        <a:buClrTx/>
                        <a:buSzTx/>
                        <a:buFontTx/>
                        <a:buNone/>
                      </a:pPr>
                      <a:r>
                        <a:rPr lang="en-GB" sz="1100" kern="1200" dirty="0">
                          <a:solidFill>
                            <a:srgbClr val="4C4D4F"/>
                          </a:solidFill>
                          <a:latin typeface="Verdana"/>
                          <a:ea typeface="Verdana"/>
                          <a:cs typeface="+mn-cs"/>
                        </a:rPr>
                        <a:t> Accounts for all staff</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835677797"/>
                  </a:ext>
                </a:extLst>
              </a:tr>
              <a:tr h="275115">
                <a:tc gridSpan="6">
                  <a:txBody>
                    <a:bodyPr/>
                    <a:lstStyle/>
                    <a:p>
                      <a:pPr algn="l"/>
                      <a:r>
                        <a:rPr lang="en-GB" sz="1100" b="1" dirty="0">
                          <a:solidFill>
                            <a:schemeClr val="bg1"/>
                          </a:solidFill>
                          <a:latin typeface="Verdana"/>
                          <a:ea typeface="Verdana"/>
                        </a:rPr>
                        <a:t>Progress to Date (covering period December 2021 - April 2022):</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pPr algn="l"/>
                      <a:endParaRPr lang="en-GB" sz="100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tc>
                <a:tc hMerge="1">
                  <a:txBody>
                    <a:bodyPr/>
                    <a:lstStyle/>
                    <a:p>
                      <a:endParaRPr lang="en-US"/>
                    </a:p>
                  </a:txBody>
                  <a:tcPr>
                    <a:lnL w="12700" cmpd="sng">
                      <a:noFill/>
                    </a:lnL>
                    <a:lnT w="3175" cap="flat" cmpd="sng" algn="ctr">
                      <a:solidFill>
                        <a:srgbClr val="4D4D4F"/>
                      </a:solidFill>
                      <a:prstDash val="sysDash"/>
                      <a:round/>
                      <a:headEnd type="none" w="med" len="med"/>
                      <a:tailEnd type="none" w="med" len="med"/>
                    </a:lnT>
                  </a:tcPr>
                </a:tc>
                <a:tc hMerge="1">
                  <a:txBody>
                    <a:bodyPr/>
                    <a:lstStyle/>
                    <a:p>
                      <a:pPr algn="l"/>
                      <a:endParaRPr lang="en-GB" sz="1200" b="1">
                        <a:solidFill>
                          <a:schemeClr val="bg1"/>
                        </a:solidFill>
                        <a:latin typeface="Verdana" panose="020B0604030504040204" pitchFamily="34" charset="0"/>
                        <a:ea typeface="Verdana" panose="020B060403050404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4C4D4F"/>
                      </a:solidFill>
                      <a:prstDash val="sysDash"/>
                      <a:round/>
                      <a:headEnd type="none" w="med" len="med"/>
                      <a:tailEnd type="none" w="med" len="med"/>
                    </a:lnT>
                    <a:lnB w="6350" cap="flat" cmpd="sng" algn="ctr">
                      <a:solidFill>
                        <a:srgbClr val="4C4D4F"/>
                      </a:solidFill>
                      <a:prstDash val="sysDash"/>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endParaRPr lang="en-US"/>
                    </a:p>
                  </a:txBody>
                  <a:tcPr/>
                </a:tc>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baseline="0" dirty="0">
                          <a:solidFill>
                            <a:schemeClr val="bg1"/>
                          </a:solidFill>
                          <a:latin typeface="Verdana" panose="020B0604030504040204" pitchFamily="34" charset="0"/>
                          <a:ea typeface="Verdana" panose="020B0604030504040204" pitchFamily="34" charset="0"/>
                        </a:rPr>
                        <a:t>Next Step Priorities:</a:t>
                      </a:r>
                      <a:endParaRPr lang="en-GB" sz="1200" b="1" dirty="0">
                        <a:solidFill>
                          <a:schemeClr val="bg1"/>
                        </a:solidFill>
                        <a:latin typeface="Verdana" panose="020B0604030504040204" pitchFamily="34" charset="0"/>
                        <a:ea typeface="Verdana" panose="020B0604030504040204"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endParaRPr lang="en-US"/>
                    </a:p>
                  </a:txBody>
                  <a:tcPr/>
                </a:tc>
                <a:tc hMerge="1">
                  <a:txBody>
                    <a:bodyPr/>
                    <a:lstStyle/>
                    <a:p>
                      <a:pPr algn="l"/>
                      <a:endParaRPr lang="en-GB" sz="1000">
                        <a:solidFill>
                          <a:schemeClr val="tx1"/>
                        </a:solidFill>
                      </a:endParaRP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20955774"/>
                  </a:ext>
                </a:extLst>
              </a:tr>
              <a:tr h="2024179">
                <a:tc gridSpan="6">
                  <a:txBody>
                    <a:bodyPr/>
                    <a:lstStyle/>
                    <a:p>
                      <a:pPr marL="171450" indent="-171450" algn="l">
                        <a:buFont typeface="Arial" panose="020B0604020202020204" pitchFamily="34" charset="0"/>
                        <a:buChar char="•"/>
                      </a:pPr>
                      <a:r>
                        <a:rPr lang="en-GB" sz="1200" dirty="0">
                          <a:solidFill>
                            <a:srgbClr val="4C4D4F"/>
                          </a:solidFill>
                          <a:latin typeface="Verdana"/>
                          <a:ea typeface="Verdana"/>
                        </a:rPr>
                        <a:t>Increased pace of roll out of digital technology across the UHB to provide staff with greater access to updated digital technology.</a:t>
                      </a:r>
                    </a:p>
                    <a:p>
                      <a:pPr marL="171450" lvl="0" indent="-171450" algn="l">
                        <a:buFont typeface="Arial" panose="020B0604020202020204" pitchFamily="34" charset="0"/>
                        <a:buChar char="•"/>
                      </a:pPr>
                      <a:r>
                        <a:rPr lang="en-GB" sz="1200" dirty="0">
                          <a:solidFill>
                            <a:srgbClr val="4C4D4F"/>
                          </a:solidFill>
                          <a:latin typeface="Verdana"/>
                          <a:ea typeface="Verdana"/>
                        </a:rPr>
                        <a:t>Release of the agile working framework and continued push to explore methods for making agile working easier for the end user</a:t>
                      </a:r>
                    </a:p>
                    <a:p>
                      <a:pPr marL="171450" lvl="0" indent="-171450" algn="l">
                        <a:buFont typeface="Arial" panose="020B0604020202020204" pitchFamily="34" charset="0"/>
                        <a:buChar char="•"/>
                      </a:pPr>
                      <a:r>
                        <a:rPr lang="en-GB" sz="1200" dirty="0">
                          <a:solidFill>
                            <a:srgbClr val="4C4D4F"/>
                          </a:solidFill>
                          <a:latin typeface="Verdana"/>
                          <a:ea typeface="Verdana"/>
                        </a:rPr>
                        <a:t>Working collaboratively on an All Wales Digital Capabilities Framework for staff</a:t>
                      </a:r>
                    </a:p>
                    <a:p>
                      <a:pPr marL="171450" lvl="0" indent="-171450" algn="l">
                        <a:buFont typeface="Arial" panose="020B0604020202020204" pitchFamily="34" charset="0"/>
                        <a:buChar char="•"/>
                      </a:pPr>
                      <a:r>
                        <a:rPr lang="en-GB" sz="1200" dirty="0">
                          <a:solidFill>
                            <a:srgbClr val="4C4D4F"/>
                          </a:solidFill>
                          <a:latin typeface="Verdana"/>
                          <a:ea typeface="Verdana"/>
                        </a:rPr>
                        <a:t>Promotion of an array of digital training offerings, both internally and externally. This includes funded places on MSc, professional qualifications, accredited CPD events, as well as internal digital skills development programmes, all of which have been positively received.</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algn="l"/>
                      <a:endParaRPr lang="en-GB" sz="100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tc>
                <a:tc hMerge="1">
                  <a:txBody>
                    <a:bodyPr/>
                    <a:lstStyle/>
                    <a:p>
                      <a:endParaRPr lang="en-US"/>
                    </a:p>
                  </a:txBody>
                  <a:tcPr>
                    <a:lnL w="3175" cap="flat" cmpd="sng" algn="ctr">
                      <a:solidFill>
                        <a:srgbClr val="4D4D4F"/>
                      </a:solidFill>
                      <a:prstDash val="sysDash"/>
                      <a:round/>
                      <a:headEnd type="none" w="med" len="med"/>
                      <a:tailEnd type="none" w="med" len="med"/>
                    </a:lnL>
                  </a:tcPr>
                </a:tc>
                <a:tc hMerge="1">
                  <a:txBody>
                    <a:bodyPr/>
                    <a:lstStyle/>
                    <a:p>
                      <a:pPr marL="0" indent="0" algn="l">
                        <a:buFont typeface="Arial" panose="020B0604020202020204" pitchFamily="34" charset="0"/>
                        <a:buNone/>
                      </a:pPr>
                      <a:endParaRPr lang="en-GB" sz="1200">
                        <a:solidFill>
                          <a:srgbClr val="4C4D4F"/>
                        </a:solidFill>
                        <a:latin typeface="Verdana"/>
                        <a:ea typeface="Verdana"/>
                      </a:endParaRPr>
                    </a:p>
                  </a:txBody>
                  <a:tcPr>
                    <a:lnL w="3175" cap="flat" cmpd="sng" algn="ctr">
                      <a:solidFill>
                        <a:srgbClr val="4D4D4F"/>
                      </a:solidFill>
                      <a:prstDash val="sysDash"/>
                      <a:round/>
                      <a:headEnd type="none" w="med" len="med"/>
                      <a:tailEnd type="none" w="med" len="med"/>
                    </a:lnL>
                    <a:lnR w="3175" cap="flat" cmpd="sng" algn="ctr">
                      <a:solidFill>
                        <a:srgbClr val="4D4D4F"/>
                      </a:solidFill>
                      <a:prstDash val="sysDash"/>
                      <a:round/>
                      <a:headEnd type="none" w="med" len="med"/>
                      <a:tailEnd type="none" w="med" len="med"/>
                    </a:lnR>
                    <a:lnT w="6350" cap="flat" cmpd="sng" algn="ctr">
                      <a:solidFill>
                        <a:srgbClr val="4C4D4F"/>
                      </a:solidFill>
                      <a:prstDash val="sys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lang="en-US"/>
                    </a:p>
                  </a:txBody>
                  <a:tcPr/>
                </a:tc>
                <a:tc gridSpan="3">
                  <a:txBody>
                    <a:bodyPr/>
                    <a:lstStyle/>
                    <a:p>
                      <a:pPr marL="171450" indent="-171450" algn="l">
                        <a:buFont typeface="Arial" panose="020B0604020202020204" pitchFamily="34" charset="0"/>
                        <a:buChar char="•"/>
                      </a:pPr>
                      <a:r>
                        <a:rPr lang="en-GB" sz="1200" dirty="0">
                          <a:solidFill>
                            <a:srgbClr val="4C4D4F"/>
                          </a:solidFill>
                          <a:latin typeface="Verdana"/>
                          <a:ea typeface="Verdana"/>
                        </a:rPr>
                        <a:t>Continue to push for all staff to get access to NADEX and Office 365. </a:t>
                      </a:r>
                      <a:endParaRPr lang="en-GB" sz="1200">
                        <a:solidFill>
                          <a:srgbClr val="4C4D4F"/>
                        </a:solidFill>
                        <a:latin typeface="Verdana"/>
                        <a:ea typeface="Verdana"/>
                      </a:endParaRPr>
                    </a:p>
                    <a:p>
                      <a:pPr marL="171450" lvl="0" indent="-171450" algn="l">
                        <a:buFont typeface="Arial" panose="020B0604020202020204" pitchFamily="34" charset="0"/>
                        <a:buChar char="•"/>
                      </a:pPr>
                      <a:r>
                        <a:rPr lang="en-GB" sz="1200" dirty="0">
                          <a:solidFill>
                            <a:srgbClr val="4C4D4F"/>
                          </a:solidFill>
                          <a:latin typeface="Verdana"/>
                          <a:ea typeface="Verdana"/>
                        </a:rPr>
                        <a:t>Develop digital skills development pathways for staff, combining the range of opportunities available with individual developmental goals.</a:t>
                      </a:r>
                    </a:p>
                    <a:p>
                      <a:pPr marL="171450" lvl="0" indent="-171450" algn="l">
                        <a:buFont typeface="Arial" panose="020B0604020202020204" pitchFamily="34" charset="0"/>
                        <a:buChar char="•"/>
                      </a:pPr>
                      <a:r>
                        <a:rPr lang="en-GB" sz="1200" dirty="0">
                          <a:solidFill>
                            <a:srgbClr val="4C4D4F"/>
                          </a:solidFill>
                          <a:latin typeface="Verdana"/>
                          <a:ea typeface="Verdana"/>
                        </a:rPr>
                        <a:t>Continue to explore ways to make agile working easier across the UHB by looking at new technologies that become available and by benchmarking against other organisations.</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lang="en-US"/>
                    </a:p>
                  </a:txBody>
                  <a:tcPr/>
                </a:tc>
                <a:tc hMerge="1">
                  <a:txBody>
                    <a:bodyPr/>
                    <a:lstStyle/>
                    <a:p>
                      <a:pPr algn="l"/>
                      <a:endParaRPr lang="en-GB" sz="1000">
                        <a:solidFill>
                          <a:schemeClr val="tx1"/>
                        </a:solidFill>
                      </a:endParaRP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4290770727"/>
                  </a:ext>
                </a:extLst>
              </a:tr>
              <a:tr h="275115">
                <a:tc gridSpan="2">
                  <a:txBody>
                    <a:bodyPr/>
                    <a:lstStyle/>
                    <a:p>
                      <a:pPr algn="l"/>
                      <a:r>
                        <a:rPr lang="en-GB" sz="1200" b="1" dirty="0">
                          <a:solidFill>
                            <a:schemeClr val="bg1"/>
                          </a:solidFill>
                          <a:latin typeface="Verdana" panose="020B0604030504040204" pitchFamily="34" charset="0"/>
                          <a:ea typeface="Verdana" panose="020B0604030504040204" pitchFamily="34" charset="0"/>
                        </a:rPr>
                        <a:t>Major Programme Risk:</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pPr algn="l"/>
                      <a:endParaRPr lang="en-GB" sz="100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gridSpan="4">
                  <a:txBody>
                    <a:bodyPr/>
                    <a:lstStyle/>
                    <a:p>
                      <a:pPr algn="l"/>
                      <a:r>
                        <a:rPr lang="en-GB" sz="1200" b="1" dirty="0">
                          <a:solidFill>
                            <a:schemeClr val="bg1"/>
                          </a:solidFill>
                          <a:latin typeface="Verdana"/>
                          <a:ea typeface="Verdana"/>
                        </a:rPr>
                        <a:t>Mitigating Action:</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r>
                        <a:rPr lang="en-GB" sz="1200" b="1">
                          <a:solidFill>
                            <a:schemeClr val="bg1"/>
                          </a:solidFill>
                          <a:latin typeface="Verdana" panose="020B0604030504040204" pitchFamily="34" charset="0"/>
                          <a:ea typeface="Verdana" panose="020B0604030504040204" pitchFamily="34" charset="0"/>
                        </a:rPr>
                        <a:t>Mitigating Action:</a:t>
                      </a:r>
                      <a:endParaRPr lang="en-US"/>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B w="6350" cap="flat" cmpd="sng" algn="ctr">
                      <a:solidFill>
                        <a:srgbClr val="4C4D4F"/>
                      </a:solidFill>
                      <a:prstDash val="sysDash"/>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pPr algn="l"/>
                      <a:endParaRPr lang="en-GB" sz="1200" b="1">
                        <a:solidFill>
                          <a:schemeClr val="bg1"/>
                        </a:solidFill>
                        <a:latin typeface="Verdana" panose="020B0604030504040204" pitchFamily="34" charset="0"/>
                        <a:ea typeface="Verdana" panose="020B060403050404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rgbClr val="4C4D4F"/>
                      </a:solidFill>
                      <a:prstDash val="sysDash"/>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endParaRPr lang="en-US"/>
                    </a:p>
                  </a:txBody>
                  <a:tcPr/>
                </a:tc>
                <a:tc gridSpan="3">
                  <a:txBody>
                    <a:bodyPr/>
                    <a:lstStyle/>
                    <a:p>
                      <a:pPr algn="l"/>
                      <a:r>
                        <a:rPr lang="en-GB" sz="1200" b="1" dirty="0">
                          <a:solidFill>
                            <a:schemeClr val="bg1"/>
                          </a:solidFill>
                          <a:latin typeface="Verdana"/>
                          <a:ea typeface="Verdana"/>
                        </a:rPr>
                        <a:t>Decision / Intervention required from Execs: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endParaRPr lang="en-US"/>
                    </a:p>
                  </a:txBody>
                  <a:tcPr/>
                </a:tc>
                <a:tc hMerge="1">
                  <a:txBody>
                    <a:bodyPr/>
                    <a:lstStyle/>
                    <a:p>
                      <a:pPr algn="l"/>
                      <a:endParaRPr lang="en-GB" sz="1000">
                        <a:solidFill>
                          <a:schemeClr val="tx1"/>
                        </a:solidFill>
                      </a:endParaRP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731287617"/>
                  </a:ext>
                </a:extLst>
              </a:tr>
              <a:tr h="1449796">
                <a:tc gridSpan="2">
                  <a:txBody>
                    <a:bodyPr/>
                    <a:lstStyle/>
                    <a:p>
                      <a:pPr marL="171450" lvl="0" indent="-171450" algn="l">
                        <a:lnSpc>
                          <a:spcPct val="100000"/>
                        </a:lnSpc>
                        <a:spcBef>
                          <a:spcPts val="0"/>
                        </a:spcBef>
                        <a:spcAft>
                          <a:spcPts val="0"/>
                        </a:spcAft>
                        <a:buFont typeface="Arial"/>
                        <a:buChar char="•"/>
                      </a:pPr>
                      <a:r>
                        <a:rPr lang="en-GB" sz="1200" kern="1200" noProof="0" dirty="0">
                          <a:solidFill>
                            <a:srgbClr val="4C4D4F"/>
                          </a:solidFill>
                          <a:latin typeface="Verdana"/>
                          <a:ea typeface="Verdana"/>
                          <a:cs typeface="+mn-cs"/>
                        </a:rPr>
                        <a:t>Staff who are unable to access technologies, may lack engagement and motivation to enhance their digital skills.</a:t>
                      </a:r>
                      <a:endParaRPr lang="en-GB" sz="1200" kern="1200" dirty="0">
                        <a:solidFill>
                          <a:srgbClr val="4C4D4F"/>
                        </a:solidFill>
                        <a:latin typeface="Verdana"/>
                        <a:ea typeface="Verdan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algn="l"/>
                      <a:endParaRPr lang="en-GB" sz="1000">
                        <a:solidFill>
                          <a:schemeClr val="tx1"/>
                        </a:solidFill>
                      </a:endParaRPr>
                    </a:p>
                  </a:txBody>
                  <a:tcPr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solidFill>
                      <a:schemeClr val="bg1"/>
                    </a:solidFill>
                  </a:tcPr>
                </a:tc>
                <a:tc gridSpan="4">
                  <a:txBody>
                    <a:bodyPr/>
                    <a:lstStyle/>
                    <a:p>
                      <a:pPr marL="171450" indent="-171450" algn="l">
                        <a:buFont typeface="Arial" panose="020B0604020202020204" pitchFamily="34" charset="0"/>
                        <a:buChar char="•"/>
                      </a:pPr>
                      <a:r>
                        <a:rPr lang="en-GB" sz="1200" kern="1200" dirty="0">
                          <a:solidFill>
                            <a:srgbClr val="4C4D4F"/>
                          </a:solidFill>
                          <a:latin typeface="Verdana"/>
                          <a:ea typeface="Verdana"/>
                          <a:cs typeface="+mn-cs"/>
                        </a:rPr>
                        <a:t>Continued push to give</a:t>
                      </a:r>
                      <a:r>
                        <a:rPr lang="en-GB" sz="1200" dirty="0">
                          <a:solidFill>
                            <a:srgbClr val="4C4D4F"/>
                          </a:solidFill>
                          <a:latin typeface="Verdana"/>
                          <a:ea typeface="Verdana"/>
                        </a:rPr>
                        <a:t> all access to accounts (I.e. NADEX and Office 365)</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lang="en-US"/>
                    </a:p>
                  </a:txBody>
                  <a:tcPr>
                    <a:lnL w="3175" cap="flat" cmpd="sng" algn="ctr">
                      <a:solidFill>
                        <a:srgbClr val="4D4D4F"/>
                      </a:solidFill>
                      <a:prstDash val="sysDash"/>
                      <a:round/>
                      <a:headEnd type="none" w="med" len="med"/>
                      <a:tailEnd type="none" w="med" len="med"/>
                    </a:lnL>
                    <a:lnR w="3175" cap="flat" cmpd="sng" algn="ctr">
                      <a:solidFill>
                        <a:srgbClr val="4D4D4F"/>
                      </a:solidFill>
                      <a:prstDash val="sysDash"/>
                      <a:round/>
                      <a:headEnd type="none" w="med" len="med"/>
                      <a:tailEnd type="none" w="med" len="med"/>
                    </a:lnR>
                    <a:lnT w="6350" cap="flat" cmpd="sng" algn="ctr">
                      <a:solidFill>
                        <a:srgbClr val="4C4D4F"/>
                      </a:solidFill>
                      <a:prstDash val="sysDash"/>
                      <a:round/>
                      <a:headEnd type="none" w="med" len="med"/>
                      <a:tailEnd type="none" w="med" len="med"/>
                    </a:lnT>
                    <a:lnB w="6350" cap="flat" cmpd="sng" algn="ctr">
                      <a:solidFill>
                        <a:srgbClr val="4C4D4F"/>
                      </a:solidFill>
                      <a:prstDash val="sysDash"/>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algn="l"/>
                      <a:endParaRPr lang="en-GB" sz="1200">
                        <a:solidFill>
                          <a:srgbClr val="4C4D4F"/>
                        </a:solidFill>
                        <a:latin typeface="Verdana" panose="020B0604030504040204" pitchFamily="34" charset="0"/>
                        <a:ea typeface="Verdana" panose="020B0604030504040204" pitchFamily="34" charset="0"/>
                      </a:endParaRPr>
                    </a:p>
                  </a:txBody>
                  <a:tcPr>
                    <a:lnL w="3175" cap="flat" cmpd="sng" algn="ctr">
                      <a:solidFill>
                        <a:srgbClr val="4D4D4F"/>
                      </a:solidFill>
                      <a:prstDash val="sysDash"/>
                      <a:round/>
                      <a:headEnd type="none" w="med" len="med"/>
                      <a:tailEnd type="none" w="med" len="med"/>
                    </a:lnL>
                    <a:lnR w="3175" cap="flat" cmpd="sng" algn="ctr">
                      <a:solidFill>
                        <a:srgbClr val="4D4D4F"/>
                      </a:solidFill>
                      <a:prstDash val="sysDash"/>
                      <a:round/>
                      <a:headEnd type="none" w="med" len="med"/>
                      <a:tailEnd type="none" w="med" len="med"/>
                    </a:lnR>
                    <a:lnT w="6350" cap="flat" cmpd="sng" algn="ctr">
                      <a:solidFill>
                        <a:srgbClr val="4C4D4F"/>
                      </a:solidFill>
                      <a:prstDash val="sysDash"/>
                      <a:round/>
                      <a:headEnd type="none" w="med" len="med"/>
                      <a:tailEnd type="none" w="med" len="med"/>
                    </a:lnT>
                    <a:lnB w="6350" cap="flat" cmpd="sng" algn="ctr">
                      <a:solidFill>
                        <a:srgbClr val="4C4D4F"/>
                      </a:solidFill>
                      <a:prstDash val="sysDash"/>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lang="en-US"/>
                    </a:p>
                  </a:txBody>
                  <a:tcPr/>
                </a:tc>
                <a:tc gridSpan="3">
                  <a:txBody>
                    <a:bodyPr/>
                    <a:lstStyle/>
                    <a:p>
                      <a:pPr marL="171450" lvl="0" indent="-171450" algn="l">
                        <a:buFont typeface="Arial"/>
                        <a:buChar char="•"/>
                      </a:pPr>
                      <a:r>
                        <a:rPr lang="en-GB" sz="1200" kern="1200" noProof="0" dirty="0">
                          <a:solidFill>
                            <a:srgbClr val="4C4D4F"/>
                          </a:solidFill>
                          <a:latin typeface="Verdana"/>
                          <a:ea typeface="Verdana"/>
                          <a:cs typeface="+mn-cs"/>
                        </a:rPr>
                        <a:t>Support from Execs to provide all staff with NADEX and Office 365 accounts, once full details of costings have been raised.</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lang="en-US"/>
                    </a:p>
                  </a:txBody>
                  <a:tcPr/>
                </a:tc>
                <a:tc hMerge="1">
                  <a:txBody>
                    <a:bodyPr/>
                    <a:lstStyle/>
                    <a:p>
                      <a:pPr algn="l"/>
                      <a:endParaRPr lang="en-GB" sz="1000">
                        <a:solidFill>
                          <a:schemeClr val="tx1"/>
                        </a:solidFill>
                      </a:endParaRPr>
                    </a:p>
                  </a:txBody>
                  <a:tcPr anchor="ctr">
                    <a:lnL w="12700" cap="flat" cmpd="sng" algn="ctr">
                      <a:no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123005138"/>
                  </a:ext>
                </a:extLst>
              </a:tr>
            </a:tbl>
          </a:graphicData>
        </a:graphic>
      </p:graphicFrame>
      <p:grpSp>
        <p:nvGrpSpPr>
          <p:cNvPr id="10" name="Group 9">
            <a:extLst>
              <a:ext uri="{FF2B5EF4-FFF2-40B4-BE49-F238E27FC236}">
                <a16:creationId xmlns:a16="http://schemas.microsoft.com/office/drawing/2014/main" id="{EE877213-71BD-4EE3-8C86-24B263326698}"/>
              </a:ext>
            </a:extLst>
          </p:cNvPr>
          <p:cNvGrpSpPr/>
          <p:nvPr/>
        </p:nvGrpSpPr>
        <p:grpSpPr>
          <a:xfrm>
            <a:off x="8220721" y="6561093"/>
            <a:ext cx="3360481" cy="215444"/>
            <a:chOff x="7976561" y="6467850"/>
            <a:chExt cx="3360481" cy="215444"/>
          </a:xfrm>
        </p:grpSpPr>
        <p:sp>
          <p:nvSpPr>
            <p:cNvPr id="17" name="Oval 16">
              <a:extLst>
                <a:ext uri="{FF2B5EF4-FFF2-40B4-BE49-F238E27FC236}">
                  <a16:creationId xmlns:a16="http://schemas.microsoft.com/office/drawing/2014/main" id="{1C12FE98-964F-463B-A6ED-81B7A24E0A84}"/>
                </a:ext>
              </a:extLst>
            </p:cNvPr>
            <p:cNvSpPr/>
            <p:nvPr/>
          </p:nvSpPr>
          <p:spPr>
            <a:xfrm>
              <a:off x="8772227" y="6521572"/>
              <a:ext cx="108000" cy="108000"/>
            </a:xfrm>
            <a:prstGeom prst="ellipse">
              <a:avLst/>
            </a:prstGeom>
            <a:solidFill>
              <a:srgbClr val="B0D239"/>
            </a:solidFill>
            <a:ln>
              <a:solidFill>
                <a:srgbClr val="B0D2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Oval 17">
              <a:extLst>
                <a:ext uri="{FF2B5EF4-FFF2-40B4-BE49-F238E27FC236}">
                  <a16:creationId xmlns:a16="http://schemas.microsoft.com/office/drawing/2014/main" id="{8480A015-4F90-49F8-BE68-5D419352EF00}"/>
                </a:ext>
              </a:extLst>
            </p:cNvPr>
            <p:cNvSpPr/>
            <p:nvPr/>
          </p:nvSpPr>
          <p:spPr>
            <a:xfrm>
              <a:off x="9422027" y="6521572"/>
              <a:ext cx="108000" cy="108000"/>
            </a:xfrm>
            <a:prstGeom prst="ellipse">
              <a:avLst/>
            </a:prstGeom>
            <a:solidFill>
              <a:srgbClr val="E6B222"/>
            </a:solidFill>
            <a:ln>
              <a:solidFill>
                <a:srgbClr val="E6B2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TextBox 19">
              <a:extLst>
                <a:ext uri="{FF2B5EF4-FFF2-40B4-BE49-F238E27FC236}">
                  <a16:creationId xmlns:a16="http://schemas.microsoft.com/office/drawing/2014/main" id="{7A0F77FE-510E-4155-B8AF-C1D180D75F0E}"/>
                </a:ext>
              </a:extLst>
            </p:cNvPr>
            <p:cNvSpPr txBox="1"/>
            <p:nvPr/>
          </p:nvSpPr>
          <p:spPr>
            <a:xfrm>
              <a:off x="8871031" y="6467850"/>
              <a:ext cx="611905"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On Track</a:t>
              </a:r>
            </a:p>
          </p:txBody>
        </p:sp>
        <p:sp>
          <p:nvSpPr>
            <p:cNvPr id="27" name="TextBox 26">
              <a:extLst>
                <a:ext uri="{FF2B5EF4-FFF2-40B4-BE49-F238E27FC236}">
                  <a16:creationId xmlns:a16="http://schemas.microsoft.com/office/drawing/2014/main" id="{1795A96D-F016-4DF8-8077-58E700A60D03}"/>
                </a:ext>
              </a:extLst>
            </p:cNvPr>
            <p:cNvSpPr txBox="1"/>
            <p:nvPr/>
          </p:nvSpPr>
          <p:spPr>
            <a:xfrm>
              <a:off x="8075366" y="6467850"/>
              <a:ext cx="774180"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prstClr val="black"/>
                  </a:solidFill>
                  <a:effectLst/>
                  <a:uLnTx/>
                  <a:uFillTx/>
                  <a:latin typeface="Calibri" panose="020F0502020204030204"/>
                  <a:ea typeface="+mn-ea"/>
                  <a:cs typeface="+mn-cs"/>
                </a:rPr>
                <a:t>Not started</a:t>
              </a:r>
            </a:p>
          </p:txBody>
        </p:sp>
        <p:sp>
          <p:nvSpPr>
            <p:cNvPr id="21" name="TextBox 20">
              <a:extLst>
                <a:ext uri="{FF2B5EF4-FFF2-40B4-BE49-F238E27FC236}">
                  <a16:creationId xmlns:a16="http://schemas.microsoft.com/office/drawing/2014/main" id="{17F964E8-789C-451A-955D-8BAC72E64905}"/>
                </a:ext>
              </a:extLst>
            </p:cNvPr>
            <p:cNvSpPr txBox="1"/>
            <p:nvPr/>
          </p:nvSpPr>
          <p:spPr>
            <a:xfrm>
              <a:off x="9530027" y="6467850"/>
              <a:ext cx="523263"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At Risk</a:t>
              </a:r>
            </a:p>
          </p:txBody>
        </p:sp>
        <p:sp>
          <p:nvSpPr>
            <p:cNvPr id="22" name="Oval 21">
              <a:extLst>
                <a:ext uri="{FF2B5EF4-FFF2-40B4-BE49-F238E27FC236}">
                  <a16:creationId xmlns:a16="http://schemas.microsoft.com/office/drawing/2014/main" id="{7E6932DC-CDB4-4B16-9BE7-CFF0EDB3103F}"/>
                </a:ext>
              </a:extLst>
            </p:cNvPr>
            <p:cNvSpPr/>
            <p:nvPr/>
          </p:nvSpPr>
          <p:spPr>
            <a:xfrm>
              <a:off x="10018427" y="6521572"/>
              <a:ext cx="108000" cy="108000"/>
            </a:xfrm>
            <a:prstGeom prst="ellipse">
              <a:avLst/>
            </a:prstGeom>
            <a:solidFill>
              <a:srgbClr val="E9552D"/>
            </a:solidFill>
            <a:ln>
              <a:solidFill>
                <a:srgbClr val="E955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TextBox 22">
              <a:extLst>
                <a:ext uri="{FF2B5EF4-FFF2-40B4-BE49-F238E27FC236}">
                  <a16:creationId xmlns:a16="http://schemas.microsoft.com/office/drawing/2014/main" id="{E8807A55-B5D6-4AF6-941F-2112DBF3E302}"/>
                </a:ext>
              </a:extLst>
            </p:cNvPr>
            <p:cNvSpPr txBox="1"/>
            <p:nvPr/>
          </p:nvSpPr>
          <p:spPr>
            <a:xfrm>
              <a:off x="10109688" y="6467850"/>
              <a:ext cx="633392"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Off Track</a:t>
              </a:r>
            </a:p>
          </p:txBody>
        </p:sp>
        <p:sp>
          <p:nvSpPr>
            <p:cNvPr id="24" name="Oval 23">
              <a:extLst>
                <a:ext uri="{FF2B5EF4-FFF2-40B4-BE49-F238E27FC236}">
                  <a16:creationId xmlns:a16="http://schemas.microsoft.com/office/drawing/2014/main" id="{F5630756-09D3-4559-B422-035791216BAD}"/>
                </a:ext>
              </a:extLst>
            </p:cNvPr>
            <p:cNvSpPr/>
            <p:nvPr/>
          </p:nvSpPr>
          <p:spPr>
            <a:xfrm>
              <a:off x="10629784" y="6521572"/>
              <a:ext cx="108000" cy="108000"/>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TextBox 24">
              <a:extLst>
                <a:ext uri="{FF2B5EF4-FFF2-40B4-BE49-F238E27FC236}">
                  <a16:creationId xmlns:a16="http://schemas.microsoft.com/office/drawing/2014/main" id="{A15C7825-A408-4F2E-ACF8-84710AB2A23C}"/>
                </a:ext>
              </a:extLst>
            </p:cNvPr>
            <p:cNvSpPr txBox="1"/>
            <p:nvPr/>
          </p:nvSpPr>
          <p:spPr>
            <a:xfrm>
              <a:off x="10737054" y="6467850"/>
              <a:ext cx="599988"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prstClr val="black"/>
                  </a:solidFill>
                  <a:effectLst/>
                  <a:uLnTx/>
                  <a:uFillTx/>
                  <a:latin typeface="Calibri" panose="020F0502020204030204"/>
                  <a:ea typeface="+mn-ea"/>
                  <a:cs typeface="+mn-cs"/>
                </a:rPr>
                <a:t>Complete</a:t>
              </a:r>
            </a:p>
          </p:txBody>
        </p:sp>
        <p:sp>
          <p:nvSpPr>
            <p:cNvPr id="26" name="Oval 25">
              <a:extLst>
                <a:ext uri="{FF2B5EF4-FFF2-40B4-BE49-F238E27FC236}">
                  <a16:creationId xmlns:a16="http://schemas.microsoft.com/office/drawing/2014/main" id="{FD2E77AC-3C14-47A1-8579-DB52D418A82F}"/>
                </a:ext>
              </a:extLst>
            </p:cNvPr>
            <p:cNvSpPr/>
            <p:nvPr/>
          </p:nvSpPr>
          <p:spPr>
            <a:xfrm>
              <a:off x="7976561" y="6521572"/>
              <a:ext cx="108000" cy="108000"/>
            </a:xfrm>
            <a:prstGeom prst="ellipse">
              <a:avLst/>
            </a:prstGeom>
            <a:solidFill>
              <a:schemeClr val="bg1">
                <a:lumMod val="7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32" name="TextBox 31">
            <a:extLst>
              <a:ext uri="{FF2B5EF4-FFF2-40B4-BE49-F238E27FC236}">
                <a16:creationId xmlns:a16="http://schemas.microsoft.com/office/drawing/2014/main" id="{E26C6169-794D-4D4B-8F7A-2C1538C94839}"/>
              </a:ext>
            </a:extLst>
          </p:cNvPr>
          <p:cNvSpPr txBox="1"/>
          <p:nvPr/>
        </p:nvSpPr>
        <p:spPr>
          <a:xfrm>
            <a:off x="114300" y="752150"/>
            <a:ext cx="4601496" cy="261610"/>
          </a:xfrm>
          <a:prstGeom prst="rect">
            <a:avLst/>
          </a:prstGeom>
          <a:noFill/>
        </p:spPr>
        <p:txBody>
          <a:bodyPr wrap="square" lIns="91440" tIns="45720" rIns="91440" bIns="45720" rtlCol="0" anchor="t">
            <a:spAutoFit/>
          </a:bodyPr>
          <a:lstStyle/>
          <a:p>
            <a:pPr>
              <a:defRPr/>
            </a:pPr>
            <a:r>
              <a:rPr lang="en-GB" sz="1100" dirty="0">
                <a:solidFill>
                  <a:srgbClr val="4D4D4F"/>
                </a:solidFill>
                <a:latin typeface="Verdana"/>
                <a:ea typeface="Verdana"/>
              </a:rPr>
              <a:t>9th May 2022</a:t>
            </a:r>
            <a:endParaRPr kumimoji="0" lang="en-GB" sz="1100" b="0" i="0" u="none" strike="noStrike" kern="1200" cap="none" spc="0" normalizeH="0" baseline="0" noProof="0" dirty="0">
              <a:ln>
                <a:noFill/>
              </a:ln>
              <a:solidFill>
                <a:srgbClr val="4D4D4F"/>
              </a:solidFill>
              <a:effectLst/>
              <a:uLnTx/>
              <a:uFillTx/>
              <a:latin typeface="Verdana" panose="020B0604030504040204" pitchFamily="34" charset="0"/>
              <a:ea typeface="Verdana" panose="020B0604030504040204" pitchFamily="34" charset="0"/>
              <a:cs typeface="+mn-cs"/>
            </a:endParaRPr>
          </a:p>
        </p:txBody>
      </p:sp>
      <p:sp>
        <p:nvSpPr>
          <p:cNvPr id="28" name="Rectangle 27">
            <a:extLst>
              <a:ext uri="{FF2B5EF4-FFF2-40B4-BE49-F238E27FC236}">
                <a16:creationId xmlns:a16="http://schemas.microsoft.com/office/drawing/2014/main" id="{DDF4C255-35AC-4EC1-8D1F-D552F204F480}"/>
              </a:ext>
            </a:extLst>
          </p:cNvPr>
          <p:cNvSpPr/>
          <p:nvPr/>
        </p:nvSpPr>
        <p:spPr>
          <a:xfrm>
            <a:off x="-1" y="0"/>
            <a:ext cx="5287347" cy="236169"/>
          </a:xfrm>
          <a:prstGeom prst="rect">
            <a:avLst/>
          </a:prstGeom>
          <a:solidFill>
            <a:schemeClr val="tx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1" dirty="0">
                <a:solidFill>
                  <a:prstClr val="white"/>
                </a:solidFill>
                <a:latin typeface="Calibri"/>
              </a:rPr>
              <a:t>People &amp; Culture Plan</a:t>
            </a:r>
            <a:endParaRPr kumimoji="0" lang="en-GB" sz="1400" b="0" i="0" u="none" strike="noStrike" kern="1200" cap="none" spc="0" normalizeH="0" baseline="0" noProof="0" dirty="0">
              <a:ln>
                <a:noFill/>
              </a:ln>
              <a:solidFill>
                <a:prstClr val="white"/>
              </a:solidFill>
              <a:effectLst/>
              <a:uLnTx/>
              <a:uFillTx/>
              <a:latin typeface="Calibri"/>
              <a:ea typeface="+mn-ea"/>
              <a:cs typeface="+mn-cs"/>
            </a:endParaRPr>
          </a:p>
        </p:txBody>
      </p:sp>
      <p:sp>
        <p:nvSpPr>
          <p:cNvPr id="29" name="Rectangle 28">
            <a:extLst>
              <a:ext uri="{FF2B5EF4-FFF2-40B4-BE49-F238E27FC236}">
                <a16:creationId xmlns:a16="http://schemas.microsoft.com/office/drawing/2014/main" id="{01BD1AF0-C742-41F8-B5D7-1FBD956A930B}"/>
              </a:ext>
            </a:extLst>
          </p:cNvPr>
          <p:cNvSpPr/>
          <p:nvPr/>
        </p:nvSpPr>
        <p:spPr>
          <a:xfrm>
            <a:off x="114299" y="296907"/>
            <a:ext cx="10411395" cy="75354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lIns="91440" tIns="45720" rIns="91440" bIns="45720" rtlCol="0" anchor="t"/>
          <a:lstStyle/>
          <a:p>
            <a:pPr>
              <a:defRPr/>
            </a:pPr>
            <a:r>
              <a:rPr lang="en-GB" sz="2800" b="1" i="1" dirty="0">
                <a:solidFill>
                  <a:schemeClr val="tx1"/>
                </a:solidFill>
                <a:latin typeface="Calibri"/>
                <a:cs typeface="Calibri"/>
              </a:rPr>
              <a:t>Flash Report: Digitally Ready Workforce</a:t>
            </a:r>
            <a:endParaRPr lang="en-US" sz="2800" b="0" i="1" u="none" strike="noStrike" kern="1200" cap="none" spc="0" normalizeH="0" baseline="0" noProof="0" dirty="0">
              <a:ln>
                <a:noFill/>
              </a:ln>
              <a:solidFill>
                <a:schemeClr val="tx1"/>
              </a:solidFill>
              <a:effectLst/>
              <a:uLnTx/>
              <a:uFillTx/>
              <a:latin typeface="Calibri"/>
              <a:cs typeface="Calibri"/>
            </a:endParaRPr>
          </a:p>
        </p:txBody>
      </p:sp>
      <p:sp>
        <p:nvSpPr>
          <p:cNvPr id="19" name="Oval 18">
            <a:extLst>
              <a:ext uri="{FF2B5EF4-FFF2-40B4-BE49-F238E27FC236}">
                <a16:creationId xmlns:a16="http://schemas.microsoft.com/office/drawing/2014/main" id="{37C26083-A606-F5D5-7F2C-447C3FA80888}"/>
              </a:ext>
            </a:extLst>
          </p:cNvPr>
          <p:cNvSpPr/>
          <p:nvPr/>
        </p:nvSpPr>
        <p:spPr>
          <a:xfrm>
            <a:off x="4800068" y="2001166"/>
            <a:ext cx="246412" cy="246412"/>
          </a:xfrm>
          <a:prstGeom prst="ellipse">
            <a:avLst/>
          </a:prstGeom>
          <a:solidFill>
            <a:srgbClr val="FFC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96498594"/>
      </p:ext>
    </p:extLst>
  </p:cSld>
  <p:clrMapOvr>
    <a:masterClrMapping/>
  </p:clrMapOvr>
</p:sld>
</file>

<file path=ppt/theme/theme1.xml><?xml version="1.0" encoding="utf-8"?>
<a:theme xmlns:a="http://schemas.openxmlformats.org/drawingml/2006/main" name="3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15980FF5777A1540AC593777BAB8E5E2" ma:contentTypeVersion="14" ma:contentTypeDescription="Create a new document." ma:contentTypeScope="" ma:versionID="83d934a1cec0724f55ee8db76aae68d5">
  <xsd:schema xmlns:xsd="http://www.w3.org/2001/XMLSchema" xmlns:xs="http://www.w3.org/2001/XMLSchema" xmlns:p="http://schemas.microsoft.com/office/2006/metadata/properties" xmlns:ns1="http://schemas.microsoft.com/sharepoint/v3" xmlns:ns2="aac78f17-1b2c-4e31-880f-b70a9c919f7e" xmlns:ns3="195b3f2f-8de5-441f-a022-94ad4c752567" targetNamespace="http://schemas.microsoft.com/office/2006/metadata/properties" ma:root="true" ma:fieldsID="a09d59a8711bc1373fd5f461d3b5e579" ns1:_="" ns2:_="" ns3:_="">
    <xsd:import namespace="http://schemas.microsoft.com/sharepoint/v3"/>
    <xsd:import namespace="aac78f17-1b2c-4e31-880f-b70a9c919f7e"/>
    <xsd:import namespace="195b3f2f-8de5-441f-a022-94ad4c752567"/>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Location"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AutoKeyPoints" minOccurs="0"/>
                <xsd:element ref="ns2:MediaServiceKeyPoints" minOccurs="0"/>
                <xsd:element ref="ns1:_ip_UnifiedCompliancePolicyProperties" minOccurs="0"/>
                <xsd:element ref="ns1:_ip_UnifiedCompliancePolicyUIAc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ac78f17-1b2c-4e31-880f-b70a9c919f7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95b3f2f-8de5-441f-a022-94ad4c752567"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53C46D6-C4AF-4FF7-955F-3CABF70941DD}">
  <ds:schemaRefs>
    <ds:schemaRef ds:uri="http://purl.org/dc/dcmitype/"/>
    <ds:schemaRef ds:uri="http://purl.org/dc/terms/"/>
    <ds:schemaRef ds:uri="http://schemas.microsoft.com/office/2006/documentManagement/types"/>
    <ds:schemaRef ds:uri="aac78f17-1b2c-4e31-880f-b70a9c919f7e"/>
    <ds:schemaRef ds:uri="http://schemas.microsoft.com/sharepoint/v3"/>
    <ds:schemaRef ds:uri="http://schemas.openxmlformats.org/package/2006/metadata/core-properties"/>
    <ds:schemaRef ds:uri="http://schemas.microsoft.com/office/2006/metadata/properties"/>
    <ds:schemaRef ds:uri="http://purl.org/dc/elements/1.1/"/>
    <ds:schemaRef ds:uri="http://schemas.microsoft.com/office/infopath/2007/PartnerControls"/>
    <ds:schemaRef ds:uri="195b3f2f-8de5-441f-a022-94ad4c752567"/>
    <ds:schemaRef ds:uri="http://www.w3.org/XML/1998/namespace"/>
  </ds:schemaRefs>
</ds:datastoreItem>
</file>

<file path=customXml/itemProps2.xml><?xml version="1.0" encoding="utf-8"?>
<ds:datastoreItem xmlns:ds="http://schemas.openxmlformats.org/officeDocument/2006/customXml" ds:itemID="{16D3F533-80BB-4F8F-8BD3-A9F9DF6161E6}">
  <ds:schemaRefs>
    <ds:schemaRef ds:uri="195b3f2f-8de5-441f-a022-94ad4c752567"/>
    <ds:schemaRef ds:uri="aac78f17-1b2c-4e31-880f-b70a9c919f7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1A2E682F-2448-439B-9B25-BEFA3157A09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9011</TotalTime>
  <Words>320</Words>
  <Application>Microsoft Office PowerPoint</Application>
  <PresentationFormat>Widescreen</PresentationFormat>
  <Paragraphs>31</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Verdana</vt:lpstr>
      <vt:lpstr>3_Custom Design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Ralph Thicknesse</dc:creator>
  <cp:lastModifiedBy>Nathan Saunders (Cardiff and Vale UHB - CORPORATE GOVERNANCE)</cp:lastModifiedBy>
  <cp:revision>154</cp:revision>
  <dcterms:created xsi:type="dcterms:W3CDTF">2021-02-03T15:35:55Z</dcterms:created>
  <dcterms:modified xsi:type="dcterms:W3CDTF">2022-07-15T10:53:38Z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0x01010015980FF5777A1540AC593777BAB8E5E2</vt:lpwstr>
  </property>
</Properties>
</file>