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81" autoAdjust="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004039"/>
              </p:ext>
            </p:extLst>
          </p:nvPr>
        </p:nvGraphicFramePr>
        <p:xfrm>
          <a:off x="273175" y="1309361"/>
          <a:ext cx="11645653" cy="5641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926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466227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431916">
                  <a:extLst>
                    <a:ext uri="{9D8B030D-6E8A-4147-A177-3AD203B41FA5}">
                      <a16:colId xmlns:a16="http://schemas.microsoft.com/office/drawing/2014/main" val="1601737471"/>
                    </a:ext>
                  </a:extLst>
                </a:gridCol>
                <a:gridCol w="1262713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488493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1097027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1518310">
                  <a:extLst>
                    <a:ext uri="{9D8B030D-6E8A-4147-A177-3AD203B41FA5}">
                      <a16:colId xmlns:a16="http://schemas.microsoft.com/office/drawing/2014/main" val="3822095020"/>
                    </a:ext>
                  </a:extLst>
                </a:gridCol>
                <a:gridCol w="1148662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3144379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429563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443943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Jonathan Pritchard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308977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Focus to Date: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2841014">
                <a:tc gridSpan="6"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19 Recruitment events have been held since December, over 870 people have been given careers advice.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162 staff recruited on to Kickstart, 35 of which have substantive roles with the UHB, 2 are now in apprenticeships and 62 are still on the scheme. This has been the most successful scheme in Wales.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Turnover analysis undertaken and Retention Plan developed.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Close liaison and networking with the 3 local universities and Cardiff and Vale College to promote careers in the NHS. This will lead to a number of events and initiatives over the next year including work placements.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Developed an Annual Recruitment Planner with numerous events being held every month.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Project Search – 7 appointed to placements, 2 of which have gained substantive roles. A further 10 have been recruited to start in September 22.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367 staff recruited and fast tracked for mass immunisations.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 facilities staff appointed, 78 of which have started following a recruitment campaign, revised application process and fast tracking.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Appointed 10 of the 12 applicants with learning disabilities or autism via Project Search. These will start their placements in September 22.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Promotion and implementation of Retention Plan.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Present Overseas nurse accommodation paper to ME and gain support for use of UHB residences.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Customer survey to be developed and implemented for TSD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Phase in HCSW recruitment to TSD from Nursing Hub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Further recruitment event at Hilton </a:t>
                      </a:r>
                      <a:r>
                        <a:rPr lang="en-GB" sz="11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in October 22</a:t>
                      </a:r>
                      <a:endParaRPr lang="en-GB" sz="110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Nurse recruitment events in Bristol and Birmingham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specific career promotion videos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long term strategy for overseas nurse recruitment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Change of focus from transactional to strategic recruitment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Work with Careers Wales to re-start work experience for students.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Meet with UHB managers to develop careers info database on job roles and to develop recruitment campaigns for shortage professions.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Transfer all recruitment of temp staffing back to the Temporary Staff Bank by 1 June 2022.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Develop and implement actions in response to the TSD audit.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308977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1041368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 quality of patient care/service provision will be compromised if we don’t have enough staff with the right skills and experience</a:t>
                      </a:r>
                      <a:endParaRPr lang="en-GB" sz="10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Monthly progress meetings to identify any delays and identify contingency plans.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chemeClr val="tx1"/>
                          </a:solidFill>
                          <a:latin typeface="Verdana"/>
                          <a:ea typeface="Verdana"/>
                        </a:rPr>
                        <a:t>None at present other than to note the risk in relation to WOD team capacity to deliver.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25614AFA-A7B3-4494-92B7-A19570AAE42A}"/>
              </a:ext>
            </a:extLst>
          </p:cNvPr>
          <p:cNvSpPr/>
          <p:nvPr/>
        </p:nvSpPr>
        <p:spPr>
          <a:xfrm>
            <a:off x="4841442" y="1868477"/>
            <a:ext cx="246412" cy="246412"/>
          </a:xfrm>
          <a:prstGeom prst="ellipse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05/05/22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Attract, Recruit and Retain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040090"/>
            <a:ext cx="11494908" cy="320913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7" ma:contentTypeDescription="Create a new document." ma:contentTypeScope="" ma:versionID="9845bb4e121dd61d033fd908438ce2b7">
  <xsd:schema xmlns:xsd="http://www.w3.org/2001/XMLSchema" xmlns:xs="http://www.w3.org/2001/XMLSchema" xmlns:p="http://schemas.microsoft.com/office/2006/metadata/properties" xmlns:ns3="c9a6731c-53d6-464c-b253-c810b90fd6a8" xmlns:ns4="7eb3d039-33b6-4495-9bc2-698ff4d5488a" targetNamespace="http://schemas.microsoft.com/office/2006/metadata/properties" ma:root="true" ma:fieldsID="abfbacc40cea6511d8d29bcf7f2ace30" ns3:_="" ns4:_="">
    <xsd:import namespace="c9a6731c-53d6-464c-b253-c810b90fd6a8"/>
    <xsd:import namespace="7eb3d039-33b6-4495-9bc2-698ff4d548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3C46D6-C4AF-4FF7-955F-3CABF70941DD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7eb3d039-33b6-4495-9bc2-698ff4d5488a"/>
    <ds:schemaRef ds:uri="c9a6731c-53d6-464c-b253-c810b90fd6a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6835AD-4CF3-4690-BF08-9592624F5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a6731c-53d6-464c-b253-c810b90fd6a8"/>
    <ds:schemaRef ds:uri="7eb3d039-33b6-4495-9bc2-698ff4d548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8670</TotalTime>
  <Words>473</Words>
  <Application>Microsoft Office PowerPoint</Application>
  <PresentationFormat>Widescreen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67</cp:revision>
  <cp:lastPrinted>2022-04-20T07:20:55Z</cp:lastPrinted>
  <dcterms:created xsi:type="dcterms:W3CDTF">2021-02-03T15:35:55Z</dcterms:created>
  <dcterms:modified xsi:type="dcterms:W3CDTF">2022-07-15T10:53:25Z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