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149868"/>
            <a:ext cx="11494908" cy="319135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</a:rPr>
              <a:t>To have a workforce that feels valued and supported wherever they work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90986"/>
              </p:ext>
            </p:extLst>
          </p:nvPr>
        </p:nvGraphicFramePr>
        <p:xfrm>
          <a:off x="0" y="1469005"/>
          <a:ext cx="12192000" cy="566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375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965006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1307192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2707464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760242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428881">
                  <a:extLst>
                    <a:ext uri="{9D8B030D-6E8A-4147-A177-3AD203B41FA5}">
                      <a16:colId xmlns:a16="http://schemas.microsoft.com/office/drawing/2014/main" val="2052278482"/>
                    </a:ext>
                  </a:extLst>
                </a:gridCol>
                <a:gridCol w="3255141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237167">
                <a:tc gridSpan="8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385397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Rebecca Corbin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Distribution of engagement tool and burnout/ stress survey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266813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(covering period 01.11.21-30.04.22):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200" b="1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3053531">
                <a:tc gridSpan="6"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Values and engagement sessions have been incorporated into the 2 x management programmes – 2 cohorts of each running each year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First steps to management – 13 completed/ 14 booked onto the next cohort – communication skills/ channels is also included in this programme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Essential Management Skills – 17 completed/ 20 booked onto the next cohort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Values based recruitment (VBR) and appraisal (VBA) training has taken place to promote the values based processes to staff – during this period 102 staff attended VBA and 17 attended VBR training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To improve the wellbeing of our staff – there have been 30 staff room refurbishments agreed.  13 Hydration stations have been procured and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schwartz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rounds are being planned in 3 pilot areas.  The aroma voucher has allowed 8k staff to have an appreciation break.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A coaching network has been established within the UHB, with 38 coaches in development – progressing in either the ILM level 5 or 7 coaching and mentoring qualification (4 @ level 7/ 34 @ level 5).  39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coachees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have been assigned a coach and the relationships have commenced.  To support the process and relationship management, a coaching platform has been procured with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PushFar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;  this will also allow the coach to receive regular feedback from the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coachee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An engagement tool ‘Winning Temp’ has been procured as a pilot for 3 months with Nursing &amp; Midwifery staff.  This tool will allow weekly temperature checks.  Engagement has commenced with the Executive Director of Nursing and Deputies and also the Directors of Nursing.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 workshops were recently held to discuss the results of the Medical Engagement Survey – these were led by the Assistant Director of OD &amp; People and Executive Medical Director.  Following this, a burnout/ stress survey has been commissioned and will be distributed to the Medical Staff to include Junior Doctors.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Staff Recognition Awards originally planned for 8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April, however now postponed until 14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July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Next 2 cohorts of the management programmes to commence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Schwartz rounds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coaching platform and continue to set up coaching relationships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Winning temp engagement tool with nursing and HCSW staff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DXC Burnout/ stress survey with medical staff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Organise the Staff Recognition Awards for the 14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July 2022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444689"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1001397"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There is a risk that staff sickness will increase and staff wellbeing will decrease.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There is risk of tension and conflict increasing amongst staff due to burnout from </a:t>
                      </a:r>
                      <a:r>
                        <a:rPr lang="en-GB" sz="1000" b="0" kern="1200" dirty="0" err="1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covid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Positioning and </a:t>
                      </a:r>
                      <a:r>
                        <a:rPr lang="en-GB" sz="1000" b="0" kern="120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evaluation of range of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initiatives.</a:t>
                      </a:r>
                      <a:endParaRPr lang="en-GB" sz="1000" b="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Working with the Comms Team and Clinical Boards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Advice and guidance from the Wellbeing Strategy group.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noProof="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None at present other than to note the risks and to take into consideration capacity to deliver and staffs time to attend training/ interventions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000" b="0" i="0" u="none" strike="noStrike" noProof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None at present other than to note the risks and to take into consideration capacity to deliver and staffs time to attend training/ interventions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E877213-71BD-4EE3-8C86-24B263326698}"/>
              </a:ext>
            </a:extLst>
          </p:cNvPr>
          <p:cNvGrpSpPr/>
          <p:nvPr/>
        </p:nvGrpSpPr>
        <p:grpSpPr>
          <a:xfrm>
            <a:off x="8422602" y="5173551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95A96D-F016-4DF8-8077-58E700A60D03}"/>
                </a:ext>
              </a:extLst>
            </p:cNvPr>
            <p:cNvSpPr txBox="1"/>
            <p:nvPr/>
          </p:nvSpPr>
          <p:spPr>
            <a:xfrm>
              <a:off x="8075366" y="6467850"/>
              <a:ext cx="774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 9</a:t>
            </a:r>
            <a:r>
              <a:rPr kumimoji="0" lang="en-GB" sz="1100" b="0" i="0" u="none" strike="noStrike" kern="1200" cap="none" spc="0" normalizeH="0" baseline="3000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th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May 2022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299" y="296907"/>
            <a:ext cx="10411395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i="1" dirty="0">
                <a:solidFill>
                  <a:prstClr val="black"/>
                </a:solidFill>
                <a:latin typeface="Calibri"/>
                <a:cs typeface="Calibri"/>
              </a:rPr>
              <a:t>Flash Report: Theme 2 – Engaged, Motivated and Healthy Workforce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2EB5C02-9F15-4A05-940B-D51B4C6BC802}"/>
              </a:ext>
            </a:extLst>
          </p:cNvPr>
          <p:cNvSpPr/>
          <p:nvPr/>
        </p:nvSpPr>
        <p:spPr>
          <a:xfrm>
            <a:off x="4598053" y="1751873"/>
            <a:ext cx="406266" cy="344749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980FF5777A1540AC593777BAB8E5E2" ma:contentTypeVersion="14" ma:contentTypeDescription="Create a new document." ma:contentTypeScope="" ma:versionID="83d934a1cec0724f55ee8db76aae68d5">
  <xsd:schema xmlns:xsd="http://www.w3.org/2001/XMLSchema" xmlns:xs="http://www.w3.org/2001/XMLSchema" xmlns:p="http://schemas.microsoft.com/office/2006/metadata/properties" xmlns:ns1="http://schemas.microsoft.com/sharepoint/v3" xmlns:ns2="aac78f17-1b2c-4e31-880f-b70a9c919f7e" xmlns:ns3="195b3f2f-8de5-441f-a022-94ad4c752567" targetNamespace="http://schemas.microsoft.com/office/2006/metadata/properties" ma:root="true" ma:fieldsID="a09d59a8711bc1373fd5f461d3b5e579" ns1:_="" ns2:_="" ns3:_="">
    <xsd:import namespace="http://schemas.microsoft.com/sharepoint/v3"/>
    <xsd:import namespace="aac78f17-1b2c-4e31-880f-b70a9c919f7e"/>
    <xsd:import namespace="195b3f2f-8de5-441f-a022-94ad4c7525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78f17-1b2c-4e31-880f-b70a9c919f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b3f2f-8de5-441f-a022-94ad4c75256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6D3F533-80BB-4F8F-8BD3-A9F9DF6161E6}">
  <ds:schemaRefs>
    <ds:schemaRef ds:uri="195b3f2f-8de5-441f-a022-94ad4c752567"/>
    <ds:schemaRef ds:uri="aac78f17-1b2c-4e31-880f-b70a9c919f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3C46D6-C4AF-4FF7-955F-3CABF70941DD}">
  <ds:schemaRefs>
    <ds:schemaRef ds:uri="http://www.w3.org/XML/1998/namespace"/>
    <ds:schemaRef ds:uri="http://schemas.microsoft.com/office/2006/documentManagement/types"/>
    <ds:schemaRef ds:uri="195b3f2f-8de5-441f-a022-94ad4c752567"/>
    <ds:schemaRef ds:uri="http://schemas.microsoft.com/office/2006/metadata/properties"/>
    <ds:schemaRef ds:uri="http://purl.org/dc/terms/"/>
    <ds:schemaRef ds:uri="aac78f17-1b2c-4e31-880f-b70a9c919f7e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9049</TotalTime>
  <Words>572</Words>
  <Application>Microsoft Office PowerPoint</Application>
  <PresentationFormat>Widescreen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51</cp:revision>
  <dcterms:created xsi:type="dcterms:W3CDTF">2021-02-03T15:35:55Z</dcterms:created>
  <dcterms:modified xsi:type="dcterms:W3CDTF">2022-07-15T10:52:59Z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0x01010015980FF5777A1540AC593777BAB8E5E2</vt:lpwstr>
  </property>
</Properties>
</file>