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1899855180" r:id="rId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2451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9" d="100"/>
          <a:sy n="119" d="100"/>
        </p:scale>
        <p:origin x="581" y="9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1B43D37-8993-448E-979C-C6906B35FE1E}" type="datetimeFigureOut">
              <a:rPr lang="en-US" smtClean="0"/>
              <a:t>7/15/2022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68B2DBB-7DAD-4A73-B1B6-CDA9C86D8633}" type="slidenum">
              <a:rPr lang="en-US" smtClean="0"/>
              <a:t>‹#›</a:t>
            </a:fld>
            <a:endParaRPr lang="en-US"/>
          </a:p>
        </p:txBody>
      </p:sp>
    </p:spTree>
    <p:extLst>
      <p:ext uri="{BB962C8B-B14F-4D97-AF65-F5344CB8AC3E}">
        <p14:creationId xmlns:p14="http://schemas.microsoft.com/office/powerpoint/2010/main" val="143745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37BAB3-DCA3-4D17-BB55-9BDD8E32A24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0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1478795E-07A0-4020-ACF6-8F17CBC376C3}"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0"/>
            </a:lvl1pPr>
          </a:lstStyle>
          <a:p>
            <a:fld id="{E2948567-9021-CD4F-BB3B-E3132DB3A8BC}" type="slidenum">
              <a:rPr lang="en-GB" smtClean="0"/>
              <a:pPr/>
              <a:t>‹#›</a:t>
            </a:fld>
            <a:endParaRPr lang="en-GB" sz="1800"/>
          </a:p>
        </p:txBody>
      </p:sp>
      <p:pic>
        <p:nvPicPr>
          <p:cNvPr id="7" name="Picture 6" descr="Skyline.jpg">
            <a:extLst>
              <a:ext uri="{FF2B5EF4-FFF2-40B4-BE49-F238E27FC236}">
                <a16:creationId xmlns:a16="http://schemas.microsoft.com/office/drawing/2014/main" id="{6E35F929-48AA-409B-B41C-A17E0EAB52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976705"/>
            <a:ext cx="12192000" cy="2890567"/>
          </a:xfrm>
          <a:prstGeom prst="rect">
            <a:avLst/>
          </a:prstGeom>
        </p:spPr>
      </p:pic>
    </p:spTree>
    <p:extLst>
      <p:ext uri="{BB962C8B-B14F-4D97-AF65-F5344CB8AC3E}">
        <p14:creationId xmlns:p14="http://schemas.microsoft.com/office/powerpoint/2010/main" val="418742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4F240897-0FD9-402C-91C0-9041D4DBA9CD}" type="datetime1">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6DC8362B-2A99-42F2-9FEA-A1C21A62D05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2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3906B0F-A044-4357-A00B-AC1BB461812F}"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pic>
        <p:nvPicPr>
          <p:cNvPr id="8" name="Picture 2" descr="About Us – Cardiff and Vale University health Board">
            <a:extLst>
              <a:ext uri="{FF2B5EF4-FFF2-40B4-BE49-F238E27FC236}">
                <a16:creationId xmlns:a16="http://schemas.microsoft.com/office/drawing/2014/main" id="{EC5137C8-D47D-4C0F-87A2-D6393BF6602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177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EFAAED73-10D8-483C-9464-B49876851C43}"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3499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10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B2B0A73-B337-4224-9EFE-89D8D90E2ED0}"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solidFill>
                  <a:schemeClr val="tx1"/>
                </a:solidFill>
              </a:defRPr>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181093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4CA90-09D7-4E65-A492-4F41B4BA4D20}" type="datetime1">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b="1"/>
          </a:p>
        </p:txBody>
      </p:sp>
    </p:spTree>
    <p:extLst>
      <p:ext uri="{BB962C8B-B14F-4D97-AF65-F5344CB8AC3E}">
        <p14:creationId xmlns:p14="http://schemas.microsoft.com/office/powerpoint/2010/main" val="250248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947EE5D-96C1-4B71-BC35-3D92D4391A64}" type="datetime1">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sz="1800" b="1"/>
            </a:lvl1pPr>
          </a:lstStyle>
          <a:p>
            <a:fld id="{E2948567-9021-CD4F-BB3B-E3132DB3A8BC}" type="slidenum">
              <a:rPr lang="en-GB" smtClean="0"/>
              <a:pPr/>
              <a:t>‹#›</a:t>
            </a:fld>
            <a:endParaRPr lang="en-GB" sz="1800"/>
          </a:p>
        </p:txBody>
      </p:sp>
    </p:spTree>
    <p:extLst>
      <p:ext uri="{BB962C8B-B14F-4D97-AF65-F5344CB8AC3E}">
        <p14:creationId xmlns:p14="http://schemas.microsoft.com/office/powerpoint/2010/main" val="35436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58A7D745-8000-4672-97A8-F093E7ACF01E}" type="datetime1">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2401994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17954428-A54B-4614-B454-68083BD9B7BC}" type="datetime1">
              <a:rPr lang="en-US" smtClean="0"/>
              <a:t>7/15/2022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48567-9021-CD4F-BB3B-E3132DB3A8BC}" type="slidenum">
              <a:t>‹#›</a:t>
            </a:fld>
            <a:endParaRPr lang="en-US"/>
          </a:p>
        </p:txBody>
      </p:sp>
      <p:pic>
        <p:nvPicPr>
          <p:cNvPr id="7" name="Picture 2" descr="About Us – Cardiff and Vale University health Board">
            <a:extLst>
              <a:ext uri="{FF2B5EF4-FFF2-40B4-BE49-F238E27FC236}">
                <a16:creationId xmlns:a16="http://schemas.microsoft.com/office/drawing/2014/main" id="{BBBEAE03-69A8-48C4-AEA1-FE97E56203C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979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5CE49B-B89C-49EB-867A-E989BE44CEEA}" type="datetime1">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48567-9021-CD4F-BB3B-E3132DB3A8BC}" type="slidenum">
              <a:t>‹#›</a:t>
            </a:fld>
            <a:endParaRPr lang="en-US"/>
          </a:p>
        </p:txBody>
      </p:sp>
      <p:pic>
        <p:nvPicPr>
          <p:cNvPr id="6" name="Picture 2" descr="About Us – Cardiff and Vale University health Board">
            <a:extLst>
              <a:ext uri="{FF2B5EF4-FFF2-40B4-BE49-F238E27FC236}">
                <a16:creationId xmlns:a16="http://schemas.microsoft.com/office/drawing/2014/main" id="{5FB7C5A6-E6E2-4921-80C2-E94D125B122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059348" y="132736"/>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3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6ACB6ED-F7DB-4BE3-9790-53FEBD3F157F}" type="datetime1">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48567-9021-CD4F-BB3B-E3132DB3A8BC}" type="slidenum">
              <a:t>‹#›</a:t>
            </a:fld>
            <a:endParaRPr lang="en-US"/>
          </a:p>
        </p:txBody>
      </p:sp>
    </p:spTree>
    <p:extLst>
      <p:ext uri="{BB962C8B-B14F-4D97-AF65-F5344CB8AC3E}">
        <p14:creationId xmlns:p14="http://schemas.microsoft.com/office/powerpoint/2010/main" val="384562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6BC2B-8F0C-4779-A475-16EA215FF783}" type="datetime1">
              <a:rPr lang="en-US" smtClean="0"/>
              <a:t>7/15/2022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48567-9021-CD4F-BB3B-E3132DB3A8BC}" type="slidenum">
              <a:t>‹#›</a:t>
            </a:fld>
            <a:endParaRPr lang="en-US"/>
          </a:p>
        </p:txBody>
      </p:sp>
      <p:pic>
        <p:nvPicPr>
          <p:cNvPr id="9" name="Picture 2" descr="About Us – Cardiff and Vale University health Board">
            <a:extLst>
              <a:ext uri="{FF2B5EF4-FFF2-40B4-BE49-F238E27FC236}">
                <a16:creationId xmlns:a16="http://schemas.microsoft.com/office/drawing/2014/main" id="{2D666A92-4293-4D96-8C85-864854F1A41A}"/>
              </a:ext>
            </a:extLst>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9200375" y="92623"/>
            <a:ext cx="2905117" cy="75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00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Table 56"/>
          <p:cNvGraphicFramePr>
            <a:graphicFrameLocks noGrp="1"/>
          </p:cNvGraphicFramePr>
          <p:nvPr>
            <p:extLst>
              <p:ext uri="{D42A27DB-BD31-4B8C-83A1-F6EECF244321}">
                <p14:modId xmlns:p14="http://schemas.microsoft.com/office/powerpoint/2010/main" val="2866721846"/>
              </p:ext>
            </p:extLst>
          </p:nvPr>
        </p:nvGraphicFramePr>
        <p:xfrm>
          <a:off x="147040" y="1159145"/>
          <a:ext cx="11822456" cy="6352702"/>
        </p:xfrm>
        <a:graphic>
          <a:graphicData uri="http://schemas.openxmlformats.org/drawingml/2006/table">
            <a:tbl>
              <a:tblPr firstRow="1" bandRow="1">
                <a:tableStyleId>{5C22544A-7EE6-4342-B048-85BDC9FD1C3A}</a:tableStyleId>
              </a:tblPr>
              <a:tblGrid>
                <a:gridCol w="1224112">
                  <a:extLst>
                    <a:ext uri="{9D8B030D-6E8A-4147-A177-3AD203B41FA5}">
                      <a16:colId xmlns:a16="http://schemas.microsoft.com/office/drawing/2014/main" val="447690721"/>
                    </a:ext>
                  </a:extLst>
                </a:gridCol>
                <a:gridCol w="1905445">
                  <a:extLst>
                    <a:ext uri="{9D8B030D-6E8A-4147-A177-3AD203B41FA5}">
                      <a16:colId xmlns:a16="http://schemas.microsoft.com/office/drawing/2014/main" val="1047243493"/>
                    </a:ext>
                  </a:extLst>
                </a:gridCol>
                <a:gridCol w="1057659">
                  <a:extLst>
                    <a:ext uri="{9D8B030D-6E8A-4147-A177-3AD203B41FA5}">
                      <a16:colId xmlns:a16="http://schemas.microsoft.com/office/drawing/2014/main" val="1082847075"/>
                    </a:ext>
                  </a:extLst>
                </a:gridCol>
                <a:gridCol w="209912">
                  <a:extLst>
                    <a:ext uri="{9D8B030D-6E8A-4147-A177-3AD203B41FA5}">
                      <a16:colId xmlns:a16="http://schemas.microsoft.com/office/drawing/2014/main" val="2027188846"/>
                    </a:ext>
                  </a:extLst>
                </a:gridCol>
                <a:gridCol w="490372">
                  <a:extLst>
                    <a:ext uri="{9D8B030D-6E8A-4147-A177-3AD203B41FA5}">
                      <a16:colId xmlns:a16="http://schemas.microsoft.com/office/drawing/2014/main" val="1860810412"/>
                    </a:ext>
                  </a:extLst>
                </a:gridCol>
                <a:gridCol w="1832604">
                  <a:extLst>
                    <a:ext uri="{9D8B030D-6E8A-4147-A177-3AD203B41FA5}">
                      <a16:colId xmlns:a16="http://schemas.microsoft.com/office/drawing/2014/main" val="4097612955"/>
                    </a:ext>
                  </a:extLst>
                </a:gridCol>
                <a:gridCol w="792795">
                  <a:extLst>
                    <a:ext uri="{9D8B030D-6E8A-4147-A177-3AD203B41FA5}">
                      <a16:colId xmlns:a16="http://schemas.microsoft.com/office/drawing/2014/main" val="3822095020"/>
                    </a:ext>
                  </a:extLst>
                </a:gridCol>
                <a:gridCol w="1153081">
                  <a:extLst>
                    <a:ext uri="{9D8B030D-6E8A-4147-A177-3AD203B41FA5}">
                      <a16:colId xmlns:a16="http://schemas.microsoft.com/office/drawing/2014/main" val="4080498377"/>
                    </a:ext>
                  </a:extLst>
                </a:gridCol>
                <a:gridCol w="3156476">
                  <a:extLst>
                    <a:ext uri="{9D8B030D-6E8A-4147-A177-3AD203B41FA5}">
                      <a16:colId xmlns:a16="http://schemas.microsoft.com/office/drawing/2014/main" val="1837010367"/>
                    </a:ext>
                  </a:extLst>
                </a:gridCol>
              </a:tblGrid>
              <a:tr h="322344">
                <a:tc gridSpan="9">
                  <a:txBody>
                    <a:bodyPr/>
                    <a:lstStyle/>
                    <a:p>
                      <a:pPr algn="ctr"/>
                      <a:r>
                        <a:rPr lang="en-GB" sz="1000" dirty="0">
                          <a:solidFill>
                            <a:schemeClr val="bg1"/>
                          </a:solidFill>
                          <a:latin typeface="Verdana" panose="020B0604030504040204" pitchFamily="34" charset="0"/>
                          <a:ea typeface="Verdana" panose="020B0604030504040204" pitchFamily="34" charset="0"/>
                        </a:rPr>
                        <a:t>Overall Programme Report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rtl="0" eaLnBrk="1" fontAlgn="auto" latinLnBrk="0" hangingPunct="1">
                        <a:lnSpc>
                          <a:spcPct val="100000"/>
                        </a:lnSpc>
                        <a:spcBef>
                          <a:spcPts val="0"/>
                        </a:spcBef>
                        <a:spcAft>
                          <a:spcPts val="0"/>
                        </a:spcAft>
                        <a:buFontTx/>
                        <a:buNone/>
                      </a:pPr>
                      <a:endParaRPr lang="en-GB" sz="1000">
                        <a:solidFill>
                          <a:srgbClr val="4C4D4F"/>
                        </a:solidFill>
                        <a:latin typeface="Verdana"/>
                        <a:ea typeface="Verdan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mpd="sng">
                      <a:noFill/>
                    </a:lnL>
                  </a:tcPr>
                </a:tc>
                <a:tc hMerge="1">
                  <a:txBody>
                    <a:bodyPr/>
                    <a:lstStyle/>
                    <a:p>
                      <a:endParaRPr lang="en-GB"/>
                    </a:p>
                  </a:txBody>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endParaRPr lang="en-US"/>
                    </a:p>
                  </a:txBody>
                  <a:tcPr>
                    <a:lnL w="12700" cap="flat" cmpd="sng" algn="ctr">
                      <a:solidFill>
                        <a:schemeClr val="bg1"/>
                      </a:solidFill>
                      <a:prstDash val="solid"/>
                      <a:round/>
                      <a:headEnd type="none" w="med" len="med"/>
                      <a:tailEnd type="none" w="med" len="med"/>
                    </a:lnL>
                  </a:tcPr>
                </a:tc>
                <a:tc hMerge="1">
                  <a:txBody>
                    <a:bodyPr/>
                    <a:lstStyle/>
                    <a:p>
                      <a:pPr algn="l"/>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1328218"/>
                  </a:ext>
                </a:extLst>
              </a:tr>
              <a:tr h="445979">
                <a:tc>
                  <a:txBody>
                    <a:bodyPr/>
                    <a:lstStyle/>
                    <a:p>
                      <a:pPr algn="l"/>
                      <a:r>
                        <a:rPr lang="en-GB" sz="1000" b="1" dirty="0">
                          <a:solidFill>
                            <a:schemeClr val="bg1"/>
                          </a:solidFill>
                          <a:latin typeface="Verdana" panose="020B0604030504040204" pitchFamily="34" charset="0"/>
                          <a:ea typeface="Verdana" panose="020B0604030504040204" pitchFamily="34" charset="0"/>
                        </a:rPr>
                        <a:t>Theme Lead</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rtl="0" eaLnBrk="1" fontAlgn="auto" latinLnBrk="0" hangingPunct="1">
                        <a:lnSpc>
                          <a:spcPct val="100000"/>
                        </a:lnSpc>
                        <a:spcBef>
                          <a:spcPts val="0"/>
                        </a:spcBef>
                        <a:spcAft>
                          <a:spcPts val="0"/>
                        </a:spcAft>
                        <a:buFontTx/>
                        <a:buNone/>
                      </a:pPr>
                      <a:r>
                        <a:rPr lang="en-GB" sz="1000" dirty="0">
                          <a:solidFill>
                            <a:srgbClr val="4C4D4F"/>
                          </a:solidFill>
                          <a:latin typeface="Verdana"/>
                          <a:ea typeface="Verdana"/>
                        </a:rPr>
                        <a:t>Nicola Evans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Verdana" panose="020B0604030504040204" pitchFamily="34" charset="0"/>
                          <a:ea typeface="Verdana" panose="020B0604030504040204" pitchFamily="34" charset="0"/>
                        </a:rPr>
                        <a:t>Project Status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r>
                        <a:rPr lang="en-GB" sz="1000">
                          <a:solidFill>
                            <a:srgbClr val="4C4D4F"/>
                          </a:solidFill>
                          <a:latin typeface="Verdana"/>
                          <a:ea typeface="Verdana"/>
                        </a:rPr>
                        <a:t>25.01.2021</a:t>
                      </a:r>
                      <a:endParaRPr lang="en-GB" sz="1000">
                        <a:solidFill>
                          <a:srgbClr val="4C4D4F"/>
                        </a:solidFill>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rgbClr val="4D4D4F"/>
                      </a:solidFill>
                      <a:prstDash val="sysDash"/>
                      <a:round/>
                      <a:headEnd type="none" w="med" len="med"/>
                      <a:tailEnd type="none" w="med" len="med"/>
                    </a:lnT>
                    <a:lnB w="3175" cap="flat" cmpd="sng" algn="ctr">
                      <a:solidFill>
                        <a:srgbClr val="4D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GB" sz="1000" b="1">
                          <a:solidFill>
                            <a:schemeClr val="bg1"/>
                          </a:solidFill>
                          <a:latin typeface="Verdana" panose="020B0604030504040204" pitchFamily="34" charset="0"/>
                          <a:ea typeface="Verdana" panose="020B0604030504040204" pitchFamily="34" charset="0"/>
                        </a:rPr>
                        <a:t>Next Major Milestone: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chemeClr val="tx1"/>
                          </a:solidFill>
                          <a:latin typeface="Verdana" panose="020B0604030504040204" pitchFamily="34" charset="0"/>
                          <a:ea typeface="Verdana" panose="020B0604030504040204" pitchFamily="34" charset="0"/>
                        </a:rPr>
                        <a:t>WOD</a:t>
                      </a:r>
                      <a:r>
                        <a:rPr lang="en-GB" sz="1000" b="0" baseline="0" dirty="0">
                          <a:solidFill>
                            <a:schemeClr val="tx1"/>
                          </a:solidFill>
                          <a:latin typeface="Verdana" panose="020B0604030504040204" pitchFamily="34" charset="0"/>
                          <a:ea typeface="Verdana" panose="020B0604030504040204" pitchFamily="34" charset="0"/>
                        </a:rPr>
                        <a:t> IMTP aligning to Service, Transformation </a:t>
                      </a:r>
                      <a:r>
                        <a:rPr lang="en-GB" sz="1000" b="0" baseline="0">
                          <a:solidFill>
                            <a:schemeClr val="tx1"/>
                          </a:solidFill>
                          <a:latin typeface="Verdana" panose="020B0604030504040204" pitchFamily="34" charset="0"/>
                          <a:ea typeface="Verdana" panose="020B0604030504040204" pitchFamily="34" charset="0"/>
                        </a:rPr>
                        <a:t>and Recovery Plans</a:t>
                      </a:r>
                      <a:endParaRPr lang="en-GB" sz="10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35677797"/>
                  </a:ext>
                </a:extLst>
              </a:tr>
              <a:tr h="310396">
                <a:tc gridSpan="6">
                  <a:txBody>
                    <a:bodyPr/>
                    <a:lstStyle/>
                    <a:p>
                      <a:pPr algn="l"/>
                      <a:r>
                        <a:rPr lang="en-GB" sz="1100" b="1" dirty="0">
                          <a:solidFill>
                            <a:schemeClr val="bg1"/>
                          </a:solidFill>
                          <a:latin typeface="Verdana" panose="020B0604030504040204" pitchFamily="34" charset="0"/>
                          <a:ea typeface="Verdana" panose="020B0604030504040204" pitchFamily="34" charset="0"/>
                        </a:rPr>
                        <a:t>Focus to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2700" cmpd="sng">
                      <a:noFill/>
                    </a:lnL>
                    <a:lnT w="3175" cap="flat" cmpd="sng" algn="ctr">
                      <a:solidFill>
                        <a:srgbClr val="4D4D4F"/>
                      </a:solidFill>
                      <a:prstDash val="sysDash"/>
                      <a:round/>
                      <a:headEnd type="none" w="med" len="med"/>
                      <a:tailEnd type="none" w="med" len="med"/>
                    </a:lnT>
                  </a:tcPr>
                </a:tc>
                <a:tc hMerge="1">
                  <a:txBody>
                    <a:bodyPr/>
                    <a:lstStyle/>
                    <a:p>
                      <a:endParaRPr lang="en-GB"/>
                    </a:p>
                  </a:txBody>
                  <a:tcPr/>
                </a:tc>
                <a:tc hMerge="1">
                  <a:txBody>
                    <a:bodyPr/>
                    <a:lstStyle/>
                    <a:p>
                      <a:pPr algn="l"/>
                      <a:endParaRPr lang="en-GB" sz="1200" b="1">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baseline="0" dirty="0">
                          <a:solidFill>
                            <a:schemeClr val="bg1"/>
                          </a:solidFill>
                          <a:latin typeface="Verdana" panose="020B0604030504040204" pitchFamily="34" charset="0"/>
                          <a:ea typeface="Verdana" panose="020B0604030504040204" pitchFamily="34" charset="0"/>
                        </a:rPr>
                        <a:t>Next Step Priorities:</a:t>
                      </a:r>
                      <a:endParaRPr lang="en-GB" sz="1200" b="1"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0955774"/>
                  </a:ext>
                </a:extLst>
              </a:tr>
              <a:tr h="511840">
                <a:tc gridSpan="6">
                  <a: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aseline="0" dirty="0">
                          <a:solidFill>
                            <a:schemeClr val="tx1"/>
                          </a:solidFill>
                          <a:latin typeface="Verdana"/>
                          <a:ea typeface="Verdana"/>
                        </a:rPr>
                        <a:t>Identified Workforce and OD leads for all SOFW Strategic Programme Portfolio projects</a:t>
                      </a:r>
                    </a:p>
                    <a:p>
                      <a:pPr marL="171450" indent="-171450" algn="l">
                        <a:buFont typeface="Arial" panose="020B0604020202020204" pitchFamily="34" charset="0"/>
                        <a:buChar char="•"/>
                      </a:pPr>
                      <a:r>
                        <a:rPr lang="en-GB" sz="1100" baseline="0" dirty="0">
                          <a:solidFill>
                            <a:schemeClr val="tx1"/>
                          </a:solidFill>
                          <a:latin typeface="Verdana"/>
                          <a:ea typeface="Verdana"/>
                        </a:rPr>
                        <a:t>Focussed workforce and OD support to the development and delivery of the national Accelerated Cluster Development Programme including Pan Cluster Planning Groups (PCPG) and to the roll out of the local MDT cluster across CAV aligned to the @ Home Programme</a:t>
                      </a:r>
                    </a:p>
                    <a:p>
                      <a:pPr marL="171450" indent="-171450" algn="l">
                        <a:buFont typeface="Arial" panose="020B0604020202020204" pitchFamily="34" charset="0"/>
                        <a:buChar char="•"/>
                      </a:pPr>
                      <a:r>
                        <a:rPr lang="en-GB" sz="1100" baseline="0" dirty="0">
                          <a:solidFill>
                            <a:schemeClr val="tx1"/>
                          </a:solidFill>
                          <a:latin typeface="Verdana"/>
                          <a:ea typeface="Verdana"/>
                        </a:rPr>
                        <a:t>Appoint and induct the Co-Production Lead (B7) in MH</a:t>
                      </a:r>
                    </a:p>
                    <a:p>
                      <a:pPr marL="171450" indent="-171450" algn="l">
                        <a:buFont typeface="Arial" panose="020B0604020202020204" pitchFamily="34" charset="0"/>
                        <a:buChar char="•"/>
                      </a:pPr>
                      <a:r>
                        <a:rPr lang="en-GB" sz="1100" b="0" baseline="0" dirty="0">
                          <a:solidFill>
                            <a:schemeClr val="tx1"/>
                          </a:solidFill>
                          <a:latin typeface="Verdana"/>
                          <a:ea typeface="Verdana"/>
                        </a:rPr>
                        <a:t>Collaborative working between Trade Unions, MH Co-production Lead, WOD, MH management and stakeholder groups</a:t>
                      </a:r>
                    </a:p>
                    <a:p>
                      <a:pPr marL="171450" indent="-171450" algn="l">
                        <a:buFont typeface="Arial" panose="020B0604020202020204" pitchFamily="34" charset="0"/>
                        <a:buChar char="•"/>
                      </a:pPr>
                      <a:r>
                        <a:rPr lang="en-GB" sz="1100" b="0" baseline="0" dirty="0">
                          <a:solidFill>
                            <a:schemeClr val="tx1"/>
                          </a:solidFill>
                          <a:latin typeface="Verdana"/>
                          <a:ea typeface="Verdana"/>
                        </a:rPr>
                        <a:t>Co-production of innovative workforce model for 111P2</a:t>
                      </a:r>
                    </a:p>
                    <a:p>
                      <a:pPr marL="171450" indent="-171450" algn="l">
                        <a:buFont typeface="Arial" panose="020B0604020202020204" pitchFamily="34" charset="0"/>
                        <a:buChar char="•"/>
                      </a:pPr>
                      <a:r>
                        <a:rPr lang="en-GB" sz="1100" b="0" baseline="0" dirty="0">
                          <a:solidFill>
                            <a:schemeClr val="tx1"/>
                          </a:solidFill>
                          <a:latin typeface="Verdana"/>
                          <a:ea typeface="Verdana"/>
                        </a:rPr>
                        <a:t>Profiling of Peer Support Worker role in response to WG MH workforce consultation</a:t>
                      </a:r>
                    </a:p>
                    <a:p>
                      <a:pPr marL="171450" indent="-171450" algn="l">
                        <a:buFont typeface="Arial" panose="020B0604020202020204" pitchFamily="34" charset="0"/>
                        <a:buChar char="•"/>
                      </a:pPr>
                      <a:r>
                        <a:rPr lang="en-GB" sz="1100" baseline="0" dirty="0">
                          <a:solidFill>
                            <a:schemeClr val="tx1"/>
                          </a:solidFill>
                          <a:latin typeface="Verdana"/>
                          <a:ea typeface="Verdana"/>
                        </a:rPr>
                        <a:t>Workforce support to the Community and Wellbeing Centres and Hubs</a:t>
                      </a:r>
                    </a:p>
                    <a:p>
                      <a:pPr marL="171450" indent="-171450" algn="l">
                        <a:buFont typeface="Arial" panose="020B0604020202020204" pitchFamily="34" charset="0"/>
                        <a:buChar char="•"/>
                      </a:pPr>
                      <a:r>
                        <a:rPr lang="en-GB" sz="1100" b="0" baseline="0" dirty="0">
                          <a:solidFill>
                            <a:schemeClr val="tx1"/>
                          </a:solidFill>
                          <a:latin typeface="Verdana"/>
                          <a:ea typeface="Verdana"/>
                        </a:rPr>
                        <a:t>Support and direction to the Exec Board of CAV Recovery and Wellbeing College</a:t>
                      </a:r>
                    </a:p>
                    <a:p>
                      <a:pPr marL="171450" indent="-171450" algn="l">
                        <a:buFont typeface="Arial" panose="020B0604020202020204" pitchFamily="34" charset="0"/>
                        <a:buChar char="•"/>
                      </a:pPr>
                      <a:r>
                        <a:rPr lang="en-GB" sz="1100" baseline="0" dirty="0">
                          <a:solidFill>
                            <a:schemeClr val="tx1"/>
                          </a:solidFill>
                          <a:latin typeface="Verdana"/>
                          <a:ea typeface="Verdana"/>
                        </a:rPr>
                        <a:t>Identified Workforce and OD leads for all SOFW projects</a:t>
                      </a:r>
                    </a:p>
                    <a:p>
                      <a:pPr marL="171450" indent="-171450" algn="l">
                        <a:buFont typeface="Arial" panose="020B0604020202020204" pitchFamily="34" charset="0"/>
                        <a:buChar char="•"/>
                      </a:pPr>
                      <a:r>
                        <a:rPr lang="en-GB" sz="1100" baseline="0" dirty="0">
                          <a:solidFill>
                            <a:schemeClr val="tx1"/>
                          </a:solidFill>
                          <a:latin typeface="Verdana"/>
                          <a:ea typeface="Verdana"/>
                        </a:rPr>
                        <a:t>Response to the HEIW MH </a:t>
                      </a:r>
                      <a:r>
                        <a:rPr lang="en-GB" sz="1100" baseline="0">
                          <a:solidFill>
                            <a:schemeClr val="tx1"/>
                          </a:solidFill>
                          <a:latin typeface="Verdana"/>
                          <a:ea typeface="Verdana"/>
                        </a:rPr>
                        <a:t>Workforce Strategy Consultation</a:t>
                      </a:r>
                      <a:endParaRPr lang="en-GB" sz="1100" baseline="0" dirty="0">
                        <a:solidFill>
                          <a:schemeClr val="tx1"/>
                        </a:solidFill>
                        <a:latin typeface="Verdana"/>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3175" cap="flat" cmpd="sng" algn="ctr">
                      <a:solidFill>
                        <a:srgbClr val="4D4D4F"/>
                      </a:solidFill>
                      <a:prstDash val="sysDash"/>
                      <a:round/>
                      <a:headEnd type="none" w="med" len="med"/>
                      <a:tailEnd type="none" w="med" len="med"/>
                    </a:lnL>
                  </a:tcPr>
                </a:tc>
                <a:tc hMerge="1">
                  <a:txBody>
                    <a:bodyPr/>
                    <a:lstStyle/>
                    <a:p>
                      <a:endParaRPr lang="en-GB"/>
                    </a:p>
                  </a:txBody>
                  <a:tcPr/>
                </a:tc>
                <a:tc hMerge="1">
                  <a:txBody>
                    <a:bodyPr/>
                    <a:lstStyle/>
                    <a:p>
                      <a:pPr marL="0" indent="0" algn="l">
                        <a:buFont typeface="Arial" panose="020B0604020202020204" pitchFamily="34" charset="0"/>
                        <a:buNone/>
                      </a:pPr>
                      <a:endParaRPr lang="en-GB" sz="1200">
                        <a:solidFill>
                          <a:srgbClr val="4C4D4F"/>
                        </a:solidFill>
                        <a:latin typeface="Verdana"/>
                        <a:ea typeface="Verdana"/>
                      </a:endParaRPr>
                    </a:p>
                  </a:txBody>
                  <a:tcPr>
                    <a:lnL w="12700" cap="flat" cmpd="sng" algn="ctr">
                      <a:solidFill>
                        <a:schemeClr val="bg1"/>
                      </a:solidFill>
                      <a:prstDash val="solid"/>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gridSpan="3">
                  <a:txBody>
                    <a:bodyPr/>
                    <a:lstStyle/>
                    <a:p>
                      <a:pPr marL="171450" indent="-171450" algn="l">
                        <a:buFont typeface="Arial" panose="020B0604020202020204" pitchFamily="34" charset="0"/>
                        <a:buChar char="•"/>
                      </a:pPr>
                      <a:r>
                        <a:rPr lang="en-GB" sz="1100" b="0" baseline="0" dirty="0">
                          <a:solidFill>
                            <a:schemeClr val="tx1"/>
                          </a:solidFill>
                          <a:latin typeface="Verdana"/>
                          <a:ea typeface="Verdana"/>
                        </a:rPr>
                        <a:t>To map out the interdependencies across the other People and Culture themes aligned to this one.</a:t>
                      </a:r>
                    </a:p>
                    <a:p>
                      <a:pPr marL="171450" indent="-171450" algn="l">
                        <a:buFont typeface="Arial" panose="020B0604020202020204" pitchFamily="34" charset="0"/>
                        <a:buChar char="•"/>
                      </a:pPr>
                      <a:r>
                        <a:rPr lang="en-GB" sz="1100" b="0" baseline="0" dirty="0">
                          <a:solidFill>
                            <a:schemeClr val="tx1"/>
                          </a:solidFill>
                          <a:latin typeface="Verdana"/>
                          <a:ea typeface="Verdana"/>
                        </a:rPr>
                        <a:t>Review key deliverables and milestones to help evidence progress towards overarching objectives</a:t>
                      </a:r>
                    </a:p>
                    <a:p>
                      <a:pPr marL="171450" indent="-171450" algn="l">
                        <a:buFont typeface="Arial" panose="020B0604020202020204" pitchFamily="34" charset="0"/>
                        <a:buChar char="•"/>
                      </a:pPr>
                      <a:r>
                        <a:rPr lang="en-GB" sz="1100" b="0" baseline="0" dirty="0">
                          <a:solidFill>
                            <a:schemeClr val="tx1"/>
                          </a:solidFill>
                          <a:latin typeface="Verdana"/>
                          <a:ea typeface="Verdana"/>
                        </a:rPr>
                        <a:t>Continue to identify workforce and OD priorities with LA colleagues.  Opportunities within the Vale Alliance to be explored.</a:t>
                      </a:r>
                    </a:p>
                    <a:p>
                      <a:pPr marL="171450" indent="-171450" algn="l">
                        <a:buFont typeface="Arial" panose="020B0604020202020204" pitchFamily="34" charset="0"/>
                        <a:buChar char="•"/>
                      </a:pPr>
                      <a:r>
                        <a:rPr lang="en-GB" sz="1100" baseline="0" dirty="0">
                          <a:solidFill>
                            <a:schemeClr val="tx1"/>
                          </a:solidFill>
                          <a:latin typeface="Verdana"/>
                          <a:ea typeface="Verdana"/>
                        </a:rPr>
                        <a:t>For the People and Culture Leads to scope out the workforce and OD deliverables, plans, timelines and resources required for the Strategic Programmes</a:t>
                      </a:r>
                    </a:p>
                    <a:p>
                      <a:pPr marL="171450" indent="-171450" algn="l">
                        <a:buFont typeface="Arial" panose="020B0604020202020204" pitchFamily="34" charset="0"/>
                        <a:buChar char="•"/>
                      </a:pPr>
                      <a:r>
                        <a:rPr lang="en-GB" sz="1100" b="0" baseline="0" dirty="0">
                          <a:solidFill>
                            <a:schemeClr val="tx1"/>
                          </a:solidFill>
                          <a:latin typeface="Verdana"/>
                          <a:ea typeface="Verdana"/>
                        </a:rPr>
                        <a:t>Identify the People and Culture alignment to the PCPG</a:t>
                      </a:r>
                    </a:p>
                    <a:p>
                      <a:pPr marL="171450" indent="-171450" algn="l">
                        <a:buFont typeface="Arial" panose="020B0604020202020204" pitchFamily="34" charset="0"/>
                        <a:buChar char="•"/>
                      </a:pPr>
                      <a:r>
                        <a:rPr lang="en-GB" sz="1100" b="0" baseline="0" dirty="0">
                          <a:solidFill>
                            <a:schemeClr val="tx1"/>
                          </a:solidFill>
                          <a:latin typeface="Verdana"/>
                          <a:ea typeface="Verdana"/>
                        </a:rPr>
                        <a:t>Refine and develop the co-production/engagement model to inform decision making around service and workforce models</a:t>
                      </a:r>
                    </a:p>
                    <a:p>
                      <a:pPr marL="171450" indent="-171450" algn="l">
                        <a:buFont typeface="Arial" panose="020B0604020202020204" pitchFamily="34" charset="0"/>
                        <a:buChar char="•"/>
                      </a:pPr>
                      <a:r>
                        <a:rPr lang="en-GB" sz="1100" b="0" baseline="0" dirty="0">
                          <a:solidFill>
                            <a:schemeClr val="tx1"/>
                          </a:solidFill>
                          <a:latin typeface="Verdana"/>
                          <a:ea typeface="Verdana"/>
                        </a:rPr>
                        <a:t>To ensure the local and HEIW Academy developments are maximised</a:t>
                      </a:r>
                    </a:p>
                    <a:p>
                      <a:pPr marL="171450" indent="-171450" algn="l">
                        <a:buFont typeface="Arial" panose="020B0604020202020204" pitchFamily="34" charset="0"/>
                        <a:buChar char="•"/>
                      </a:pPr>
                      <a:r>
                        <a:rPr lang="en-GB" sz="1100" b="0" baseline="0" dirty="0">
                          <a:solidFill>
                            <a:schemeClr val="tx1"/>
                          </a:solidFill>
                          <a:latin typeface="Verdana"/>
                          <a:ea typeface="Verdana"/>
                        </a:rPr>
                        <a:t>Establish  the infrastructure to support and develop Peer Support Worker (with lived experience) role</a:t>
                      </a:r>
                    </a:p>
                    <a:p>
                      <a:pPr marL="171450" indent="-171450" algn="l">
                        <a:buFont typeface="Arial" panose="020B0604020202020204" pitchFamily="34" charset="0"/>
                        <a:buChar char="•"/>
                      </a:pPr>
                      <a:r>
                        <a:rPr lang="en-GB" sz="1100" b="0" baseline="0" dirty="0">
                          <a:solidFill>
                            <a:schemeClr val="tx1"/>
                          </a:solidFill>
                          <a:latin typeface="Verdana"/>
                          <a:ea typeface="Verdana"/>
                        </a:rPr>
                        <a:t>Continue to embed the Physician Associate role while reinforcing the infrastructure </a:t>
                      </a:r>
                    </a:p>
                    <a:p>
                      <a:pPr marL="171450" indent="-171450" algn="l">
                        <a:buFont typeface="Arial" panose="020B0604020202020204" pitchFamily="34" charset="0"/>
                        <a:buChar char="•"/>
                      </a:pPr>
                      <a:endParaRPr lang="en-GB" sz="1100" b="0" baseline="0" dirty="0">
                        <a:solidFill>
                          <a:schemeClr val="tx1"/>
                        </a:solidFill>
                        <a:latin typeface="Verdana"/>
                        <a:ea typeface="Verdana"/>
                      </a:endParaRPr>
                    </a:p>
                    <a:p>
                      <a:pPr marL="171450" indent="-171450" algn="l">
                        <a:buFont typeface="Arial" panose="020B0604020202020204" pitchFamily="34" charset="0"/>
                        <a:buChar char="•"/>
                      </a:pPr>
                      <a:endParaRPr lang="en-GB" sz="1100" dirty="0">
                        <a:solidFill>
                          <a:srgbClr val="4C4D4F"/>
                        </a:solidFill>
                        <a:latin typeface="Verdana"/>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90770727"/>
                  </a:ext>
                </a:extLst>
              </a:tr>
              <a:tr h="310396">
                <a:tc gridSpan="3">
                  <a:txBody>
                    <a:bodyPr/>
                    <a:lstStyle/>
                    <a:p>
                      <a:pPr algn="l"/>
                      <a:r>
                        <a:rPr lang="en-GB" sz="1200" b="1" dirty="0">
                          <a:solidFill>
                            <a:schemeClr val="bg1"/>
                          </a:solidFill>
                          <a:latin typeface="Verdana" panose="020B0604030504040204" pitchFamily="34" charset="0"/>
                          <a:ea typeface="Verdana" panose="020B0604030504040204" pitchFamily="34" charset="0"/>
                        </a:rPr>
                        <a:t>Major Programme Risk:</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endParaRPr lang="en-GB" sz="1000">
                        <a:solidFill>
                          <a:schemeClr val="tx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US"/>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rgbClr val="245170"/>
                    </a:solidFill>
                  </a:tcPr>
                </a:tc>
                <a:tc gridSpan="3">
                  <a:txBody>
                    <a:bodyPr/>
                    <a:lstStyle/>
                    <a:p>
                      <a:r>
                        <a:rPr lang="en-GB" sz="1200" b="1">
                          <a:solidFill>
                            <a:schemeClr val="bg1"/>
                          </a:solidFill>
                          <a:latin typeface="Verdana" panose="020B0604030504040204" pitchFamily="34" charset="0"/>
                          <a:ea typeface="Verdana" panose="020B0604030504040204" pitchFamily="34" charset="0"/>
                        </a:rPr>
                        <a:t>Mitigating Action:</a:t>
                      </a:r>
                      <a:endParaRPr lang="en-GB"/>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pPr algn="l"/>
                      <a:r>
                        <a:rPr lang="en-GB" sz="1200" b="1" dirty="0">
                          <a:solidFill>
                            <a:schemeClr val="bg1"/>
                          </a:solidFill>
                          <a:latin typeface="Verdana" panose="020B0604030504040204" pitchFamily="34" charset="0"/>
                          <a:ea typeface="Verdana" panose="020B0604030504040204" pitchFamily="34" charset="0"/>
                        </a:rPr>
                        <a:t>Mitigating Action: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gridSpan="3">
                  <a:txBody>
                    <a:bodyPr/>
                    <a:lstStyle/>
                    <a:p>
                      <a:pPr algn="l"/>
                      <a:r>
                        <a:rPr lang="en-GB" sz="1200" b="1" dirty="0">
                          <a:solidFill>
                            <a:schemeClr val="bg1"/>
                          </a:solidFill>
                          <a:latin typeface="Verdana" panose="020B0604030504040204" pitchFamily="34" charset="0"/>
                          <a:ea typeface="Verdana" panose="020B0604030504040204" pitchFamily="34" charset="0"/>
                        </a:rPr>
                        <a:t>Decision / Intervention required from Execs: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45170"/>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731287617"/>
                  </a:ext>
                </a:extLst>
              </a:tr>
              <a:tr h="1519347">
                <a:tc gridSpan="3">
                  <a:txBody>
                    <a:bodyPr/>
                    <a:lstStyle/>
                    <a:p>
                      <a:pPr marL="171450" indent="-171450" algn="l">
                        <a:buFont typeface="Arial" panose="020B0604020202020204" pitchFamily="34" charset="0"/>
                        <a:buChar char="•"/>
                      </a:pPr>
                      <a:r>
                        <a:rPr lang="en-GB" sz="1100" dirty="0">
                          <a:solidFill>
                            <a:srgbClr val="4C4D4F"/>
                          </a:solidFill>
                          <a:latin typeface="Verdana" panose="020B0604030504040204" pitchFamily="34" charset="0"/>
                          <a:ea typeface="Verdana" panose="020B0604030504040204" pitchFamily="34" charset="0"/>
                        </a:rPr>
                        <a:t>Collaboration and</a:t>
                      </a:r>
                      <a:r>
                        <a:rPr lang="en-GB" sz="1100" baseline="0" dirty="0">
                          <a:solidFill>
                            <a:srgbClr val="4C4D4F"/>
                          </a:solidFill>
                          <a:latin typeface="Verdana" panose="020B0604030504040204" pitchFamily="34" charset="0"/>
                          <a:ea typeface="Verdana" panose="020B0604030504040204" pitchFamily="34" charset="0"/>
                        </a:rPr>
                        <a:t> engagement across Health, Social Care and partners</a:t>
                      </a:r>
                    </a:p>
                    <a:p>
                      <a:pPr marL="171450" indent="-171450" algn="l">
                        <a:buFont typeface="Arial" panose="020B0604020202020204" pitchFamily="34" charset="0"/>
                        <a:buChar char="•"/>
                      </a:pPr>
                      <a:r>
                        <a:rPr lang="en-GB" sz="1100" baseline="0" dirty="0">
                          <a:solidFill>
                            <a:srgbClr val="4C4D4F"/>
                          </a:solidFill>
                          <a:latin typeface="Verdana" panose="020B0604030504040204" pitchFamily="34" charset="0"/>
                          <a:ea typeface="Verdana" panose="020B0604030504040204" pitchFamily="34" charset="0"/>
                        </a:rPr>
                        <a:t>Whole system pressures and COVID uncertainty</a:t>
                      </a:r>
                    </a:p>
                    <a:p>
                      <a:pPr marL="171450" indent="-171450" algn="l">
                        <a:buFont typeface="Arial" panose="020B0604020202020204" pitchFamily="34" charset="0"/>
                        <a:buChar char="•"/>
                      </a:pPr>
                      <a:r>
                        <a:rPr lang="en-GB" sz="1100" b="0" dirty="0">
                          <a:solidFill>
                            <a:srgbClr val="4C4D4F"/>
                          </a:solidFill>
                          <a:latin typeface="Verdana" panose="020B0604030504040204" pitchFamily="34" charset="0"/>
                          <a:ea typeface="Verdana" panose="020B0604030504040204" pitchFamily="34" charset="0"/>
                        </a:rPr>
                        <a:t>WOD team capacity to support and deliver all of the actions within the plan</a:t>
                      </a:r>
                    </a:p>
                    <a:p>
                      <a:pPr marL="171450" indent="-171450" algn="l">
                        <a:buFont typeface="Arial" panose="020B0604020202020204" pitchFamily="34" charset="0"/>
                        <a:buChar char="•"/>
                      </a:pPr>
                      <a:r>
                        <a:rPr lang="en-GB" sz="1100" b="0" dirty="0">
                          <a:solidFill>
                            <a:srgbClr val="4C4D4F"/>
                          </a:solidFill>
                          <a:latin typeface="Verdana" panose="020B0604030504040204" pitchFamily="34" charset="0"/>
                          <a:ea typeface="Verdana" panose="020B0604030504040204" pitchFamily="34" charset="0"/>
                        </a:rPr>
                        <a:t>Facility time for TU Reps to support partnership working and organisational change</a:t>
                      </a:r>
                    </a:p>
                    <a:p>
                      <a:pPr marL="171450" indent="-171450" algn="l">
                        <a:buFont typeface="Arial" panose="020B0604020202020204" pitchFamily="34" charset="0"/>
                        <a:buChar char="•"/>
                      </a:pPr>
                      <a:r>
                        <a:rPr lang="en-GB" sz="1100" dirty="0">
                          <a:solidFill>
                            <a:srgbClr val="4C4D4F"/>
                          </a:solidFill>
                          <a:latin typeface="Verdana" panose="020B0604030504040204" pitchFamily="34" charset="0"/>
                          <a:ea typeface="Verdana" panose="020B0604030504040204" pitchFamily="34" charset="0"/>
                        </a:rPr>
                        <a:t>Investment</a:t>
                      </a:r>
                      <a:r>
                        <a:rPr lang="en-GB" sz="1100" baseline="0" dirty="0">
                          <a:solidFill>
                            <a:srgbClr val="4C4D4F"/>
                          </a:solidFill>
                          <a:latin typeface="Verdana" panose="020B0604030504040204" pitchFamily="34" charset="0"/>
                          <a:ea typeface="Verdana" panose="020B0604030504040204" pitchFamily="34" charset="0"/>
                        </a:rPr>
                        <a:t> to support schemes</a:t>
                      </a:r>
                      <a:endParaRPr lang="en-GB" sz="1100" dirty="0">
                        <a:solidFill>
                          <a:srgbClr val="4C4D4F"/>
                        </a:solidFill>
                        <a:latin typeface="Verdana" panose="020B0604030504040204" pitchFamily="34" charset="0"/>
                        <a:ea typeface="Verdana" panose="020B060403050404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l"/>
                      <a:endParaRPr lang="en-GB" sz="100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hMerge="1">
                  <a:txBody>
                    <a:bodyPr/>
                    <a:lstStyle/>
                    <a:p>
                      <a:endParaRPr lang="en-US"/>
                    </a:p>
                  </a:txBody>
                  <a:tcPr>
                    <a:lnL w="3175" cap="flat" cmpd="sng" algn="ctr">
                      <a:solidFill>
                        <a:srgbClr val="4D4D4F"/>
                      </a:solidFill>
                      <a:prstDash val="sysDash"/>
                      <a:round/>
                      <a:headEnd type="none" w="med" len="med"/>
                      <a:tailEnd type="none" w="med" len="med"/>
                    </a:lnL>
                    <a:lnR w="3175" cap="flat" cmpd="sng" algn="ctr">
                      <a:solidFill>
                        <a:srgbClr val="4D4D4F"/>
                      </a:solidFill>
                      <a:prstDash val="sysDash"/>
                      <a:round/>
                      <a:headEnd type="none" w="med" len="med"/>
                      <a:tailEnd type="none" w="med" len="med"/>
                    </a:lnR>
                    <a:lnT w="6350" cap="flat" cmpd="sng" algn="ctr">
                      <a:solidFill>
                        <a:srgbClr val="4C4D4F"/>
                      </a:solidFill>
                      <a:prstDash val="sysDash"/>
                      <a:round/>
                      <a:headEnd type="none" w="med" len="med"/>
                      <a:tailEnd type="none" w="med" len="med"/>
                    </a:lnT>
                    <a:lnB w="6350" cap="flat" cmpd="sng" algn="ctr">
                      <a:solidFill>
                        <a:srgbClr val="4C4D4F"/>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3">
                  <a:txBody>
                    <a:bodyPr/>
                    <a:lstStyle/>
                    <a:p>
                      <a:pPr marL="171450" indent="-171450" algn="l">
                        <a:buFont typeface="Arial" panose="020B0604020202020204" pitchFamily="34" charset="0"/>
                        <a:buChar char="•"/>
                      </a:pPr>
                      <a:r>
                        <a:rPr lang="en-GB" sz="1100" dirty="0">
                          <a:solidFill>
                            <a:schemeClr val="tx1"/>
                          </a:solidFill>
                          <a:latin typeface="Verdana" panose="020B0604030504040204" pitchFamily="34" charset="0"/>
                          <a:ea typeface="Verdana" panose="020B0604030504040204" pitchFamily="34" charset="0"/>
                        </a:rPr>
                        <a:t>WOD alignment</a:t>
                      </a:r>
                      <a:r>
                        <a:rPr lang="en-GB" sz="1100" baseline="0" dirty="0">
                          <a:solidFill>
                            <a:schemeClr val="tx1"/>
                          </a:solidFill>
                          <a:latin typeface="Verdana" panose="020B0604030504040204" pitchFamily="34" charset="0"/>
                          <a:ea typeface="Verdana" panose="020B0604030504040204" pitchFamily="34" charset="0"/>
                        </a:rPr>
                        <a:t> to strategic programmes</a:t>
                      </a:r>
                    </a:p>
                    <a:p>
                      <a:pPr marL="171450" indent="-171450" algn="l">
                        <a:buFont typeface="Arial" panose="020B0604020202020204" pitchFamily="34" charset="0"/>
                        <a:buChar char="•"/>
                      </a:pPr>
                      <a:r>
                        <a:rPr lang="en-GB" sz="1100" baseline="0" dirty="0">
                          <a:solidFill>
                            <a:schemeClr val="tx1"/>
                          </a:solidFill>
                          <a:latin typeface="Verdana" panose="020B0604030504040204" pitchFamily="34" charset="0"/>
                          <a:ea typeface="Verdana" panose="020B0604030504040204" pitchFamily="34" charset="0"/>
                        </a:rPr>
                        <a:t>Dedicated Workforce planning and OD resources in PCIC</a:t>
                      </a:r>
                      <a:endParaRPr lang="en-GB" sz="1100" b="0" baseline="0" dirty="0">
                        <a:solidFill>
                          <a:schemeClr val="tx1"/>
                        </a:solidFill>
                        <a:latin typeface="Verdana" panose="020B0604030504040204" pitchFamily="34" charset="0"/>
                        <a:ea typeface="Verdana" panose="020B0604030504040204" pitchFamily="34" charset="0"/>
                      </a:endParaRPr>
                    </a:p>
                    <a:p>
                      <a:pPr marL="171450" indent="-171450" algn="l">
                        <a:buFont typeface="Arial" panose="020B0604020202020204" pitchFamily="34" charset="0"/>
                        <a:buChar char="•"/>
                      </a:pPr>
                      <a:r>
                        <a:rPr lang="en-GB" sz="1100" b="0" baseline="0" dirty="0">
                          <a:solidFill>
                            <a:schemeClr val="tx1"/>
                          </a:solidFill>
                          <a:latin typeface="Verdana" panose="020B0604030504040204" pitchFamily="34" charset="0"/>
                          <a:ea typeface="Verdana" panose="020B0604030504040204" pitchFamily="34" charset="0"/>
                        </a:rPr>
                        <a:t>Facility time for TU Reps in MH</a:t>
                      </a:r>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171450" indent="-171450" algn="l">
                        <a:buFont typeface="Arial" panose="020B0604020202020204" pitchFamily="34" charset="0"/>
                        <a:buChar char="•"/>
                      </a:pPr>
                      <a:r>
                        <a:rPr lang="en-GB" sz="1100" dirty="0">
                          <a:solidFill>
                            <a:schemeClr val="tx1"/>
                          </a:solidFill>
                          <a:latin typeface="Verdana" panose="020B0604030504040204" pitchFamily="34" charset="0"/>
                          <a:ea typeface="Verdana" panose="020B0604030504040204" pitchFamily="34" charset="0"/>
                        </a:rPr>
                        <a:t>WOD alignment</a:t>
                      </a:r>
                      <a:r>
                        <a:rPr lang="en-GB" sz="1100" baseline="0" dirty="0">
                          <a:solidFill>
                            <a:schemeClr val="tx1"/>
                          </a:solidFill>
                          <a:latin typeface="Verdana" panose="020B0604030504040204" pitchFamily="34" charset="0"/>
                          <a:ea typeface="Verdana" panose="020B0604030504040204" pitchFamily="34" charset="0"/>
                        </a:rPr>
                        <a:t> to strategic programmes</a:t>
                      </a:r>
                    </a:p>
                    <a:p>
                      <a:pPr marL="171450" indent="-171450" algn="l">
                        <a:buFont typeface="Arial" panose="020B0604020202020204" pitchFamily="34" charset="0"/>
                        <a:buChar char="•"/>
                      </a:pPr>
                      <a:r>
                        <a:rPr lang="en-GB" sz="1100" baseline="0" dirty="0">
                          <a:solidFill>
                            <a:schemeClr val="tx1"/>
                          </a:solidFill>
                          <a:latin typeface="Verdana" panose="020B0604030504040204" pitchFamily="34" charset="0"/>
                          <a:ea typeface="Verdana" panose="020B0604030504040204" pitchFamily="34" charset="0"/>
                        </a:rPr>
                        <a:t>Dedicated Workforce planning and OD resources in PCIC</a:t>
                      </a:r>
                      <a:endParaRPr lang="en-GB" sz="1100" b="0" baseline="0" dirty="0">
                        <a:solidFill>
                          <a:schemeClr val="tx1"/>
                        </a:solidFill>
                        <a:latin typeface="Verdana" panose="020B0604030504040204" pitchFamily="34" charset="0"/>
                        <a:ea typeface="Verdana" panose="020B0604030504040204" pitchFamily="34" charset="0"/>
                      </a:endParaRPr>
                    </a:p>
                    <a:p>
                      <a:pPr marL="171450" indent="-171450" algn="l">
                        <a:buFont typeface="Arial" panose="020B0604020202020204" pitchFamily="34" charset="0"/>
                        <a:buChar char="•"/>
                      </a:pPr>
                      <a:r>
                        <a:rPr lang="en-GB" sz="1100" b="0" baseline="0" dirty="0">
                          <a:solidFill>
                            <a:schemeClr val="tx1"/>
                          </a:solidFill>
                          <a:latin typeface="Verdana" panose="020B0604030504040204" pitchFamily="34" charset="0"/>
                          <a:ea typeface="Verdana" panose="020B0604030504040204" pitchFamily="34" charset="0"/>
                        </a:rPr>
                        <a:t>Facility time for TU Reps in MH</a:t>
                      </a:r>
                      <a:endParaRPr lang="en-GB" sz="1200" dirty="0">
                        <a:solidFill>
                          <a:srgbClr val="4C4D4F"/>
                        </a:solidFill>
                        <a:latin typeface="Verdana" panose="020B0604030504040204" pitchFamily="34" charset="0"/>
                        <a:ea typeface="Verdana" panose="020B060403050404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lnL w="12700" cap="flat" cmpd="sng" algn="ctr">
                      <a:solidFill>
                        <a:schemeClr val="bg1"/>
                      </a:solidFill>
                      <a:prstDash val="solid"/>
                      <a:round/>
                      <a:headEnd type="none" w="med" len="med"/>
                      <a:tailEnd type="none" w="med" len="med"/>
                    </a:lnL>
                  </a:tcPr>
                </a:tc>
                <a:tc gridSpan="3">
                  <a:txBody>
                    <a:bodyPr/>
                    <a:lstStyle/>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To note the risk in relation to WOD team and TU capacity to deliver during current operational pressures</a:t>
                      </a:r>
                    </a:p>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Executive sponsorship for Recovery College</a:t>
                      </a:r>
                    </a:p>
                    <a:p>
                      <a:pPr marL="171450" lvl="0" indent="-171450" algn="l">
                        <a:buFont typeface="Arial" panose="020B0604020202020204" pitchFamily="34" charset="0"/>
                        <a:buChar char="•"/>
                      </a:pPr>
                      <a:r>
                        <a:rPr lang="en-GB" sz="1100" b="0" i="0" u="none" strike="noStrike" noProof="0" dirty="0">
                          <a:solidFill>
                            <a:schemeClr val="tx1"/>
                          </a:solidFill>
                          <a:latin typeface="Verdana"/>
                          <a:ea typeface="Verdana"/>
                        </a:rPr>
                        <a:t>Exec</a:t>
                      </a:r>
                      <a:r>
                        <a:rPr lang="en-GB" sz="1100" b="0" i="0" u="none" strike="noStrike" baseline="0" noProof="0" dirty="0">
                          <a:solidFill>
                            <a:schemeClr val="tx1"/>
                          </a:solidFill>
                          <a:latin typeface="Verdana"/>
                          <a:ea typeface="Verdana"/>
                        </a:rPr>
                        <a:t> support for MH Transformation and Recovery bids</a:t>
                      </a:r>
                    </a:p>
                    <a:p>
                      <a:pPr marL="171450" lvl="0" indent="-171450" algn="l">
                        <a:buFont typeface="Arial" panose="020B0604020202020204" pitchFamily="34" charset="0"/>
                        <a:buChar char="•"/>
                      </a:pPr>
                      <a:endParaRPr lang="en-GB" sz="1100" b="0" i="0" u="none" strike="noStrike" noProof="0" dirty="0">
                        <a:solidFill>
                          <a:schemeClr val="tx1"/>
                        </a:solidFill>
                        <a:latin typeface="Verdana"/>
                        <a:ea typeface="Verdan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a:p>
                  </a:txBody>
                  <a:tcPr/>
                </a:tc>
                <a:tc hMerge="1">
                  <a:txBody>
                    <a:bodyPr/>
                    <a:lstStyle/>
                    <a:p>
                      <a:pPr algn="l"/>
                      <a:endParaRPr lang="en-GB" sz="1000">
                        <a:solidFill>
                          <a:schemeClr val="tx1"/>
                        </a:solidFill>
                      </a:endParaRPr>
                    </a:p>
                  </a:txBody>
                  <a:tcPr anchor="ctr">
                    <a:lnL w="12700" cap="flat" cmpd="sng" algn="ctr">
                      <a:no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3005138"/>
                  </a:ext>
                </a:extLst>
              </a:tr>
            </a:tbl>
          </a:graphicData>
        </a:graphic>
      </p:graphicFrame>
      <p:sp>
        <p:nvSpPr>
          <p:cNvPr id="12" name="Oval 11">
            <a:extLst>
              <a:ext uri="{FF2B5EF4-FFF2-40B4-BE49-F238E27FC236}">
                <a16:creationId xmlns:a16="http://schemas.microsoft.com/office/drawing/2014/main" id="{25614AFA-A7B3-4494-92B7-A19570AAE42A}"/>
              </a:ext>
            </a:extLst>
          </p:cNvPr>
          <p:cNvSpPr/>
          <p:nvPr/>
        </p:nvSpPr>
        <p:spPr>
          <a:xfrm>
            <a:off x="4855419" y="1543106"/>
            <a:ext cx="246412" cy="246412"/>
          </a:xfrm>
          <a:prstGeom prst="ellipse">
            <a:avLst/>
          </a:prstGeom>
          <a:solidFill>
            <a:srgbClr val="FFC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E877213-71BD-4EE3-8C86-24B263326698}"/>
              </a:ext>
            </a:extLst>
          </p:cNvPr>
          <p:cNvGrpSpPr/>
          <p:nvPr/>
        </p:nvGrpSpPr>
        <p:grpSpPr>
          <a:xfrm>
            <a:off x="8144307" y="5341320"/>
            <a:ext cx="3360481" cy="215444"/>
            <a:chOff x="7976561" y="6467850"/>
            <a:chExt cx="3360481" cy="215444"/>
          </a:xfrm>
        </p:grpSpPr>
        <p:sp>
          <p:nvSpPr>
            <p:cNvPr id="17" name="Oval 16">
              <a:extLst>
                <a:ext uri="{FF2B5EF4-FFF2-40B4-BE49-F238E27FC236}">
                  <a16:creationId xmlns:a16="http://schemas.microsoft.com/office/drawing/2014/main" id="{1C12FE98-964F-463B-A6ED-81B7A24E0A84}"/>
                </a:ext>
              </a:extLst>
            </p:cNvPr>
            <p:cNvSpPr/>
            <p:nvPr/>
          </p:nvSpPr>
          <p:spPr>
            <a:xfrm>
              <a:off x="8772227" y="6521572"/>
              <a:ext cx="108000" cy="108000"/>
            </a:xfrm>
            <a:prstGeom prst="ellipse">
              <a:avLst/>
            </a:prstGeom>
            <a:solidFill>
              <a:srgbClr val="B0D239"/>
            </a:solidFill>
            <a:ln>
              <a:solidFill>
                <a:srgbClr val="B0D2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8480A015-4F90-49F8-BE68-5D419352EF00}"/>
                </a:ext>
              </a:extLst>
            </p:cNvPr>
            <p:cNvSpPr/>
            <p:nvPr/>
          </p:nvSpPr>
          <p:spPr>
            <a:xfrm>
              <a:off x="9422027" y="6521572"/>
              <a:ext cx="108000" cy="108000"/>
            </a:xfrm>
            <a:prstGeom prst="ellipse">
              <a:avLst/>
            </a:prstGeom>
            <a:solidFill>
              <a:srgbClr val="E6B222"/>
            </a:solidFill>
            <a:ln>
              <a:solidFill>
                <a:srgbClr val="E6B2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7A0F77FE-510E-4155-B8AF-C1D180D75F0E}"/>
                </a:ext>
              </a:extLst>
            </p:cNvPr>
            <p:cNvSpPr txBox="1"/>
            <p:nvPr/>
          </p:nvSpPr>
          <p:spPr>
            <a:xfrm>
              <a:off x="8871031" y="6467850"/>
              <a:ext cx="611905"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On Track</a:t>
              </a:r>
            </a:p>
          </p:txBody>
        </p:sp>
        <p:sp>
          <p:nvSpPr>
            <p:cNvPr id="27" name="TextBox 26">
              <a:extLst>
                <a:ext uri="{FF2B5EF4-FFF2-40B4-BE49-F238E27FC236}">
                  <a16:creationId xmlns:a16="http://schemas.microsoft.com/office/drawing/2014/main" id="{1795A96D-F016-4DF8-8077-58E700A60D03}"/>
                </a:ext>
              </a:extLst>
            </p:cNvPr>
            <p:cNvSpPr txBox="1"/>
            <p:nvPr/>
          </p:nvSpPr>
          <p:spPr>
            <a:xfrm>
              <a:off x="8075366" y="6467850"/>
              <a:ext cx="774180"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Not started</a:t>
              </a:r>
            </a:p>
          </p:txBody>
        </p:sp>
        <p:sp>
          <p:nvSpPr>
            <p:cNvPr id="21" name="TextBox 20">
              <a:extLst>
                <a:ext uri="{FF2B5EF4-FFF2-40B4-BE49-F238E27FC236}">
                  <a16:creationId xmlns:a16="http://schemas.microsoft.com/office/drawing/2014/main" id="{17F964E8-789C-451A-955D-8BAC72E64905}"/>
                </a:ext>
              </a:extLst>
            </p:cNvPr>
            <p:cNvSpPr txBox="1"/>
            <p:nvPr/>
          </p:nvSpPr>
          <p:spPr>
            <a:xfrm>
              <a:off x="9530027" y="6467850"/>
              <a:ext cx="52326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At Risk</a:t>
              </a:r>
            </a:p>
          </p:txBody>
        </p:sp>
        <p:sp>
          <p:nvSpPr>
            <p:cNvPr id="22" name="Oval 21">
              <a:extLst>
                <a:ext uri="{FF2B5EF4-FFF2-40B4-BE49-F238E27FC236}">
                  <a16:creationId xmlns:a16="http://schemas.microsoft.com/office/drawing/2014/main" id="{7E6932DC-CDB4-4B16-9BE7-CFF0EDB3103F}"/>
                </a:ext>
              </a:extLst>
            </p:cNvPr>
            <p:cNvSpPr/>
            <p:nvPr/>
          </p:nvSpPr>
          <p:spPr>
            <a:xfrm>
              <a:off x="10018427" y="6521572"/>
              <a:ext cx="108000" cy="108000"/>
            </a:xfrm>
            <a:prstGeom prst="ellipse">
              <a:avLst/>
            </a:prstGeom>
            <a:solidFill>
              <a:srgbClr val="E9552D"/>
            </a:solidFill>
            <a:ln>
              <a:solidFill>
                <a:srgbClr val="E955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8807A55-B5D6-4AF6-941F-2112DBF3E302}"/>
                </a:ext>
              </a:extLst>
            </p:cNvPr>
            <p:cNvSpPr txBox="1"/>
            <p:nvPr/>
          </p:nvSpPr>
          <p:spPr>
            <a:xfrm>
              <a:off x="10109688" y="6467850"/>
              <a:ext cx="633392"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black"/>
                  </a:solidFill>
                  <a:effectLst/>
                  <a:uLnTx/>
                  <a:uFillTx/>
                  <a:latin typeface="Calibri" panose="020F0502020204030204"/>
                  <a:ea typeface="+mn-ea"/>
                  <a:cs typeface="+mn-cs"/>
                </a:rPr>
                <a:t>Off Track</a:t>
              </a:r>
            </a:p>
          </p:txBody>
        </p:sp>
        <p:sp>
          <p:nvSpPr>
            <p:cNvPr id="24" name="Oval 23">
              <a:extLst>
                <a:ext uri="{FF2B5EF4-FFF2-40B4-BE49-F238E27FC236}">
                  <a16:creationId xmlns:a16="http://schemas.microsoft.com/office/drawing/2014/main" id="{F5630756-09D3-4559-B422-035791216BAD}"/>
                </a:ext>
              </a:extLst>
            </p:cNvPr>
            <p:cNvSpPr/>
            <p:nvPr/>
          </p:nvSpPr>
          <p:spPr>
            <a:xfrm>
              <a:off x="10629784" y="6521572"/>
              <a:ext cx="108000" cy="108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A15C7825-A408-4F2E-ACF8-84710AB2A23C}"/>
                </a:ext>
              </a:extLst>
            </p:cNvPr>
            <p:cNvSpPr txBox="1"/>
            <p:nvPr/>
          </p:nvSpPr>
          <p:spPr>
            <a:xfrm>
              <a:off x="10737054" y="6467850"/>
              <a:ext cx="599988"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prstClr val="black"/>
                  </a:solidFill>
                  <a:effectLst/>
                  <a:uLnTx/>
                  <a:uFillTx/>
                  <a:latin typeface="Calibri" panose="020F0502020204030204"/>
                  <a:ea typeface="+mn-ea"/>
                  <a:cs typeface="+mn-cs"/>
                </a:rPr>
                <a:t>Complete</a:t>
              </a:r>
            </a:p>
          </p:txBody>
        </p:sp>
        <p:sp>
          <p:nvSpPr>
            <p:cNvPr id="26" name="Oval 25">
              <a:extLst>
                <a:ext uri="{FF2B5EF4-FFF2-40B4-BE49-F238E27FC236}">
                  <a16:creationId xmlns:a16="http://schemas.microsoft.com/office/drawing/2014/main" id="{FD2E77AC-3C14-47A1-8579-DB52D418A82F}"/>
                </a:ext>
              </a:extLst>
            </p:cNvPr>
            <p:cNvSpPr/>
            <p:nvPr/>
          </p:nvSpPr>
          <p:spPr>
            <a:xfrm>
              <a:off x="7976561" y="6521572"/>
              <a:ext cx="108000" cy="10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 name="TextBox 31">
            <a:extLst>
              <a:ext uri="{FF2B5EF4-FFF2-40B4-BE49-F238E27FC236}">
                <a16:creationId xmlns:a16="http://schemas.microsoft.com/office/drawing/2014/main" id="{E26C6169-794D-4D4B-8F7A-2C1538C94839}"/>
              </a:ext>
            </a:extLst>
          </p:cNvPr>
          <p:cNvSpPr txBox="1"/>
          <p:nvPr/>
        </p:nvSpPr>
        <p:spPr>
          <a:xfrm>
            <a:off x="114300" y="752150"/>
            <a:ext cx="4601496"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4D4D4F"/>
                </a:solidFill>
                <a:effectLst/>
                <a:uLnTx/>
                <a:uFillTx/>
                <a:latin typeface="Verdana" panose="020B0604030504040204" pitchFamily="34" charset="0"/>
                <a:ea typeface="Verdana" panose="020B0604030504040204" pitchFamily="34" charset="0"/>
                <a:cs typeface="+mn-cs"/>
              </a:rPr>
              <a:t>Date: 4/5/22</a:t>
            </a:r>
          </a:p>
        </p:txBody>
      </p:sp>
      <p:sp>
        <p:nvSpPr>
          <p:cNvPr id="28" name="Rectangle 27">
            <a:extLst>
              <a:ext uri="{FF2B5EF4-FFF2-40B4-BE49-F238E27FC236}">
                <a16:creationId xmlns:a16="http://schemas.microsoft.com/office/drawing/2014/main" id="{DDF4C255-35AC-4EC1-8D1F-D552F204F480}"/>
              </a:ext>
            </a:extLst>
          </p:cNvPr>
          <p:cNvSpPr/>
          <p:nvPr/>
        </p:nvSpPr>
        <p:spPr>
          <a:xfrm>
            <a:off x="-1" y="0"/>
            <a:ext cx="5287347" cy="236169"/>
          </a:xfrm>
          <a:prstGeom prst="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a:solidFill>
                  <a:prstClr val="white"/>
                </a:solidFill>
                <a:latin typeface="Calibri"/>
              </a:rPr>
              <a:t>People &amp; Culture Plan</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Rectangle 28">
            <a:extLst>
              <a:ext uri="{FF2B5EF4-FFF2-40B4-BE49-F238E27FC236}">
                <a16:creationId xmlns:a16="http://schemas.microsoft.com/office/drawing/2014/main" id="{01BD1AF0-C742-41F8-B5D7-1FBD956A930B}"/>
              </a:ext>
            </a:extLst>
          </p:cNvPr>
          <p:cNvSpPr/>
          <p:nvPr/>
        </p:nvSpPr>
        <p:spPr>
          <a:xfrm>
            <a:off x="114300" y="296907"/>
            <a:ext cx="9022438" cy="75354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i="1" dirty="0">
                <a:solidFill>
                  <a:prstClr val="black"/>
                </a:solidFill>
                <a:latin typeface="Calibri"/>
                <a:cs typeface="Calibri"/>
              </a:rPr>
              <a:t>Flash Report: Seamless Workforce Models</a:t>
            </a:r>
            <a:endParaRPr kumimoji="0" lang="en-US" sz="2800" b="0" i="1" u="none" strike="noStrike" kern="1200" cap="none" spc="0" normalizeH="0" baseline="0" noProof="0" dirty="0">
              <a:ln>
                <a:noFill/>
              </a:ln>
              <a:solidFill>
                <a:prstClr val="black"/>
              </a:solidFill>
              <a:effectLst/>
              <a:uLnTx/>
              <a:uFillTx/>
              <a:latin typeface="Calibri"/>
              <a:ea typeface="+mn-ea"/>
              <a:cs typeface="Calibri"/>
            </a:endParaRPr>
          </a:p>
        </p:txBody>
      </p:sp>
      <p:sp>
        <p:nvSpPr>
          <p:cNvPr id="2" name="Rectangle 1">
            <a:extLst>
              <a:ext uri="{FF2B5EF4-FFF2-40B4-BE49-F238E27FC236}">
                <a16:creationId xmlns:a16="http://schemas.microsoft.com/office/drawing/2014/main" id="{4AAAFFE5-5ED1-4B16-8AC5-D8A3EF9C1FB0}"/>
              </a:ext>
            </a:extLst>
          </p:cNvPr>
          <p:cNvSpPr/>
          <p:nvPr/>
        </p:nvSpPr>
        <p:spPr>
          <a:xfrm>
            <a:off x="147040" y="1013760"/>
            <a:ext cx="11822456" cy="480623"/>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a:ea typeface="+mn-ea"/>
                <a:cs typeface="+mn-cs"/>
              </a:rPr>
              <a:t>Exec Summary:</a:t>
            </a:r>
            <a:r>
              <a:rPr kumimoji="0" lang="en-GB" sz="1400" b="1" i="0" u="none" strike="noStrike" kern="1200" cap="none" spc="0" normalizeH="0" noProof="0" dirty="0">
                <a:ln>
                  <a:noFill/>
                </a:ln>
                <a:solidFill>
                  <a:prstClr val="white"/>
                </a:solidFill>
                <a:effectLst/>
                <a:uLnTx/>
                <a:uFillTx/>
                <a:latin typeface="Calibri"/>
                <a:ea typeface="+mn-ea"/>
                <a:cs typeface="+mn-cs"/>
              </a:rPr>
              <a:t> </a:t>
            </a:r>
            <a:r>
              <a:rPr kumimoji="0" lang="en-GB" sz="1400" b="1" i="0" u="none" strike="noStrike" kern="1200" cap="none" spc="0" normalizeH="0" baseline="0" noProof="0" dirty="0">
                <a:ln>
                  <a:noFill/>
                </a:ln>
                <a:solidFill>
                  <a:prstClr val="white"/>
                </a:solidFill>
                <a:effectLst/>
                <a:uLnTx/>
                <a:uFillTx/>
                <a:latin typeface="Calibri"/>
                <a:ea typeface="+mn-ea"/>
                <a:cs typeface="+mn-cs"/>
              </a:rPr>
              <a:t>To develop multi-professional</a:t>
            </a:r>
            <a:r>
              <a:rPr kumimoji="0" lang="en-GB" sz="1400" b="1" i="0" u="none" strike="noStrike" kern="1200" cap="none" spc="0" normalizeH="0" noProof="0" dirty="0">
                <a:ln>
                  <a:noFill/>
                </a:ln>
                <a:solidFill>
                  <a:prstClr val="white"/>
                </a:solidFill>
                <a:effectLst/>
                <a:uLnTx/>
                <a:uFillTx/>
                <a:latin typeface="Calibri"/>
                <a:ea typeface="+mn-ea"/>
                <a:cs typeface="+mn-cs"/>
              </a:rPr>
              <a:t> and multi-agency working </a:t>
            </a:r>
            <a:r>
              <a:rPr lang="en-GB" sz="1400" b="1" dirty="0">
                <a:solidFill>
                  <a:prstClr val="white"/>
                </a:solidFill>
                <a:latin typeface="Calibri"/>
              </a:rPr>
              <a:t>in</a:t>
            </a:r>
            <a:r>
              <a:rPr kumimoji="0" lang="en-GB" sz="1400" b="1" i="0" u="none" strike="noStrike" kern="1200" cap="none" spc="0" normalizeH="0" noProof="0" dirty="0">
                <a:ln>
                  <a:noFill/>
                </a:ln>
                <a:solidFill>
                  <a:prstClr val="white"/>
                </a:solidFill>
                <a:effectLst/>
                <a:uLnTx/>
                <a:uFillTx/>
                <a:latin typeface="Calibri"/>
                <a:ea typeface="+mn-ea"/>
                <a:cs typeface="+mn-cs"/>
              </a:rPr>
              <a:t> support </a:t>
            </a:r>
            <a:r>
              <a:rPr lang="en-GB" sz="1400" b="1" dirty="0">
                <a:solidFill>
                  <a:prstClr val="white"/>
                </a:solidFill>
                <a:latin typeface="Calibri"/>
              </a:rPr>
              <a:t>of integrated </a:t>
            </a:r>
            <a:r>
              <a:rPr kumimoji="0" lang="en-GB" sz="1400" b="1" i="0" u="none" strike="noStrike" kern="1200" cap="none" spc="0" normalizeH="0" noProof="0" dirty="0">
                <a:ln>
                  <a:noFill/>
                </a:ln>
                <a:solidFill>
                  <a:prstClr val="white"/>
                </a:solidFill>
                <a:effectLst/>
                <a:uLnTx/>
                <a:uFillTx/>
                <a:latin typeface="Calibri"/>
                <a:ea typeface="+mn-ea"/>
                <a:cs typeface="+mn-cs"/>
              </a:rPr>
              <a:t>Health and Social Care, and the development of alternative workforce models to deliver a seamless and coordinated approach with partners, based on outcomes that matter to the person</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696498594"/>
      </p:ext>
    </p:extLst>
  </p:cSld>
  <p:clrMapOvr>
    <a:masterClrMapping/>
  </p:clrMapOvr>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862E6E60497C4680C5AB25B02F4E10" ma:contentTypeVersion="7" ma:contentTypeDescription="Create a new document." ma:contentTypeScope="" ma:versionID="9845bb4e121dd61d033fd908438ce2b7">
  <xsd:schema xmlns:xsd="http://www.w3.org/2001/XMLSchema" xmlns:xs="http://www.w3.org/2001/XMLSchema" xmlns:p="http://schemas.microsoft.com/office/2006/metadata/properties" xmlns:ns3="c9a6731c-53d6-464c-b253-c810b90fd6a8" xmlns:ns4="7eb3d039-33b6-4495-9bc2-698ff4d5488a" targetNamespace="http://schemas.microsoft.com/office/2006/metadata/properties" ma:root="true" ma:fieldsID="abfbacc40cea6511d8d29bcf7f2ace30" ns3:_="" ns4:_="">
    <xsd:import namespace="c9a6731c-53d6-464c-b253-c810b90fd6a8"/>
    <xsd:import namespace="7eb3d039-33b6-4495-9bc2-698ff4d5488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a6731c-53d6-464c-b253-c810b90fd6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eb3d039-33b6-4495-9bc2-698ff4d5488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3C46D6-C4AF-4FF7-955F-3CABF70941DD}">
  <ds:schemaRefs>
    <ds:schemaRef ds:uri="http://purl.org/dc/terms/"/>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http://purl.org/dc/elements/1.1/"/>
    <ds:schemaRef ds:uri="http://purl.org/dc/dcmitype/"/>
    <ds:schemaRef ds:uri="http://schemas.openxmlformats.org/package/2006/metadata/core-properties"/>
    <ds:schemaRef ds:uri="7eb3d039-33b6-4495-9bc2-698ff4d5488a"/>
    <ds:schemaRef ds:uri="c9a6731c-53d6-464c-b253-c810b90fd6a8"/>
  </ds:schemaRefs>
</ds:datastoreItem>
</file>

<file path=customXml/itemProps2.xml><?xml version="1.0" encoding="utf-8"?>
<ds:datastoreItem xmlns:ds="http://schemas.openxmlformats.org/officeDocument/2006/customXml" ds:itemID="{086835AD-4CF3-4690-BF08-9592624F5E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a6731c-53d6-464c-b253-c810b90fd6a8"/>
    <ds:schemaRef ds:uri="7eb3d039-33b6-4495-9bc2-698ff4d548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A2E682F-2448-439B-9B25-BEFA3157A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8478</TotalTime>
  <Words>488</Words>
  <Application>Microsoft Office PowerPoint</Application>
  <PresentationFormat>Widescreen</PresentationFormat>
  <Paragraphs>51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Verdana</vt:lpstr>
      <vt:lpstr>3_Custom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Ralph Thicknesse</dc:creator>
  <cp:lastModifiedBy>Nathan Saunders (Cardiff and Vale UHB - CORPORATE GOVERNANCE)</cp:lastModifiedBy>
  <cp:revision>53</cp:revision>
  <cp:lastPrinted>2021-11-10T15:53:29Z</cp:lastPrinted>
  <dcterms:created xsi:type="dcterms:W3CDTF">2021-02-03T15:35:55Z</dcterms:created>
  <dcterms:modified xsi:type="dcterms:W3CDTF">2022-07-15T10:52:38Z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0x010100FE862E6E60497C4680C5AB25B02F4E10</vt:lpwstr>
  </property>
</Properties>
</file>