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0" r:id="rId3"/>
    <p:sldId id="273" r:id="rId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nor Mercer (Cardiff and Vale UHB - Commissioning)" initials="EM(aVU-C" lastIdx="0" clrIdx="0">
    <p:extLst>
      <p:ext uri="{19B8F6BF-5375-455C-9EA6-DF929625EA0E}">
        <p15:presenceInfo xmlns:p15="http://schemas.microsoft.com/office/powerpoint/2012/main" userId="S-1-5-21-978635462-3828570294-627434887-5372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9C1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7" autoAdjust="0"/>
    <p:restoredTop sz="94660"/>
  </p:normalViewPr>
  <p:slideViewPr>
    <p:cSldViewPr snapToGrid="0">
      <p:cViewPr varScale="1">
        <p:scale>
          <a:sx n="114" d="100"/>
          <a:sy n="114" d="100"/>
        </p:scale>
        <p:origin x="44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image" Target="../media/image1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68FA12-D252-439C-9D11-4449D4DBDB6F}"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n-GB"/>
        </a:p>
      </dgm:t>
    </dgm:pt>
    <dgm:pt modelId="{6DBC5226-8581-4059-885B-380A15F437A6}">
      <dgm:prSet phldrT="[Text]" custT="1"/>
      <dgm:spPr/>
      <dgm:t>
        <a:bodyPr/>
        <a:lstStyle/>
        <a:p>
          <a:r>
            <a:rPr lang="en-GB" sz="1050" b="1" dirty="0"/>
            <a:t>Deliver high quality, value-based healthcare and clinical outcomes and better patient satisfaction. Provide environmentally sustainable patient pathways and an environment that will focus on prevention, aid recovery, dignity and healing, foster long-term patient managed health and are compliant with all relevant regulations.</a:t>
          </a:r>
        </a:p>
      </dgm:t>
    </dgm:pt>
    <dgm:pt modelId="{F6AEBD7E-5064-415C-8444-0CBB20C33E88}" type="parTrans" cxnId="{9D2E4A09-A34B-400F-AA6B-F6460F7D4309}">
      <dgm:prSet/>
      <dgm:spPr/>
      <dgm:t>
        <a:bodyPr/>
        <a:lstStyle/>
        <a:p>
          <a:endParaRPr lang="en-GB"/>
        </a:p>
      </dgm:t>
    </dgm:pt>
    <dgm:pt modelId="{A50180AE-113D-4148-86EC-35C9C48CC580}" type="sibTrans" cxnId="{9D2E4A09-A34B-400F-AA6B-F6460F7D4309}">
      <dgm:prSet/>
      <dgm:spPr/>
      <dgm:t>
        <a:bodyPr/>
        <a:lstStyle/>
        <a:p>
          <a:endParaRPr lang="en-GB"/>
        </a:p>
      </dgm:t>
    </dgm:pt>
    <dgm:pt modelId="{50F82879-C4A4-41E0-8D4C-1C470238571E}">
      <dgm:prSet phldrT="[Text]" custT="1"/>
      <dgm:spPr/>
      <dgm:t>
        <a:bodyPr/>
        <a:lstStyle/>
        <a:p>
          <a:r>
            <a:rPr lang="en-GB" sz="1050" b="1" dirty="0"/>
            <a:t>Become a centre of Excellence, a magnet and an anchor for learning, research and innovation for the region and Wales overall; fully integrated into the local community, fostering a sense of ownership and pride. </a:t>
          </a:r>
        </a:p>
      </dgm:t>
    </dgm:pt>
    <dgm:pt modelId="{97696511-69ED-4933-81B1-4ED75F577D52}" type="parTrans" cxnId="{2B0CBE31-62EA-49FE-B632-CEDDF78021F8}">
      <dgm:prSet/>
      <dgm:spPr/>
      <dgm:t>
        <a:bodyPr/>
        <a:lstStyle/>
        <a:p>
          <a:endParaRPr lang="en-GB"/>
        </a:p>
      </dgm:t>
    </dgm:pt>
    <dgm:pt modelId="{51577B6B-6269-436E-9A2B-D2F2141014C3}" type="sibTrans" cxnId="{2B0CBE31-62EA-49FE-B632-CEDDF78021F8}">
      <dgm:prSet/>
      <dgm:spPr/>
      <dgm:t>
        <a:bodyPr/>
        <a:lstStyle/>
        <a:p>
          <a:endParaRPr lang="en-GB"/>
        </a:p>
      </dgm:t>
    </dgm:pt>
    <dgm:pt modelId="{C401F209-8749-4996-B1F3-489DBF6C7D43}">
      <dgm:prSet phldrT="[Text]" custT="1"/>
      <dgm:spPr/>
      <dgm:t>
        <a:bodyPr/>
        <a:lstStyle/>
        <a:p>
          <a:r>
            <a:rPr lang="en-GB" sz="1050" b="1" dirty="0"/>
            <a:t>Promote staff wellbeing and recognise innovation and staff effort. Enable recruitment, greater satisfaction and retention of high-quality staff , maintain a high calibre workforce and provide education and training necessary for their professional development. </a:t>
          </a:r>
        </a:p>
      </dgm:t>
    </dgm:pt>
    <dgm:pt modelId="{72828128-46BE-4D87-9647-8E42688DFF3E}" type="parTrans" cxnId="{51DAF524-5367-4DDE-A716-1320D0011384}">
      <dgm:prSet/>
      <dgm:spPr/>
      <dgm:t>
        <a:bodyPr/>
        <a:lstStyle/>
        <a:p>
          <a:endParaRPr lang="en-GB"/>
        </a:p>
      </dgm:t>
    </dgm:pt>
    <dgm:pt modelId="{E61B8146-B679-409B-8F5A-D207CF6E5FFA}" type="sibTrans" cxnId="{51DAF524-5367-4DDE-A716-1320D0011384}">
      <dgm:prSet/>
      <dgm:spPr/>
      <dgm:t>
        <a:bodyPr/>
        <a:lstStyle/>
        <a:p>
          <a:endParaRPr lang="en-GB"/>
        </a:p>
      </dgm:t>
    </dgm:pt>
    <dgm:pt modelId="{4F36B1DA-51E0-4E92-8306-05E410C303A5}">
      <dgm:prSet phldrT="[Text]" custT="1"/>
      <dgm:spPr/>
      <dgm:t>
        <a:bodyPr/>
        <a:lstStyle/>
        <a:p>
          <a:pPr>
            <a:lnSpc>
              <a:spcPct val="100000"/>
            </a:lnSpc>
            <a:buFont typeface="Times New Roman" panose="02020603050405020304" pitchFamily="18" charset="0"/>
            <a:buNone/>
          </a:pPr>
          <a:r>
            <a:rPr lang="en-GB" sz="1050" b="1" dirty="0"/>
            <a:t>Building on our established multi-agency approach working positively and strongly drive up the health status of the population by focussing on disease prevention at primary, secondary and tertiary levels, promoting health and wellbeing, and targeting the populations with the highest social inequalities. Apply learning, through the lens of the pandemic experience, especially to groups with specific needs such as co-morbidities, learning disabilities, vulnerable groups and Black, Asian and Minority Ethnic communities. </a:t>
          </a:r>
        </a:p>
      </dgm:t>
    </dgm:pt>
    <dgm:pt modelId="{83840AB3-44FD-447C-BE5F-C4C7F4585F76}" type="parTrans" cxnId="{72EAF0A1-E4F4-4335-9FB7-306845BA17DF}">
      <dgm:prSet/>
      <dgm:spPr/>
      <dgm:t>
        <a:bodyPr/>
        <a:lstStyle/>
        <a:p>
          <a:endParaRPr lang="en-GB"/>
        </a:p>
      </dgm:t>
    </dgm:pt>
    <dgm:pt modelId="{02787453-375E-4DC5-B694-DE7E757B1A5A}" type="sibTrans" cxnId="{72EAF0A1-E4F4-4335-9FB7-306845BA17DF}">
      <dgm:prSet/>
      <dgm:spPr/>
      <dgm:t>
        <a:bodyPr/>
        <a:lstStyle/>
        <a:p>
          <a:endParaRPr lang="en-GB"/>
        </a:p>
      </dgm:t>
    </dgm:pt>
    <dgm:pt modelId="{F45E2395-15EC-4EE0-8CEB-4642BEC4D660}">
      <dgm:prSet phldrT="[Text]" custT="1"/>
      <dgm:spPr/>
      <dgm:t>
        <a:bodyPr/>
        <a:lstStyle/>
        <a:p>
          <a:endParaRPr lang="en-GB" sz="1050" b="1" dirty="0"/>
        </a:p>
        <a:p>
          <a:r>
            <a:rPr lang="en-GB" sz="1050" b="1" dirty="0"/>
            <a:t>Become a pioneer for understanding activity in more innovative ways, by: </a:t>
          </a:r>
        </a:p>
        <a:p>
          <a:r>
            <a:rPr lang="en-GB" sz="1050" b="1" dirty="0"/>
            <a:t>1) Proactively utilising technology in delivery of care, with a focus on prevention and long term wellness;</a:t>
          </a:r>
        </a:p>
        <a:p>
          <a:r>
            <a:rPr lang="en-GB" sz="1050" b="1" dirty="0"/>
            <a:t>2) Developing a platform adaptable for future technology integration;</a:t>
          </a:r>
        </a:p>
        <a:p>
          <a:r>
            <a:rPr lang="en-GB" sz="1050" b="1" dirty="0"/>
            <a:t>3) Utilising Artificial Intelligence and machine learning to deliver precision medicine. </a:t>
          </a:r>
        </a:p>
        <a:p>
          <a:endParaRPr lang="en-GB" sz="800" dirty="0"/>
        </a:p>
      </dgm:t>
    </dgm:pt>
    <dgm:pt modelId="{E8EB2BCD-7044-4E25-A803-23C25CC49886}" type="parTrans" cxnId="{7741245B-6D28-4841-AB87-588E39B05DCA}">
      <dgm:prSet/>
      <dgm:spPr/>
      <dgm:t>
        <a:bodyPr/>
        <a:lstStyle/>
        <a:p>
          <a:endParaRPr lang="en-GB"/>
        </a:p>
      </dgm:t>
    </dgm:pt>
    <dgm:pt modelId="{18298F8B-032D-41C5-8D2F-FC16DC3B338F}" type="sibTrans" cxnId="{7741245B-6D28-4841-AB87-588E39B05DCA}">
      <dgm:prSet/>
      <dgm:spPr/>
      <dgm:t>
        <a:bodyPr/>
        <a:lstStyle/>
        <a:p>
          <a:endParaRPr lang="en-GB"/>
        </a:p>
      </dgm:t>
    </dgm:pt>
    <dgm:pt modelId="{EA4D6211-63F8-4D33-88FA-CEBF5470AE2C}" type="pres">
      <dgm:prSet presAssocID="{2068FA12-D252-439C-9D11-4449D4DBDB6F}" presName="Name0" presStyleCnt="0">
        <dgm:presLayoutVars>
          <dgm:chMax val="7"/>
          <dgm:chPref val="7"/>
          <dgm:dir/>
        </dgm:presLayoutVars>
      </dgm:prSet>
      <dgm:spPr/>
    </dgm:pt>
    <dgm:pt modelId="{D1BF1E9C-0FF4-4F5F-9289-A37EEDB865FD}" type="pres">
      <dgm:prSet presAssocID="{2068FA12-D252-439C-9D11-4449D4DBDB6F}" presName="Name1" presStyleCnt="0"/>
      <dgm:spPr/>
    </dgm:pt>
    <dgm:pt modelId="{AA45D70A-0241-4EAA-A00B-998A8AB87AA7}" type="pres">
      <dgm:prSet presAssocID="{2068FA12-D252-439C-9D11-4449D4DBDB6F}" presName="cycle" presStyleCnt="0"/>
      <dgm:spPr/>
    </dgm:pt>
    <dgm:pt modelId="{F465BEFD-EC5E-473C-AD9B-D2AFFFE56B85}" type="pres">
      <dgm:prSet presAssocID="{2068FA12-D252-439C-9D11-4449D4DBDB6F}" presName="srcNode" presStyleLbl="node1" presStyleIdx="0" presStyleCnt="5"/>
      <dgm:spPr/>
    </dgm:pt>
    <dgm:pt modelId="{E15EBC8F-B837-4E5C-AB0A-9940F6670E38}" type="pres">
      <dgm:prSet presAssocID="{2068FA12-D252-439C-9D11-4449D4DBDB6F}" presName="conn" presStyleLbl="parChTrans1D2" presStyleIdx="0" presStyleCnt="1"/>
      <dgm:spPr/>
    </dgm:pt>
    <dgm:pt modelId="{812D05BC-C722-41CD-BBB3-98879D20EF90}" type="pres">
      <dgm:prSet presAssocID="{2068FA12-D252-439C-9D11-4449D4DBDB6F}" presName="extraNode" presStyleLbl="node1" presStyleIdx="0" presStyleCnt="5"/>
      <dgm:spPr/>
    </dgm:pt>
    <dgm:pt modelId="{1C43CDF2-2AB1-494E-A916-C1DA1521F946}" type="pres">
      <dgm:prSet presAssocID="{2068FA12-D252-439C-9D11-4449D4DBDB6F}" presName="dstNode" presStyleLbl="node1" presStyleIdx="0" presStyleCnt="5"/>
      <dgm:spPr/>
    </dgm:pt>
    <dgm:pt modelId="{E713E6E0-29B5-4507-BE97-BE8D20001A3B}" type="pres">
      <dgm:prSet presAssocID="{6DBC5226-8581-4059-885B-380A15F437A6}" presName="text_1" presStyleLbl="node1" presStyleIdx="0" presStyleCnt="5" custScaleY="110134">
        <dgm:presLayoutVars>
          <dgm:bulletEnabled val="1"/>
        </dgm:presLayoutVars>
      </dgm:prSet>
      <dgm:spPr/>
    </dgm:pt>
    <dgm:pt modelId="{C0287D3E-22C9-49FC-9F23-0CA2BC9A6F1B}" type="pres">
      <dgm:prSet presAssocID="{6DBC5226-8581-4059-885B-380A15F437A6}" presName="accent_1" presStyleCnt="0"/>
      <dgm:spPr/>
    </dgm:pt>
    <dgm:pt modelId="{463F2BEA-3E22-4CF5-A32C-2D721176E3E5}" type="pres">
      <dgm:prSet presAssocID="{6DBC5226-8581-4059-885B-380A15F437A6}" presName="accentRepeatNode" presStyleLbl="solidFgAcc1" presStyleIdx="0" presStyleCnt="5"/>
      <dgm:spPr/>
    </dgm:pt>
    <dgm:pt modelId="{3A314A68-CF81-4963-8157-040212C36214}" type="pres">
      <dgm:prSet presAssocID="{50F82879-C4A4-41E0-8D4C-1C470238571E}" presName="text_2" presStyleLbl="node1" presStyleIdx="1" presStyleCnt="5" custScaleY="111957">
        <dgm:presLayoutVars>
          <dgm:bulletEnabled val="1"/>
        </dgm:presLayoutVars>
      </dgm:prSet>
      <dgm:spPr/>
    </dgm:pt>
    <dgm:pt modelId="{5581E25E-E03B-4010-9DA2-4AA23F3DD5B4}" type="pres">
      <dgm:prSet presAssocID="{50F82879-C4A4-41E0-8D4C-1C470238571E}" presName="accent_2" presStyleCnt="0"/>
      <dgm:spPr/>
    </dgm:pt>
    <dgm:pt modelId="{F7995E01-B206-4BFB-875A-8E457728AD1C}" type="pres">
      <dgm:prSet presAssocID="{50F82879-C4A4-41E0-8D4C-1C470238571E}" presName="accentRepeatNode" presStyleLbl="solidFgAcc1" presStyleIdx="1" presStyleCnt="5"/>
      <dgm:spPr/>
    </dgm:pt>
    <dgm:pt modelId="{82DCB4F9-40AF-4F96-A669-4A15DFD79C6A}" type="pres">
      <dgm:prSet presAssocID="{C401F209-8749-4996-B1F3-489DBF6C7D43}" presName="text_3" presStyleLbl="node1" presStyleIdx="2" presStyleCnt="5" custScaleY="100872" custLinFactNeighborY="0">
        <dgm:presLayoutVars>
          <dgm:bulletEnabled val="1"/>
        </dgm:presLayoutVars>
      </dgm:prSet>
      <dgm:spPr/>
    </dgm:pt>
    <dgm:pt modelId="{73C94852-0A3B-4970-A18A-1ED8F86D57C2}" type="pres">
      <dgm:prSet presAssocID="{C401F209-8749-4996-B1F3-489DBF6C7D43}" presName="accent_3" presStyleCnt="0"/>
      <dgm:spPr/>
    </dgm:pt>
    <dgm:pt modelId="{5ACD5BF6-A6AC-4198-9BD0-D3A4EF8CD8CD}" type="pres">
      <dgm:prSet presAssocID="{C401F209-8749-4996-B1F3-489DBF6C7D43}" presName="accentRepeatNode" presStyleLbl="solidFgAcc1" presStyleIdx="2" presStyleCnt="5"/>
      <dgm:spPr/>
    </dgm:pt>
    <dgm:pt modelId="{86CBBF44-97FF-4D21-B1B1-750C05807A7C}" type="pres">
      <dgm:prSet presAssocID="{F45E2395-15EC-4EE0-8CEB-4642BEC4D660}" presName="text_4" presStyleLbl="node1" presStyleIdx="3" presStyleCnt="5" custScaleY="134451" custLinFactNeighborX="289">
        <dgm:presLayoutVars>
          <dgm:bulletEnabled val="1"/>
        </dgm:presLayoutVars>
      </dgm:prSet>
      <dgm:spPr/>
    </dgm:pt>
    <dgm:pt modelId="{5CD85026-CB9D-43A4-AEE8-F8EAE3CC110E}" type="pres">
      <dgm:prSet presAssocID="{F45E2395-15EC-4EE0-8CEB-4642BEC4D660}" presName="accent_4" presStyleCnt="0"/>
      <dgm:spPr/>
    </dgm:pt>
    <dgm:pt modelId="{4B43F846-4689-434C-A3DA-C7E7FDCAC4EC}" type="pres">
      <dgm:prSet presAssocID="{F45E2395-15EC-4EE0-8CEB-4642BEC4D660}" presName="accentRepeatNode" presStyleLbl="solidFgAcc1" presStyleIdx="3" presStyleCnt="5"/>
      <dgm:spPr/>
    </dgm:pt>
    <dgm:pt modelId="{DAEB7D57-6B65-4EC6-8A28-694CBCA5529C}" type="pres">
      <dgm:prSet presAssocID="{4F36B1DA-51E0-4E92-8306-05E410C303A5}" presName="text_5" presStyleLbl="node1" presStyleIdx="4" presStyleCnt="5">
        <dgm:presLayoutVars>
          <dgm:bulletEnabled val="1"/>
        </dgm:presLayoutVars>
      </dgm:prSet>
      <dgm:spPr/>
    </dgm:pt>
    <dgm:pt modelId="{18341B30-9FE5-4234-A1F0-376310304DA7}" type="pres">
      <dgm:prSet presAssocID="{4F36B1DA-51E0-4E92-8306-05E410C303A5}" presName="accent_5" presStyleCnt="0"/>
      <dgm:spPr/>
    </dgm:pt>
    <dgm:pt modelId="{64428EEE-B255-4861-A088-399F25939559}" type="pres">
      <dgm:prSet presAssocID="{4F36B1DA-51E0-4E92-8306-05E410C303A5}" presName="accentRepeatNode" presStyleLbl="solidFgAcc1" presStyleIdx="4" presStyleCnt="5"/>
      <dgm:spPr/>
    </dgm:pt>
  </dgm:ptLst>
  <dgm:cxnLst>
    <dgm:cxn modelId="{EF070407-FE4E-42C5-A0CD-E8780A7AB1DA}" type="presOf" srcId="{F45E2395-15EC-4EE0-8CEB-4642BEC4D660}" destId="{86CBBF44-97FF-4D21-B1B1-750C05807A7C}" srcOrd="0" destOrd="0" presId="urn:microsoft.com/office/officeart/2008/layout/VerticalCurvedList"/>
    <dgm:cxn modelId="{9D2E4A09-A34B-400F-AA6B-F6460F7D4309}" srcId="{2068FA12-D252-439C-9D11-4449D4DBDB6F}" destId="{6DBC5226-8581-4059-885B-380A15F437A6}" srcOrd="0" destOrd="0" parTransId="{F6AEBD7E-5064-415C-8444-0CBB20C33E88}" sibTransId="{A50180AE-113D-4148-86EC-35C9C48CC580}"/>
    <dgm:cxn modelId="{51DAF524-5367-4DDE-A716-1320D0011384}" srcId="{2068FA12-D252-439C-9D11-4449D4DBDB6F}" destId="{C401F209-8749-4996-B1F3-489DBF6C7D43}" srcOrd="2" destOrd="0" parTransId="{72828128-46BE-4D87-9647-8E42688DFF3E}" sibTransId="{E61B8146-B679-409B-8F5A-D207CF6E5FFA}"/>
    <dgm:cxn modelId="{2B0CBE31-62EA-49FE-B632-CEDDF78021F8}" srcId="{2068FA12-D252-439C-9D11-4449D4DBDB6F}" destId="{50F82879-C4A4-41E0-8D4C-1C470238571E}" srcOrd="1" destOrd="0" parTransId="{97696511-69ED-4933-81B1-4ED75F577D52}" sibTransId="{51577B6B-6269-436E-9A2B-D2F2141014C3}"/>
    <dgm:cxn modelId="{7741245B-6D28-4841-AB87-588E39B05DCA}" srcId="{2068FA12-D252-439C-9D11-4449D4DBDB6F}" destId="{F45E2395-15EC-4EE0-8CEB-4642BEC4D660}" srcOrd="3" destOrd="0" parTransId="{E8EB2BCD-7044-4E25-A803-23C25CC49886}" sibTransId="{18298F8B-032D-41C5-8D2F-FC16DC3B338F}"/>
    <dgm:cxn modelId="{E0F20F47-474E-418E-A73B-B4643949BD50}" type="presOf" srcId="{50F82879-C4A4-41E0-8D4C-1C470238571E}" destId="{3A314A68-CF81-4963-8157-040212C36214}" srcOrd="0" destOrd="0" presId="urn:microsoft.com/office/officeart/2008/layout/VerticalCurvedList"/>
    <dgm:cxn modelId="{7F44AA49-38EC-4A76-A961-2DF3B5EED2DD}" type="presOf" srcId="{C401F209-8749-4996-B1F3-489DBF6C7D43}" destId="{82DCB4F9-40AF-4F96-A669-4A15DFD79C6A}" srcOrd="0" destOrd="0" presId="urn:microsoft.com/office/officeart/2008/layout/VerticalCurvedList"/>
    <dgm:cxn modelId="{30001D6C-42BC-419A-AB6C-2884CA79B543}" type="presOf" srcId="{6DBC5226-8581-4059-885B-380A15F437A6}" destId="{E713E6E0-29B5-4507-BE97-BE8D20001A3B}" srcOrd="0" destOrd="0" presId="urn:microsoft.com/office/officeart/2008/layout/VerticalCurvedList"/>
    <dgm:cxn modelId="{72EAF0A1-E4F4-4335-9FB7-306845BA17DF}" srcId="{2068FA12-D252-439C-9D11-4449D4DBDB6F}" destId="{4F36B1DA-51E0-4E92-8306-05E410C303A5}" srcOrd="4" destOrd="0" parTransId="{83840AB3-44FD-447C-BE5F-C4C7F4585F76}" sibTransId="{02787453-375E-4DC5-B694-DE7E757B1A5A}"/>
    <dgm:cxn modelId="{C712DEAB-36E8-428F-A654-1E0B24F2BD4B}" type="presOf" srcId="{A50180AE-113D-4148-86EC-35C9C48CC580}" destId="{E15EBC8F-B837-4E5C-AB0A-9940F6670E38}" srcOrd="0" destOrd="0" presId="urn:microsoft.com/office/officeart/2008/layout/VerticalCurvedList"/>
    <dgm:cxn modelId="{03E668E2-E179-43F6-9035-52E0EB327981}" type="presOf" srcId="{4F36B1DA-51E0-4E92-8306-05E410C303A5}" destId="{DAEB7D57-6B65-4EC6-8A28-694CBCA5529C}" srcOrd="0" destOrd="0" presId="urn:microsoft.com/office/officeart/2008/layout/VerticalCurvedList"/>
    <dgm:cxn modelId="{27BFF7EA-DC2D-46F1-B9A8-EAA54E3F25FF}" type="presOf" srcId="{2068FA12-D252-439C-9D11-4449D4DBDB6F}" destId="{EA4D6211-63F8-4D33-88FA-CEBF5470AE2C}" srcOrd="0" destOrd="0" presId="urn:microsoft.com/office/officeart/2008/layout/VerticalCurvedList"/>
    <dgm:cxn modelId="{7EB55B7D-C614-4534-9314-50630EF9C4D9}" type="presParOf" srcId="{EA4D6211-63F8-4D33-88FA-CEBF5470AE2C}" destId="{D1BF1E9C-0FF4-4F5F-9289-A37EEDB865FD}" srcOrd="0" destOrd="0" presId="urn:microsoft.com/office/officeart/2008/layout/VerticalCurvedList"/>
    <dgm:cxn modelId="{033934D0-1D1F-4B68-8BB3-88AB7EE79494}" type="presParOf" srcId="{D1BF1E9C-0FF4-4F5F-9289-A37EEDB865FD}" destId="{AA45D70A-0241-4EAA-A00B-998A8AB87AA7}" srcOrd="0" destOrd="0" presId="urn:microsoft.com/office/officeart/2008/layout/VerticalCurvedList"/>
    <dgm:cxn modelId="{DC07558C-6790-4602-B132-27BF8024E4E1}" type="presParOf" srcId="{AA45D70A-0241-4EAA-A00B-998A8AB87AA7}" destId="{F465BEFD-EC5E-473C-AD9B-D2AFFFE56B85}" srcOrd="0" destOrd="0" presId="urn:microsoft.com/office/officeart/2008/layout/VerticalCurvedList"/>
    <dgm:cxn modelId="{C8A17E12-2BFE-4495-8C23-6A902ED3F3B8}" type="presParOf" srcId="{AA45D70A-0241-4EAA-A00B-998A8AB87AA7}" destId="{E15EBC8F-B837-4E5C-AB0A-9940F6670E38}" srcOrd="1" destOrd="0" presId="urn:microsoft.com/office/officeart/2008/layout/VerticalCurvedList"/>
    <dgm:cxn modelId="{0BB2E5BF-ABD2-401B-94F1-FFC0861A53D8}" type="presParOf" srcId="{AA45D70A-0241-4EAA-A00B-998A8AB87AA7}" destId="{812D05BC-C722-41CD-BBB3-98879D20EF90}" srcOrd="2" destOrd="0" presId="urn:microsoft.com/office/officeart/2008/layout/VerticalCurvedList"/>
    <dgm:cxn modelId="{ED15D54F-8E1F-4A9F-8D6F-44FD56E414BA}" type="presParOf" srcId="{AA45D70A-0241-4EAA-A00B-998A8AB87AA7}" destId="{1C43CDF2-2AB1-494E-A916-C1DA1521F946}" srcOrd="3" destOrd="0" presId="urn:microsoft.com/office/officeart/2008/layout/VerticalCurvedList"/>
    <dgm:cxn modelId="{4C4F62D7-674E-40AC-B30F-24B16666FCF4}" type="presParOf" srcId="{D1BF1E9C-0FF4-4F5F-9289-A37EEDB865FD}" destId="{E713E6E0-29B5-4507-BE97-BE8D20001A3B}" srcOrd="1" destOrd="0" presId="urn:microsoft.com/office/officeart/2008/layout/VerticalCurvedList"/>
    <dgm:cxn modelId="{67D14D80-46ED-4F86-8C95-4E86AC323B1E}" type="presParOf" srcId="{D1BF1E9C-0FF4-4F5F-9289-A37EEDB865FD}" destId="{C0287D3E-22C9-49FC-9F23-0CA2BC9A6F1B}" srcOrd="2" destOrd="0" presId="urn:microsoft.com/office/officeart/2008/layout/VerticalCurvedList"/>
    <dgm:cxn modelId="{A40CA546-0F14-4F8F-85BB-647AA5716552}" type="presParOf" srcId="{C0287D3E-22C9-49FC-9F23-0CA2BC9A6F1B}" destId="{463F2BEA-3E22-4CF5-A32C-2D721176E3E5}" srcOrd="0" destOrd="0" presId="urn:microsoft.com/office/officeart/2008/layout/VerticalCurvedList"/>
    <dgm:cxn modelId="{39DCD49E-36BF-4ACF-9F38-E34E4A9801FC}" type="presParOf" srcId="{D1BF1E9C-0FF4-4F5F-9289-A37EEDB865FD}" destId="{3A314A68-CF81-4963-8157-040212C36214}" srcOrd="3" destOrd="0" presId="urn:microsoft.com/office/officeart/2008/layout/VerticalCurvedList"/>
    <dgm:cxn modelId="{DF1C0103-555C-45F7-9E29-DBCCA0A4CCB5}" type="presParOf" srcId="{D1BF1E9C-0FF4-4F5F-9289-A37EEDB865FD}" destId="{5581E25E-E03B-4010-9DA2-4AA23F3DD5B4}" srcOrd="4" destOrd="0" presId="urn:microsoft.com/office/officeart/2008/layout/VerticalCurvedList"/>
    <dgm:cxn modelId="{27607489-C43A-4262-A279-27D160ECBAB6}" type="presParOf" srcId="{5581E25E-E03B-4010-9DA2-4AA23F3DD5B4}" destId="{F7995E01-B206-4BFB-875A-8E457728AD1C}" srcOrd="0" destOrd="0" presId="urn:microsoft.com/office/officeart/2008/layout/VerticalCurvedList"/>
    <dgm:cxn modelId="{CDFC94BD-92E5-441A-AA17-F798CEC219EA}" type="presParOf" srcId="{D1BF1E9C-0FF4-4F5F-9289-A37EEDB865FD}" destId="{82DCB4F9-40AF-4F96-A669-4A15DFD79C6A}" srcOrd="5" destOrd="0" presId="urn:microsoft.com/office/officeart/2008/layout/VerticalCurvedList"/>
    <dgm:cxn modelId="{D5DA1FCD-E0DD-45B3-8EFC-160EB153E181}" type="presParOf" srcId="{D1BF1E9C-0FF4-4F5F-9289-A37EEDB865FD}" destId="{73C94852-0A3B-4970-A18A-1ED8F86D57C2}" srcOrd="6" destOrd="0" presId="urn:microsoft.com/office/officeart/2008/layout/VerticalCurvedList"/>
    <dgm:cxn modelId="{91984E01-D445-4C95-9B7D-ED64A9E40003}" type="presParOf" srcId="{73C94852-0A3B-4970-A18A-1ED8F86D57C2}" destId="{5ACD5BF6-A6AC-4198-9BD0-D3A4EF8CD8CD}" srcOrd="0" destOrd="0" presId="urn:microsoft.com/office/officeart/2008/layout/VerticalCurvedList"/>
    <dgm:cxn modelId="{34C76277-CDE5-42D2-A366-2F5E04BAC6C0}" type="presParOf" srcId="{D1BF1E9C-0FF4-4F5F-9289-A37EEDB865FD}" destId="{86CBBF44-97FF-4D21-B1B1-750C05807A7C}" srcOrd="7" destOrd="0" presId="urn:microsoft.com/office/officeart/2008/layout/VerticalCurvedList"/>
    <dgm:cxn modelId="{2FBEEA56-A109-4D46-8D8C-25D2BA468F92}" type="presParOf" srcId="{D1BF1E9C-0FF4-4F5F-9289-A37EEDB865FD}" destId="{5CD85026-CB9D-43A4-AEE8-F8EAE3CC110E}" srcOrd="8" destOrd="0" presId="urn:microsoft.com/office/officeart/2008/layout/VerticalCurvedList"/>
    <dgm:cxn modelId="{69C54D12-5C6D-41EE-B2FE-06984C02BE67}" type="presParOf" srcId="{5CD85026-CB9D-43A4-AEE8-F8EAE3CC110E}" destId="{4B43F846-4689-434C-A3DA-C7E7FDCAC4EC}" srcOrd="0" destOrd="0" presId="urn:microsoft.com/office/officeart/2008/layout/VerticalCurvedList"/>
    <dgm:cxn modelId="{EA9698F2-8900-40AA-B8B8-42569B5EA66A}" type="presParOf" srcId="{D1BF1E9C-0FF4-4F5F-9289-A37EEDB865FD}" destId="{DAEB7D57-6B65-4EC6-8A28-694CBCA5529C}" srcOrd="9" destOrd="0" presId="urn:microsoft.com/office/officeart/2008/layout/VerticalCurvedList"/>
    <dgm:cxn modelId="{929FC18D-A04B-4122-95EF-9236F127DB66}" type="presParOf" srcId="{D1BF1E9C-0FF4-4F5F-9289-A37EEDB865FD}" destId="{18341B30-9FE5-4234-A1F0-376310304DA7}" srcOrd="10" destOrd="0" presId="urn:microsoft.com/office/officeart/2008/layout/VerticalCurvedList"/>
    <dgm:cxn modelId="{0A836604-BE02-4E8D-BC78-4C5FB0F3D8CA}" type="presParOf" srcId="{18341B30-9FE5-4234-A1F0-376310304DA7}" destId="{64428EEE-B255-4861-A088-399F2593955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A73863-7EDE-4F77-9FB6-EEC122720382}" type="doc">
      <dgm:prSet loTypeId="urn:microsoft.com/office/officeart/2005/8/layout/bList2" loCatId="list" qsTypeId="urn:microsoft.com/office/officeart/2005/8/quickstyle/simple1" qsCatId="simple" csTypeId="urn:microsoft.com/office/officeart/2005/8/colors/colorful4" csCatId="colorful" phldr="1"/>
      <dgm:spPr/>
      <dgm:t>
        <a:bodyPr/>
        <a:lstStyle/>
        <a:p>
          <a:endParaRPr lang="en-GB"/>
        </a:p>
      </dgm:t>
    </dgm:pt>
    <dgm:pt modelId="{D74E619F-0A7C-4105-A11D-D52213505FF9}">
      <dgm:prSet phldrT="[Text]" custT="1"/>
      <dgm:spPr/>
      <dgm:t>
        <a:bodyPr/>
        <a:lstStyle/>
        <a:p>
          <a:pPr algn="l"/>
          <a:endParaRPr lang="en-GB" sz="1100" b="1" dirty="0"/>
        </a:p>
      </dgm:t>
    </dgm:pt>
    <dgm:pt modelId="{4DDC2603-D4ED-4A53-BEF7-FB00CC9904FB}" type="parTrans" cxnId="{C2A036DD-BD0B-40C2-9A25-EAD59DEEEC92}">
      <dgm:prSet/>
      <dgm:spPr/>
      <dgm:t>
        <a:bodyPr/>
        <a:lstStyle/>
        <a:p>
          <a:endParaRPr lang="en-GB"/>
        </a:p>
      </dgm:t>
    </dgm:pt>
    <dgm:pt modelId="{9853F87A-A42C-4AAE-91FB-9F8321C74A9D}" type="sibTrans" cxnId="{C2A036DD-BD0B-40C2-9A25-EAD59DEEEC92}">
      <dgm:prSet/>
      <dgm:spPr/>
      <dgm:t>
        <a:bodyPr/>
        <a:lstStyle/>
        <a:p>
          <a:endParaRPr lang="en-GB"/>
        </a:p>
      </dgm:t>
    </dgm:pt>
    <dgm:pt modelId="{91CEBF16-3CD0-4441-B607-A99DEC872EDE}">
      <dgm:prSet phldrT="[Text]" custT="1"/>
      <dgm:spPr/>
      <dgm:t>
        <a:bodyPr/>
        <a:lstStyle/>
        <a:p>
          <a:pPr>
            <a:tabLst/>
          </a:pPr>
          <a:endParaRPr lang="en-GB" sz="1100" b="1" dirty="0"/>
        </a:p>
      </dgm:t>
    </dgm:pt>
    <dgm:pt modelId="{51839B2A-1F2E-4FAA-9670-6DF5838CCBA4}" type="parTrans" cxnId="{8841B93D-2F35-421C-9147-306CBCC27AA9}">
      <dgm:prSet/>
      <dgm:spPr/>
      <dgm:t>
        <a:bodyPr/>
        <a:lstStyle/>
        <a:p>
          <a:endParaRPr lang="en-GB"/>
        </a:p>
      </dgm:t>
    </dgm:pt>
    <dgm:pt modelId="{8EE077D8-4258-416A-9FC8-2020C283B56A}" type="sibTrans" cxnId="{8841B93D-2F35-421C-9147-306CBCC27AA9}">
      <dgm:prSet/>
      <dgm:spPr/>
      <dgm:t>
        <a:bodyPr/>
        <a:lstStyle/>
        <a:p>
          <a:endParaRPr lang="en-GB"/>
        </a:p>
      </dgm:t>
    </dgm:pt>
    <dgm:pt modelId="{04B0841B-4BCA-4B49-ABE9-8AD1F6E43418}">
      <dgm:prSet phldrT="[Text]" custT="1"/>
      <dgm:spPr/>
      <dgm:t>
        <a:bodyPr/>
        <a:lstStyle/>
        <a:p>
          <a:r>
            <a:rPr lang="en-GB" sz="1100" dirty="0">
              <a:solidFill>
                <a:srgbClr val="002060"/>
              </a:solidFill>
            </a:rPr>
            <a:t>Increase activity and services in primary &amp; community care</a:t>
          </a:r>
        </a:p>
      </dgm:t>
    </dgm:pt>
    <dgm:pt modelId="{93BF49F4-3DA3-44FC-A284-7588DFAC5DF9}" type="parTrans" cxnId="{3856B773-4D68-4E59-B4D4-5375DC2C5B07}">
      <dgm:prSet/>
      <dgm:spPr/>
      <dgm:t>
        <a:bodyPr/>
        <a:lstStyle/>
        <a:p>
          <a:endParaRPr lang="en-GB"/>
        </a:p>
      </dgm:t>
    </dgm:pt>
    <dgm:pt modelId="{B64D5D27-C59E-4FA9-B0BF-5F6B6C0D3A5A}" type="sibTrans" cxnId="{3856B773-4D68-4E59-B4D4-5375DC2C5B07}">
      <dgm:prSet/>
      <dgm:spPr/>
      <dgm:t>
        <a:bodyPr/>
        <a:lstStyle/>
        <a:p>
          <a:endParaRPr lang="en-GB"/>
        </a:p>
      </dgm:t>
    </dgm:pt>
    <dgm:pt modelId="{02A95382-EB2E-4D99-9FCF-9562B758053E}">
      <dgm:prSet phldrT="[Text]" custT="1"/>
      <dgm:spPr/>
      <dgm:t>
        <a:bodyPr/>
        <a:lstStyle/>
        <a:p>
          <a:pPr algn="l"/>
          <a:endParaRPr lang="en-GB" sz="600" dirty="0"/>
        </a:p>
      </dgm:t>
    </dgm:pt>
    <dgm:pt modelId="{0464837C-3042-4A1D-88B0-16F8B3BD0D3F}" type="parTrans" cxnId="{66FB3F46-AE06-493E-8ABD-B4094597FBB5}">
      <dgm:prSet/>
      <dgm:spPr/>
      <dgm:t>
        <a:bodyPr/>
        <a:lstStyle/>
        <a:p>
          <a:endParaRPr lang="en-GB"/>
        </a:p>
      </dgm:t>
    </dgm:pt>
    <dgm:pt modelId="{435A045F-7FE2-411A-A417-8D278EE9F0C5}" type="sibTrans" cxnId="{66FB3F46-AE06-493E-8ABD-B4094597FBB5}">
      <dgm:prSet/>
      <dgm:spPr/>
      <dgm:t>
        <a:bodyPr/>
        <a:lstStyle/>
        <a:p>
          <a:endParaRPr lang="en-GB"/>
        </a:p>
      </dgm:t>
    </dgm:pt>
    <dgm:pt modelId="{87A83FFE-4756-4676-984F-6BCDF64203D4}">
      <dgm:prSet phldrT="[Text]" custT="1"/>
      <dgm:spPr/>
      <dgm:t>
        <a:bodyPr/>
        <a:lstStyle/>
        <a:p>
          <a:r>
            <a:rPr lang="en-GB" sz="1100" dirty="0">
              <a:solidFill>
                <a:srgbClr val="002060"/>
              </a:solidFill>
            </a:rPr>
            <a:t>Strengthen the opportunities to undertake day cases procedures where inpatient stays are not clinically appropriate</a:t>
          </a:r>
        </a:p>
      </dgm:t>
    </dgm:pt>
    <dgm:pt modelId="{6BD83700-73D6-4096-A030-FDBE1CA71D7B}" type="parTrans" cxnId="{2BD855F4-6743-458A-A49D-8BF88F24A1B3}">
      <dgm:prSet/>
      <dgm:spPr/>
      <dgm:t>
        <a:bodyPr/>
        <a:lstStyle/>
        <a:p>
          <a:endParaRPr lang="en-GB"/>
        </a:p>
      </dgm:t>
    </dgm:pt>
    <dgm:pt modelId="{E082745E-62DF-4BBF-AFDC-ACE2D44A291C}" type="sibTrans" cxnId="{2BD855F4-6743-458A-A49D-8BF88F24A1B3}">
      <dgm:prSet/>
      <dgm:spPr/>
      <dgm:t>
        <a:bodyPr/>
        <a:lstStyle/>
        <a:p>
          <a:endParaRPr lang="en-GB"/>
        </a:p>
      </dgm:t>
    </dgm:pt>
    <dgm:pt modelId="{89B8B1DE-033C-4F60-BDF0-B0A69B4CB8FD}">
      <dgm:prSet phldrT="[Text]" custT="1"/>
      <dgm:spPr/>
      <dgm:t>
        <a:bodyPr/>
        <a:lstStyle/>
        <a:p>
          <a:pPr marL="0" indent="0" algn="l"/>
          <a:endParaRPr lang="en-GB" sz="800" b="1" dirty="0"/>
        </a:p>
      </dgm:t>
    </dgm:pt>
    <dgm:pt modelId="{44060806-2390-4AEC-8CD5-5FF8833CFE4B}" type="parTrans" cxnId="{3881C0C8-40E3-4D3F-B5BB-DFEA534EF280}">
      <dgm:prSet/>
      <dgm:spPr/>
      <dgm:t>
        <a:bodyPr/>
        <a:lstStyle/>
        <a:p>
          <a:endParaRPr lang="en-GB"/>
        </a:p>
      </dgm:t>
    </dgm:pt>
    <dgm:pt modelId="{263DD811-1D9C-4D88-9A94-2032B4FAFC41}" type="sibTrans" cxnId="{3881C0C8-40E3-4D3F-B5BB-DFEA534EF280}">
      <dgm:prSet/>
      <dgm:spPr/>
      <dgm:t>
        <a:bodyPr/>
        <a:lstStyle/>
        <a:p>
          <a:endParaRPr lang="en-GB"/>
        </a:p>
      </dgm:t>
    </dgm:pt>
    <dgm:pt modelId="{E0354332-33ED-400F-8544-6C423ECDE20E}">
      <dgm:prSet phldrT="[Text]" custT="1"/>
      <dgm:spPr/>
      <dgm:t>
        <a:bodyPr/>
        <a:lstStyle/>
        <a:p>
          <a:endParaRPr lang="en-GB" sz="1100" b="1" dirty="0"/>
        </a:p>
      </dgm:t>
    </dgm:pt>
    <dgm:pt modelId="{C9EAF87F-DC4E-4D8D-AD28-423E688AACCF}" type="parTrans" cxnId="{D10016E0-D857-40ED-AFB5-A69FEE914162}">
      <dgm:prSet/>
      <dgm:spPr/>
      <dgm:t>
        <a:bodyPr/>
        <a:lstStyle/>
        <a:p>
          <a:endParaRPr lang="en-GB"/>
        </a:p>
      </dgm:t>
    </dgm:pt>
    <dgm:pt modelId="{9664260D-15CC-4A5F-A06F-E28E20463088}" type="sibTrans" cxnId="{D10016E0-D857-40ED-AFB5-A69FEE914162}">
      <dgm:prSet/>
      <dgm:spPr/>
      <dgm:t>
        <a:bodyPr/>
        <a:lstStyle/>
        <a:p>
          <a:endParaRPr lang="en-GB"/>
        </a:p>
      </dgm:t>
    </dgm:pt>
    <dgm:pt modelId="{16DE66DE-470C-4377-99D8-E7F13C8EC35B}">
      <dgm:prSet phldrT="[Text]" custT="1"/>
      <dgm:spPr/>
      <dgm:t>
        <a:bodyPr/>
        <a:lstStyle/>
        <a:p>
          <a:pPr>
            <a:lnSpc>
              <a:spcPct val="100000"/>
            </a:lnSpc>
          </a:pPr>
          <a:r>
            <a:rPr lang="en-GB" sz="1000" dirty="0">
              <a:solidFill>
                <a:srgbClr val="002060"/>
              </a:solidFill>
            </a:rPr>
            <a:t>Risk stratification, remote surveillance &amp; monitoring</a:t>
          </a:r>
        </a:p>
      </dgm:t>
    </dgm:pt>
    <dgm:pt modelId="{15F4E54A-1F66-43B4-AF2F-FC38D57B222E}" type="parTrans" cxnId="{0F52CB3D-4721-4320-AD4B-D112A384040A}">
      <dgm:prSet/>
      <dgm:spPr/>
      <dgm:t>
        <a:bodyPr/>
        <a:lstStyle/>
        <a:p>
          <a:endParaRPr lang="en-GB"/>
        </a:p>
      </dgm:t>
    </dgm:pt>
    <dgm:pt modelId="{E76DC4B9-A8CA-4FF9-B268-D7233908229C}" type="sibTrans" cxnId="{0F52CB3D-4721-4320-AD4B-D112A384040A}">
      <dgm:prSet/>
      <dgm:spPr/>
      <dgm:t>
        <a:bodyPr/>
        <a:lstStyle/>
        <a:p>
          <a:endParaRPr lang="en-GB"/>
        </a:p>
      </dgm:t>
    </dgm:pt>
    <dgm:pt modelId="{A1BE2ADE-50D3-4C89-9C8A-98DC926E9F73}">
      <dgm:prSet phldrT="[Text]" custT="1"/>
      <dgm:spPr/>
      <dgm:t>
        <a:bodyPr/>
        <a:lstStyle/>
        <a:p>
          <a:pPr>
            <a:lnSpc>
              <a:spcPct val="100000"/>
            </a:lnSpc>
          </a:pPr>
          <a:r>
            <a:rPr lang="en-GB" sz="1000" dirty="0">
              <a:solidFill>
                <a:srgbClr val="002060"/>
              </a:solidFill>
            </a:rPr>
            <a:t>Support patient self-care &amp; management</a:t>
          </a:r>
        </a:p>
      </dgm:t>
    </dgm:pt>
    <dgm:pt modelId="{02749A42-8ED8-43BD-9501-EF327B6DD5DA}" type="parTrans" cxnId="{429B010C-983C-429E-AE82-21E08A9A72DA}">
      <dgm:prSet/>
      <dgm:spPr/>
      <dgm:t>
        <a:bodyPr/>
        <a:lstStyle/>
        <a:p>
          <a:endParaRPr lang="en-GB"/>
        </a:p>
      </dgm:t>
    </dgm:pt>
    <dgm:pt modelId="{99281D5D-8867-41FF-BBC5-D1B6A4F8AED0}" type="sibTrans" cxnId="{429B010C-983C-429E-AE82-21E08A9A72DA}">
      <dgm:prSet/>
      <dgm:spPr/>
      <dgm:t>
        <a:bodyPr/>
        <a:lstStyle/>
        <a:p>
          <a:endParaRPr lang="en-GB"/>
        </a:p>
      </dgm:t>
    </dgm:pt>
    <dgm:pt modelId="{2E49E643-6F54-45D6-B0AB-026E8DFEBF80}">
      <dgm:prSet phldrT="[Text]" custT="1"/>
      <dgm:spPr/>
      <dgm:t>
        <a:bodyPr/>
        <a:lstStyle/>
        <a:p>
          <a:pPr>
            <a:lnSpc>
              <a:spcPct val="100000"/>
            </a:lnSpc>
          </a:pPr>
          <a:r>
            <a:rPr lang="en-GB" sz="1000" dirty="0">
              <a:solidFill>
                <a:srgbClr val="002060"/>
              </a:solidFill>
            </a:rPr>
            <a:t>Best use of specialist input building on best practice and innovation</a:t>
          </a:r>
        </a:p>
      </dgm:t>
    </dgm:pt>
    <dgm:pt modelId="{4235D56B-3D33-412F-A4DF-EAA9AB645F1C}" type="parTrans" cxnId="{DE8750AB-273A-471D-BD98-4E5A88F40D55}">
      <dgm:prSet/>
      <dgm:spPr/>
      <dgm:t>
        <a:bodyPr/>
        <a:lstStyle/>
        <a:p>
          <a:endParaRPr lang="en-GB"/>
        </a:p>
      </dgm:t>
    </dgm:pt>
    <dgm:pt modelId="{77E3FF1F-3996-4B3E-8B17-3CF03DF4DE29}" type="sibTrans" cxnId="{DE8750AB-273A-471D-BD98-4E5A88F40D55}">
      <dgm:prSet/>
      <dgm:spPr/>
      <dgm:t>
        <a:bodyPr/>
        <a:lstStyle/>
        <a:p>
          <a:endParaRPr lang="en-GB"/>
        </a:p>
      </dgm:t>
    </dgm:pt>
    <dgm:pt modelId="{4D422558-666F-4B55-8037-5CACEFDC9A3D}">
      <dgm:prSet custT="1"/>
      <dgm:spPr/>
      <dgm:t>
        <a:bodyPr/>
        <a:lstStyle/>
        <a:p>
          <a:r>
            <a:rPr lang="en-GB" sz="1100" dirty="0">
              <a:solidFill>
                <a:srgbClr val="002060"/>
              </a:solidFill>
            </a:rPr>
            <a:t>Risk stratification, remote surveillance &amp; monitoring</a:t>
          </a:r>
        </a:p>
      </dgm:t>
    </dgm:pt>
    <dgm:pt modelId="{BA5CA216-CE99-4A04-9766-2FF00770028E}" type="parTrans" cxnId="{341A36B6-6795-4807-A76A-75A761F42F89}">
      <dgm:prSet/>
      <dgm:spPr/>
      <dgm:t>
        <a:bodyPr/>
        <a:lstStyle/>
        <a:p>
          <a:endParaRPr lang="en-GB"/>
        </a:p>
      </dgm:t>
    </dgm:pt>
    <dgm:pt modelId="{9B3A93A6-98DB-45EF-A08E-702A51155BF6}" type="sibTrans" cxnId="{341A36B6-6795-4807-A76A-75A761F42F89}">
      <dgm:prSet/>
      <dgm:spPr/>
      <dgm:t>
        <a:bodyPr/>
        <a:lstStyle/>
        <a:p>
          <a:endParaRPr lang="en-GB"/>
        </a:p>
      </dgm:t>
    </dgm:pt>
    <dgm:pt modelId="{DEC71102-FF7A-4C30-80E8-C808130E47C6}">
      <dgm:prSet custT="1"/>
      <dgm:spPr/>
      <dgm:t>
        <a:bodyPr/>
        <a:lstStyle/>
        <a:p>
          <a:r>
            <a:rPr lang="en-GB" sz="1100" dirty="0">
              <a:solidFill>
                <a:srgbClr val="002060"/>
              </a:solidFill>
            </a:rPr>
            <a:t>Identify inappropriate attendances at acute setting through data analytics</a:t>
          </a:r>
        </a:p>
      </dgm:t>
    </dgm:pt>
    <dgm:pt modelId="{22861037-4C67-40AD-B6C2-E64112CFECE5}" type="parTrans" cxnId="{0437C18E-9D29-4DBB-9602-91BCB1151E87}">
      <dgm:prSet/>
      <dgm:spPr/>
      <dgm:t>
        <a:bodyPr/>
        <a:lstStyle/>
        <a:p>
          <a:endParaRPr lang="en-GB"/>
        </a:p>
      </dgm:t>
    </dgm:pt>
    <dgm:pt modelId="{E52858B7-9CD8-4724-A3C6-E02B807A16A1}" type="sibTrans" cxnId="{0437C18E-9D29-4DBB-9602-91BCB1151E87}">
      <dgm:prSet/>
      <dgm:spPr/>
      <dgm:t>
        <a:bodyPr/>
        <a:lstStyle/>
        <a:p>
          <a:endParaRPr lang="en-GB"/>
        </a:p>
      </dgm:t>
    </dgm:pt>
    <dgm:pt modelId="{746BDC90-E635-4CC5-97D0-00BD2CACB42E}">
      <dgm:prSet custT="1"/>
      <dgm:spPr/>
      <dgm:t>
        <a:bodyPr/>
        <a:lstStyle/>
        <a:p>
          <a:r>
            <a:rPr lang="en-GB" sz="1100" dirty="0">
              <a:solidFill>
                <a:srgbClr val="002060"/>
              </a:solidFill>
            </a:rPr>
            <a:t>Use of data to identify issues in patient pathways</a:t>
          </a:r>
        </a:p>
      </dgm:t>
    </dgm:pt>
    <dgm:pt modelId="{A2B8B5DF-5EBD-466C-BB8D-A1BEB25E61A2}" type="parTrans" cxnId="{EE1321C2-5A77-4E13-BB50-A280AC871D4D}">
      <dgm:prSet/>
      <dgm:spPr/>
      <dgm:t>
        <a:bodyPr/>
        <a:lstStyle/>
        <a:p>
          <a:endParaRPr lang="en-GB"/>
        </a:p>
      </dgm:t>
    </dgm:pt>
    <dgm:pt modelId="{A47654D3-5AD7-450E-BEBA-A663FEC60F6B}" type="sibTrans" cxnId="{EE1321C2-5A77-4E13-BB50-A280AC871D4D}">
      <dgm:prSet/>
      <dgm:spPr/>
      <dgm:t>
        <a:bodyPr/>
        <a:lstStyle/>
        <a:p>
          <a:endParaRPr lang="en-GB"/>
        </a:p>
      </dgm:t>
    </dgm:pt>
    <dgm:pt modelId="{BC8E0CD7-5DCB-4695-917B-6D4A1BE3B13F}">
      <dgm:prSet custT="1"/>
      <dgm:spPr/>
      <dgm:t>
        <a:bodyPr/>
        <a:lstStyle/>
        <a:p>
          <a:r>
            <a:rPr lang="en-GB" sz="1100" dirty="0">
              <a:solidFill>
                <a:srgbClr val="002060"/>
              </a:solidFill>
            </a:rPr>
            <a:t>Reducing length of stay</a:t>
          </a:r>
        </a:p>
      </dgm:t>
    </dgm:pt>
    <dgm:pt modelId="{ADC9601F-9FE6-40D2-8721-3657EE147E48}" type="parTrans" cxnId="{4B47C58E-71AB-441A-BDB9-3F52C10EEEC1}">
      <dgm:prSet/>
      <dgm:spPr/>
      <dgm:t>
        <a:bodyPr/>
        <a:lstStyle/>
        <a:p>
          <a:endParaRPr lang="en-GB"/>
        </a:p>
      </dgm:t>
    </dgm:pt>
    <dgm:pt modelId="{F5CF3FDC-4F44-45AA-80BF-4D7EFE7DE3D2}" type="sibTrans" cxnId="{4B47C58E-71AB-441A-BDB9-3F52C10EEEC1}">
      <dgm:prSet/>
      <dgm:spPr/>
      <dgm:t>
        <a:bodyPr/>
        <a:lstStyle/>
        <a:p>
          <a:endParaRPr lang="en-GB"/>
        </a:p>
      </dgm:t>
    </dgm:pt>
    <dgm:pt modelId="{5C7B8454-5CDA-481D-9C2E-5CE72BB5BC1D}">
      <dgm:prSet custT="1"/>
      <dgm:spPr/>
      <dgm:t>
        <a:bodyPr/>
        <a:lstStyle/>
        <a:p>
          <a:r>
            <a:rPr lang="en-GB" sz="1100" dirty="0">
              <a:solidFill>
                <a:srgbClr val="002060"/>
              </a:solidFill>
            </a:rPr>
            <a:t>More effective discharges to avoid readmissions</a:t>
          </a:r>
        </a:p>
      </dgm:t>
    </dgm:pt>
    <dgm:pt modelId="{39152BF0-3996-47BD-B55B-818DC0BBC72D}" type="parTrans" cxnId="{3E8EE476-F18A-440F-B8F4-0705D6D6B7CE}">
      <dgm:prSet/>
      <dgm:spPr/>
      <dgm:t>
        <a:bodyPr/>
        <a:lstStyle/>
        <a:p>
          <a:endParaRPr lang="en-GB"/>
        </a:p>
      </dgm:t>
    </dgm:pt>
    <dgm:pt modelId="{F86DB5D3-FF5F-423A-8366-47025688BE9E}" type="sibTrans" cxnId="{3E8EE476-F18A-440F-B8F4-0705D6D6B7CE}">
      <dgm:prSet/>
      <dgm:spPr/>
      <dgm:t>
        <a:bodyPr/>
        <a:lstStyle/>
        <a:p>
          <a:endParaRPr lang="en-GB"/>
        </a:p>
      </dgm:t>
    </dgm:pt>
    <dgm:pt modelId="{6DDAC5C6-781B-4FEE-95D9-636DAF726843}">
      <dgm:prSet custT="1"/>
      <dgm:spPr/>
      <dgm:t>
        <a:bodyPr/>
        <a:lstStyle/>
        <a:p>
          <a:r>
            <a:rPr lang="en-GB" sz="1100" dirty="0">
              <a:solidFill>
                <a:srgbClr val="002060"/>
              </a:solidFill>
            </a:rPr>
            <a:t>Investigate &amp; identify initiatives to improve efficiency </a:t>
          </a:r>
        </a:p>
      </dgm:t>
    </dgm:pt>
    <dgm:pt modelId="{CF7D0B32-AF99-40F3-BB1F-BCE27474B067}" type="parTrans" cxnId="{C8F8B79F-6794-4AB3-B371-41F0F9D474BF}">
      <dgm:prSet/>
      <dgm:spPr/>
      <dgm:t>
        <a:bodyPr/>
        <a:lstStyle/>
        <a:p>
          <a:endParaRPr lang="en-GB"/>
        </a:p>
      </dgm:t>
    </dgm:pt>
    <dgm:pt modelId="{A26D8DB6-27AC-4490-8C2C-8897D2D3A85D}" type="sibTrans" cxnId="{C8F8B79F-6794-4AB3-B371-41F0F9D474BF}">
      <dgm:prSet/>
      <dgm:spPr/>
      <dgm:t>
        <a:bodyPr/>
        <a:lstStyle/>
        <a:p>
          <a:endParaRPr lang="en-GB"/>
        </a:p>
      </dgm:t>
    </dgm:pt>
    <dgm:pt modelId="{FE09F865-98D2-47F0-9FE9-4F5A8E6D3E6C}">
      <dgm:prSet phldrT="[Text]" custT="1"/>
      <dgm:spPr/>
      <dgm:t>
        <a:bodyPr/>
        <a:lstStyle/>
        <a:p>
          <a:r>
            <a:rPr lang="en-GB" sz="1100" dirty="0">
              <a:solidFill>
                <a:srgbClr val="002060"/>
              </a:solidFill>
            </a:rPr>
            <a:t>Undertake day cases in line with BADS recommended list.</a:t>
          </a:r>
        </a:p>
      </dgm:t>
    </dgm:pt>
    <dgm:pt modelId="{60F2A896-58A7-401D-8787-2F48BF95EDA7}" type="parTrans" cxnId="{54596EA8-4254-4620-A99C-B3C931D443F8}">
      <dgm:prSet/>
      <dgm:spPr/>
      <dgm:t>
        <a:bodyPr/>
        <a:lstStyle/>
        <a:p>
          <a:endParaRPr lang="en-GB"/>
        </a:p>
      </dgm:t>
    </dgm:pt>
    <dgm:pt modelId="{28C43CA8-5E9E-4F43-B68F-4DF181C34918}" type="sibTrans" cxnId="{54596EA8-4254-4620-A99C-B3C931D443F8}">
      <dgm:prSet/>
      <dgm:spPr/>
      <dgm:t>
        <a:bodyPr/>
        <a:lstStyle/>
        <a:p>
          <a:endParaRPr lang="en-GB"/>
        </a:p>
      </dgm:t>
    </dgm:pt>
    <dgm:pt modelId="{6CBB8004-2869-4BB5-ADEA-52FCC2E1B16C}">
      <dgm:prSet custT="1"/>
      <dgm:spPr/>
      <dgm:t>
        <a:bodyPr/>
        <a:lstStyle/>
        <a:p>
          <a:pPr>
            <a:tabLst/>
          </a:pPr>
          <a:endParaRPr lang="en-GB" sz="1200" b="1" dirty="0"/>
        </a:p>
      </dgm:t>
    </dgm:pt>
    <dgm:pt modelId="{97DADF17-BA7E-445B-B23A-1E69CF2DA44E}" type="parTrans" cxnId="{2768663B-21E2-445B-8F05-7D683D1A3C5B}">
      <dgm:prSet/>
      <dgm:spPr/>
      <dgm:t>
        <a:bodyPr/>
        <a:lstStyle/>
        <a:p>
          <a:endParaRPr lang="en-GB"/>
        </a:p>
      </dgm:t>
    </dgm:pt>
    <dgm:pt modelId="{977C94E5-E090-4EFB-A0D2-44528288F79D}" type="sibTrans" cxnId="{2768663B-21E2-445B-8F05-7D683D1A3C5B}">
      <dgm:prSet/>
      <dgm:spPr/>
      <dgm:t>
        <a:bodyPr/>
        <a:lstStyle/>
        <a:p>
          <a:endParaRPr lang="en-GB"/>
        </a:p>
      </dgm:t>
    </dgm:pt>
    <dgm:pt modelId="{8A216B78-BA1C-4849-BD9F-BD7947062948}">
      <dgm:prSet custT="1"/>
      <dgm:spPr/>
      <dgm:t>
        <a:bodyPr/>
        <a:lstStyle/>
        <a:p>
          <a:pPr>
            <a:lnSpc>
              <a:spcPct val="90000"/>
            </a:lnSpc>
          </a:pPr>
          <a:r>
            <a:rPr lang="en-GB" sz="1200" dirty="0">
              <a:solidFill>
                <a:srgbClr val="002060"/>
              </a:solidFill>
              <a:latin typeface="+mn-lt"/>
            </a:rPr>
            <a:t>Assume 2% increase in allocation</a:t>
          </a:r>
        </a:p>
      </dgm:t>
    </dgm:pt>
    <dgm:pt modelId="{F7FEB469-6734-42FF-983F-C2485AA9476C}" type="parTrans" cxnId="{E9C2DE60-454C-420D-8877-B13310548452}">
      <dgm:prSet/>
      <dgm:spPr/>
      <dgm:t>
        <a:bodyPr/>
        <a:lstStyle/>
        <a:p>
          <a:endParaRPr lang="en-GB"/>
        </a:p>
      </dgm:t>
    </dgm:pt>
    <dgm:pt modelId="{D00F2D33-7123-446B-8997-0C9678908433}" type="sibTrans" cxnId="{E9C2DE60-454C-420D-8877-B13310548452}">
      <dgm:prSet/>
      <dgm:spPr/>
      <dgm:t>
        <a:bodyPr/>
        <a:lstStyle/>
        <a:p>
          <a:endParaRPr lang="en-GB"/>
        </a:p>
      </dgm:t>
    </dgm:pt>
    <dgm:pt modelId="{C9CD15CE-5DCC-4995-B421-9D14000C564A}">
      <dgm:prSet custT="1"/>
      <dgm:spPr/>
      <dgm:t>
        <a:bodyPr/>
        <a:lstStyle/>
        <a:p>
          <a:pPr>
            <a:lnSpc>
              <a:spcPct val="90000"/>
            </a:lnSpc>
          </a:pPr>
          <a:r>
            <a:rPr lang="en-GB" sz="1200" dirty="0">
              <a:solidFill>
                <a:srgbClr val="002060"/>
              </a:solidFill>
              <a:latin typeface="+mn-lt"/>
            </a:rPr>
            <a:t>Achieve 2% cost improvement</a:t>
          </a:r>
        </a:p>
      </dgm:t>
    </dgm:pt>
    <dgm:pt modelId="{A29BE9A3-0257-431C-8674-442C97E5CF35}" type="parTrans" cxnId="{A8577D5F-9213-419C-BD67-02EDEC9E389F}">
      <dgm:prSet/>
      <dgm:spPr/>
      <dgm:t>
        <a:bodyPr/>
        <a:lstStyle/>
        <a:p>
          <a:endParaRPr lang="en-GB"/>
        </a:p>
      </dgm:t>
    </dgm:pt>
    <dgm:pt modelId="{9F6B23D9-B603-46AA-AB7A-98ACAB4E2A59}" type="sibTrans" cxnId="{A8577D5F-9213-419C-BD67-02EDEC9E389F}">
      <dgm:prSet/>
      <dgm:spPr/>
      <dgm:t>
        <a:bodyPr/>
        <a:lstStyle/>
        <a:p>
          <a:endParaRPr lang="en-GB"/>
        </a:p>
      </dgm:t>
    </dgm:pt>
    <dgm:pt modelId="{450AB167-D4E2-4CAA-ACB0-B6934AB2F268}">
      <dgm:prSet custT="1"/>
      <dgm:spPr/>
      <dgm:t>
        <a:bodyPr/>
        <a:lstStyle/>
        <a:p>
          <a:pPr>
            <a:lnSpc>
              <a:spcPct val="100000"/>
            </a:lnSpc>
          </a:pPr>
          <a:r>
            <a:rPr lang="en-GB" sz="1200" dirty="0">
              <a:solidFill>
                <a:srgbClr val="002060"/>
              </a:solidFill>
              <a:latin typeface="+mn-lt"/>
            </a:rPr>
            <a:t>Remove £20m underlying deficit by end of 3 year IMTP</a:t>
          </a:r>
        </a:p>
      </dgm:t>
    </dgm:pt>
    <dgm:pt modelId="{08FC6CC5-A479-49DC-9214-C7374066FD2B}" type="parTrans" cxnId="{035663AC-1E24-4348-8A33-6111106B9E68}">
      <dgm:prSet/>
      <dgm:spPr/>
      <dgm:t>
        <a:bodyPr/>
        <a:lstStyle/>
        <a:p>
          <a:endParaRPr lang="en-GB"/>
        </a:p>
      </dgm:t>
    </dgm:pt>
    <dgm:pt modelId="{E5F1CFBA-69AF-47D2-A17A-E234A63A9B0E}" type="sibTrans" cxnId="{035663AC-1E24-4348-8A33-6111106B9E68}">
      <dgm:prSet/>
      <dgm:spPr/>
      <dgm:t>
        <a:bodyPr/>
        <a:lstStyle/>
        <a:p>
          <a:endParaRPr lang="en-GB"/>
        </a:p>
      </dgm:t>
    </dgm:pt>
    <dgm:pt modelId="{F6063DEE-6B94-41B7-BD9E-B8F4D2CB9716}">
      <dgm:prSet/>
      <dgm:spPr/>
      <dgm:t>
        <a:bodyPr/>
        <a:lstStyle/>
        <a:p>
          <a:endParaRPr lang="en-GB" sz="3600" dirty="0"/>
        </a:p>
      </dgm:t>
    </dgm:pt>
    <dgm:pt modelId="{E1607DB2-A9FB-445F-80E6-4CF29B3EAD79}" type="parTrans" cxnId="{455FAEAC-D70C-473E-BCF1-21633467AB1E}">
      <dgm:prSet/>
      <dgm:spPr/>
      <dgm:t>
        <a:bodyPr/>
        <a:lstStyle/>
        <a:p>
          <a:endParaRPr lang="en-GB"/>
        </a:p>
      </dgm:t>
    </dgm:pt>
    <dgm:pt modelId="{38437D11-5B6B-4DAA-9668-142D611381AE}" type="sibTrans" cxnId="{455FAEAC-D70C-473E-BCF1-21633467AB1E}">
      <dgm:prSet/>
      <dgm:spPr/>
      <dgm:t>
        <a:bodyPr/>
        <a:lstStyle/>
        <a:p>
          <a:endParaRPr lang="en-GB"/>
        </a:p>
      </dgm:t>
    </dgm:pt>
    <dgm:pt modelId="{189F77B9-ACAC-48EB-B894-658A9A9B7F78}">
      <dgm:prSet/>
      <dgm:spPr/>
      <dgm:t>
        <a:bodyPr/>
        <a:lstStyle/>
        <a:p>
          <a:endParaRPr lang="en-GB" sz="3600" dirty="0"/>
        </a:p>
      </dgm:t>
    </dgm:pt>
    <dgm:pt modelId="{52566E5C-0B40-4C3A-B5EA-ED5252228385}" type="parTrans" cxnId="{6C3DB390-3D0B-45D6-B1A8-F2AF8ED99301}">
      <dgm:prSet/>
      <dgm:spPr/>
      <dgm:t>
        <a:bodyPr/>
        <a:lstStyle/>
        <a:p>
          <a:endParaRPr lang="en-GB"/>
        </a:p>
      </dgm:t>
    </dgm:pt>
    <dgm:pt modelId="{2EBE7B4C-8210-4FA4-BCCE-CD4A96375C8D}" type="sibTrans" cxnId="{6C3DB390-3D0B-45D6-B1A8-F2AF8ED99301}">
      <dgm:prSet/>
      <dgm:spPr/>
      <dgm:t>
        <a:bodyPr/>
        <a:lstStyle/>
        <a:p>
          <a:endParaRPr lang="en-GB"/>
        </a:p>
      </dgm:t>
    </dgm:pt>
    <dgm:pt modelId="{2C506D8F-BAF8-45DF-80A9-A6D9027D207E}">
      <dgm:prSet custT="1"/>
      <dgm:spPr/>
      <dgm:t>
        <a:bodyPr/>
        <a:lstStyle/>
        <a:p>
          <a:r>
            <a:rPr lang="en-GB" sz="1100" dirty="0">
              <a:solidFill>
                <a:srgbClr val="002060"/>
              </a:solidFill>
            </a:rPr>
            <a:t>Improve early intervention and secondary and tertiary prevention</a:t>
          </a:r>
        </a:p>
      </dgm:t>
    </dgm:pt>
    <dgm:pt modelId="{23AB536D-A771-4164-B5BC-3E1D4A77D8FB}" type="parTrans" cxnId="{0BC96CC1-666C-48FF-9067-366097711900}">
      <dgm:prSet/>
      <dgm:spPr/>
      <dgm:t>
        <a:bodyPr/>
        <a:lstStyle/>
        <a:p>
          <a:endParaRPr lang="en-GB"/>
        </a:p>
      </dgm:t>
    </dgm:pt>
    <dgm:pt modelId="{8C0A9FF7-31FD-43D1-8AA8-E232A04B038B}" type="sibTrans" cxnId="{0BC96CC1-666C-48FF-9067-366097711900}">
      <dgm:prSet/>
      <dgm:spPr/>
      <dgm:t>
        <a:bodyPr/>
        <a:lstStyle/>
        <a:p>
          <a:endParaRPr lang="en-GB"/>
        </a:p>
      </dgm:t>
    </dgm:pt>
    <dgm:pt modelId="{0A1C5A22-564F-42B1-AF9E-08D106888D3A}">
      <dgm:prSet custT="1"/>
      <dgm:spPr/>
      <dgm:t>
        <a:bodyPr/>
        <a:lstStyle/>
        <a:p>
          <a:r>
            <a:rPr lang="en-GB" sz="1100" dirty="0">
              <a:solidFill>
                <a:srgbClr val="002060"/>
              </a:solidFill>
            </a:rPr>
            <a:t>Improve and increase services within the community</a:t>
          </a:r>
        </a:p>
      </dgm:t>
    </dgm:pt>
    <dgm:pt modelId="{9D1F85FB-DB7F-496E-BECA-868424AD8694}" type="parTrans" cxnId="{16FF78FD-66B1-4F97-8442-22A6F3136A70}">
      <dgm:prSet/>
      <dgm:spPr/>
      <dgm:t>
        <a:bodyPr/>
        <a:lstStyle/>
        <a:p>
          <a:endParaRPr lang="en-GB"/>
        </a:p>
      </dgm:t>
    </dgm:pt>
    <dgm:pt modelId="{962036CD-69AC-4F65-8C51-602E9D5F7624}" type="sibTrans" cxnId="{16FF78FD-66B1-4F97-8442-22A6F3136A70}">
      <dgm:prSet/>
      <dgm:spPr/>
      <dgm:t>
        <a:bodyPr/>
        <a:lstStyle/>
        <a:p>
          <a:endParaRPr lang="en-GB"/>
        </a:p>
      </dgm:t>
    </dgm:pt>
    <dgm:pt modelId="{FDE1BEBC-56EC-47A7-AEA1-0BD6C65FFF44}">
      <dgm:prSet phldrT="[Text]" custT="1"/>
      <dgm:spPr/>
      <dgm:t>
        <a:bodyPr/>
        <a:lstStyle/>
        <a:p>
          <a:pPr>
            <a:lnSpc>
              <a:spcPct val="100000"/>
            </a:lnSpc>
          </a:pPr>
          <a:r>
            <a:rPr lang="en-GB" sz="1000" dirty="0">
              <a:solidFill>
                <a:srgbClr val="002060"/>
              </a:solidFill>
            </a:rPr>
            <a:t>Focus on primary, secondary &amp; tertiary prevention &amp; early intervention</a:t>
          </a:r>
        </a:p>
      </dgm:t>
    </dgm:pt>
    <dgm:pt modelId="{BF46814F-1428-4B20-AE3E-0F625305CFF3}" type="parTrans" cxnId="{E52DEDA1-8AC5-40E6-ADFC-C587FD049AAB}">
      <dgm:prSet/>
      <dgm:spPr/>
      <dgm:t>
        <a:bodyPr/>
        <a:lstStyle/>
        <a:p>
          <a:endParaRPr lang="en-GB"/>
        </a:p>
      </dgm:t>
    </dgm:pt>
    <dgm:pt modelId="{DD77A60E-1CDE-4C61-A5EC-359BA8F49F06}" type="sibTrans" cxnId="{E52DEDA1-8AC5-40E6-ADFC-C587FD049AAB}">
      <dgm:prSet/>
      <dgm:spPr/>
      <dgm:t>
        <a:bodyPr/>
        <a:lstStyle/>
        <a:p>
          <a:endParaRPr lang="en-GB"/>
        </a:p>
      </dgm:t>
    </dgm:pt>
    <dgm:pt modelId="{D977AB5B-48C5-4EB5-9586-3ABDAB4D82B6}">
      <dgm:prSet phldrT="[Text]" custT="1"/>
      <dgm:spPr/>
      <dgm:t>
        <a:bodyPr/>
        <a:lstStyle/>
        <a:p>
          <a:pPr>
            <a:lnSpc>
              <a:spcPct val="100000"/>
            </a:lnSpc>
          </a:pPr>
          <a:r>
            <a:rPr lang="en-GB" sz="1000" dirty="0">
              <a:solidFill>
                <a:srgbClr val="002060"/>
              </a:solidFill>
            </a:rPr>
            <a:t>Increase non-face to face consultations</a:t>
          </a:r>
        </a:p>
      </dgm:t>
    </dgm:pt>
    <dgm:pt modelId="{E6ED0714-F0FB-4C40-BDC5-BAB6833A8C1C}" type="parTrans" cxnId="{E2A126A9-D39D-4BAD-BDF4-52EAFBC39C3F}">
      <dgm:prSet/>
      <dgm:spPr/>
      <dgm:t>
        <a:bodyPr/>
        <a:lstStyle/>
        <a:p>
          <a:endParaRPr lang="en-GB"/>
        </a:p>
      </dgm:t>
    </dgm:pt>
    <dgm:pt modelId="{37CC80B7-35DF-4E6D-8DB7-7AB269345EDD}" type="sibTrans" cxnId="{E2A126A9-D39D-4BAD-BDF4-52EAFBC39C3F}">
      <dgm:prSet/>
      <dgm:spPr/>
      <dgm:t>
        <a:bodyPr/>
        <a:lstStyle/>
        <a:p>
          <a:endParaRPr lang="en-GB"/>
        </a:p>
      </dgm:t>
    </dgm:pt>
    <dgm:pt modelId="{379CB5A3-D686-412D-8ED2-C5FBB95DBC30}">
      <dgm:prSet phldrT="[Text]" custT="1"/>
      <dgm:spPr/>
      <dgm:t>
        <a:bodyPr/>
        <a:lstStyle/>
        <a:p>
          <a:r>
            <a:rPr lang="en-GB" sz="1100" dirty="0">
              <a:solidFill>
                <a:srgbClr val="002060"/>
              </a:solidFill>
            </a:rPr>
            <a:t>Deliver care closer to home</a:t>
          </a:r>
        </a:p>
      </dgm:t>
    </dgm:pt>
    <dgm:pt modelId="{3A894EAD-2F64-40E6-9B0D-4A4D1E2249AF}" type="parTrans" cxnId="{71A446FF-4B8F-4BDF-8679-C6F3977837A3}">
      <dgm:prSet/>
      <dgm:spPr/>
      <dgm:t>
        <a:bodyPr/>
        <a:lstStyle/>
        <a:p>
          <a:endParaRPr lang="en-GB"/>
        </a:p>
      </dgm:t>
    </dgm:pt>
    <dgm:pt modelId="{34C92F43-3A4C-4B4D-8004-0F8382C6EA35}" type="sibTrans" cxnId="{71A446FF-4B8F-4BDF-8679-C6F3977837A3}">
      <dgm:prSet/>
      <dgm:spPr/>
      <dgm:t>
        <a:bodyPr/>
        <a:lstStyle/>
        <a:p>
          <a:endParaRPr lang="en-GB"/>
        </a:p>
      </dgm:t>
    </dgm:pt>
    <dgm:pt modelId="{2FA461A0-C50B-420F-992D-E27E79B41969}">
      <dgm:prSet phldrT="[Text]" custT="1"/>
      <dgm:spPr/>
      <dgm:t>
        <a:bodyPr/>
        <a:lstStyle/>
        <a:p>
          <a:r>
            <a:rPr lang="en-GB" sz="1100" dirty="0">
              <a:solidFill>
                <a:srgbClr val="002060"/>
              </a:solidFill>
            </a:rPr>
            <a:t>Increase community diagnostics and point of care testing</a:t>
          </a:r>
        </a:p>
      </dgm:t>
    </dgm:pt>
    <dgm:pt modelId="{670C2BE9-A877-405C-9302-40C0784D5CCD}" type="parTrans" cxnId="{3009DE6C-47A0-4D68-B5EF-33E2214A5254}">
      <dgm:prSet/>
      <dgm:spPr/>
      <dgm:t>
        <a:bodyPr/>
        <a:lstStyle/>
        <a:p>
          <a:endParaRPr lang="en-GB"/>
        </a:p>
      </dgm:t>
    </dgm:pt>
    <dgm:pt modelId="{EF9B9B77-6D26-4F8F-9D54-E0F1CC8CE575}" type="sibTrans" cxnId="{3009DE6C-47A0-4D68-B5EF-33E2214A5254}">
      <dgm:prSet/>
      <dgm:spPr/>
      <dgm:t>
        <a:bodyPr/>
        <a:lstStyle/>
        <a:p>
          <a:endParaRPr lang="en-GB"/>
        </a:p>
      </dgm:t>
    </dgm:pt>
    <dgm:pt modelId="{6E53EBEB-82C0-4A8B-87C2-1F2EA3035341}">
      <dgm:prSet phldrT="[Text]" custT="1"/>
      <dgm:spPr/>
      <dgm:t>
        <a:bodyPr/>
        <a:lstStyle/>
        <a:p>
          <a:r>
            <a:rPr lang="en-GB" sz="1100" dirty="0">
              <a:solidFill>
                <a:srgbClr val="002060"/>
              </a:solidFill>
            </a:rPr>
            <a:t>Increase social prescribing and early intervention</a:t>
          </a:r>
        </a:p>
      </dgm:t>
    </dgm:pt>
    <dgm:pt modelId="{37C1D59B-CB73-47B0-B1E4-BFE17DAE7EEB}" type="parTrans" cxnId="{C29FDD00-2E03-4425-8385-560E68CFA0FD}">
      <dgm:prSet/>
      <dgm:spPr/>
      <dgm:t>
        <a:bodyPr/>
        <a:lstStyle/>
        <a:p>
          <a:endParaRPr lang="en-GB"/>
        </a:p>
      </dgm:t>
    </dgm:pt>
    <dgm:pt modelId="{779EBA9A-A56F-453D-9FE1-CEDB745C4BFE}" type="sibTrans" cxnId="{C29FDD00-2E03-4425-8385-560E68CFA0FD}">
      <dgm:prSet/>
      <dgm:spPr/>
      <dgm:t>
        <a:bodyPr/>
        <a:lstStyle/>
        <a:p>
          <a:endParaRPr lang="en-GB"/>
        </a:p>
      </dgm:t>
    </dgm:pt>
    <dgm:pt modelId="{A2699291-A349-440C-A212-9D7CF604FAF2}">
      <dgm:prSet phldrT="[Text]" custT="1"/>
      <dgm:spPr/>
      <dgm:t>
        <a:bodyPr/>
        <a:lstStyle/>
        <a:p>
          <a:r>
            <a:rPr lang="en-GB" sz="1100" dirty="0">
              <a:solidFill>
                <a:srgbClr val="002060"/>
              </a:solidFill>
            </a:rPr>
            <a:t>Support prevention activities in primary and community settings</a:t>
          </a:r>
        </a:p>
      </dgm:t>
    </dgm:pt>
    <dgm:pt modelId="{BDB7B4A0-1A7E-4A19-B7C8-605D3BE6B0E7}" type="parTrans" cxnId="{80E47053-A160-451C-9B77-D1A5A4D99B6A}">
      <dgm:prSet/>
      <dgm:spPr/>
    </dgm:pt>
    <dgm:pt modelId="{64FF7F1F-C79A-4EC5-B32C-1CBCA844A400}" type="sibTrans" cxnId="{80E47053-A160-451C-9B77-D1A5A4D99B6A}">
      <dgm:prSet/>
      <dgm:spPr/>
    </dgm:pt>
    <dgm:pt modelId="{DAED94C5-44A0-47A1-B5BA-DA225E238A08}" type="pres">
      <dgm:prSet presAssocID="{20A73863-7EDE-4F77-9FB6-EEC122720382}" presName="diagram" presStyleCnt="0">
        <dgm:presLayoutVars>
          <dgm:dir/>
          <dgm:animLvl val="lvl"/>
          <dgm:resizeHandles val="exact"/>
        </dgm:presLayoutVars>
      </dgm:prSet>
      <dgm:spPr/>
    </dgm:pt>
    <dgm:pt modelId="{D31CE74E-932D-48B7-8FB2-E230FF494733}" type="pres">
      <dgm:prSet presAssocID="{D74E619F-0A7C-4105-A11D-D52213505FF9}" presName="compNode" presStyleCnt="0"/>
      <dgm:spPr/>
    </dgm:pt>
    <dgm:pt modelId="{85AD64AE-C8A5-438F-AACE-187130B7B995}" type="pres">
      <dgm:prSet presAssocID="{D74E619F-0A7C-4105-A11D-D52213505FF9}" presName="childRect" presStyleLbl="bgAcc1" presStyleIdx="0" presStyleCnt="6" custScaleX="81462" custScaleY="238680" custLinFactNeighborX="-47" custLinFactNeighborY="-4149">
        <dgm:presLayoutVars>
          <dgm:bulletEnabled val="1"/>
        </dgm:presLayoutVars>
      </dgm:prSet>
      <dgm:spPr/>
    </dgm:pt>
    <dgm:pt modelId="{C8E45095-DA39-468B-9B7F-C0FDEA823996}" type="pres">
      <dgm:prSet presAssocID="{D74E619F-0A7C-4105-A11D-D52213505FF9}" presName="parentText" presStyleLbl="node1" presStyleIdx="0" presStyleCnt="0">
        <dgm:presLayoutVars>
          <dgm:chMax val="0"/>
          <dgm:bulletEnabled val="1"/>
        </dgm:presLayoutVars>
      </dgm:prSet>
      <dgm:spPr/>
    </dgm:pt>
    <dgm:pt modelId="{C30D5822-6EB4-4F08-A56C-51EADC3D42B6}" type="pres">
      <dgm:prSet presAssocID="{D74E619F-0A7C-4105-A11D-D52213505FF9}" presName="parentRect" presStyleLbl="alignNode1" presStyleIdx="0" presStyleCnt="6" custScaleX="81481" custScaleY="158737" custLinFactNeighborX="-523" custLinFactNeighborY="97367"/>
      <dgm:spPr/>
    </dgm:pt>
    <dgm:pt modelId="{26AFFAB0-32B4-444B-97A3-A81257B881C8}" type="pres">
      <dgm:prSet presAssocID="{D74E619F-0A7C-4105-A11D-D52213505FF9}" presName="adorn" presStyleLbl="fgAccFollowNode1" presStyleIdx="0" presStyleCnt="6" custLinFactY="13441" custLinFactNeighborX="-38762" custLinFactNeighborY="100000"/>
      <dgm:spPr>
        <a:solidFill>
          <a:schemeClr val="accent3">
            <a:lumMod val="20000"/>
            <a:lumOff val="80000"/>
            <a:alpha val="90000"/>
          </a:schemeClr>
        </a:solidFill>
        <a:ln>
          <a:solidFill>
            <a:schemeClr val="accent3">
              <a:lumMod val="20000"/>
              <a:lumOff val="80000"/>
              <a:alpha val="90000"/>
            </a:schemeClr>
          </a:solidFill>
        </a:ln>
      </dgm:spPr>
    </dgm:pt>
    <dgm:pt modelId="{97B41963-7AFB-4931-9034-14D71D87D39E}" type="pres">
      <dgm:prSet presAssocID="{9853F87A-A42C-4AAE-91FB-9F8321C74A9D}" presName="sibTrans" presStyleLbl="sibTrans2D1" presStyleIdx="0" presStyleCnt="0"/>
      <dgm:spPr/>
    </dgm:pt>
    <dgm:pt modelId="{551E38C8-31C4-4520-9C8E-166CE1CE904F}" type="pres">
      <dgm:prSet presAssocID="{91CEBF16-3CD0-4441-B607-A99DEC872EDE}" presName="compNode" presStyleCnt="0"/>
      <dgm:spPr/>
    </dgm:pt>
    <dgm:pt modelId="{DF5D3E65-A3D5-4C13-96CC-A023530B90D7}" type="pres">
      <dgm:prSet presAssocID="{91CEBF16-3CD0-4441-B607-A99DEC872EDE}" presName="childRect" presStyleLbl="bgAcc1" presStyleIdx="1" presStyleCnt="6" custScaleX="85529" custScaleY="247636" custLinFactNeighborX="-18103" custLinFactNeighborY="-1521">
        <dgm:presLayoutVars>
          <dgm:bulletEnabled val="1"/>
        </dgm:presLayoutVars>
      </dgm:prSet>
      <dgm:spPr/>
    </dgm:pt>
    <dgm:pt modelId="{ABD3C189-7071-4370-A161-94D789AA227A}" type="pres">
      <dgm:prSet presAssocID="{91CEBF16-3CD0-4441-B607-A99DEC872EDE}" presName="parentText" presStyleLbl="node1" presStyleIdx="0" presStyleCnt="0">
        <dgm:presLayoutVars>
          <dgm:chMax val="0"/>
          <dgm:bulletEnabled val="1"/>
        </dgm:presLayoutVars>
      </dgm:prSet>
      <dgm:spPr/>
    </dgm:pt>
    <dgm:pt modelId="{5C167E23-6BAB-4265-9A99-D608192609DB}" type="pres">
      <dgm:prSet presAssocID="{91CEBF16-3CD0-4441-B607-A99DEC872EDE}" presName="parentRect" presStyleLbl="alignNode1" presStyleIdx="1" presStyleCnt="6" custScaleX="83886" custScaleY="162226" custLinFactY="2574" custLinFactNeighborX="-18713" custLinFactNeighborY="100000"/>
      <dgm:spPr/>
    </dgm:pt>
    <dgm:pt modelId="{D5A25C85-ED69-4E5E-82E0-B8F6778A18E1}" type="pres">
      <dgm:prSet presAssocID="{91CEBF16-3CD0-4441-B607-A99DEC872EDE}" presName="adorn" presStyleLbl="fgAccFollowNode1" presStyleIdx="1" presStyleCnt="6" custLinFactY="20254" custLinFactNeighborX="-83555" custLinFactNeighborY="100000"/>
      <dgm:spPr>
        <a:ln>
          <a:solidFill>
            <a:schemeClr val="accent3">
              <a:lumMod val="20000"/>
              <a:lumOff val="80000"/>
              <a:alpha val="90000"/>
            </a:schemeClr>
          </a:solidFill>
        </a:ln>
      </dgm:spPr>
    </dgm:pt>
    <dgm:pt modelId="{9FC8FBC3-48CE-4455-BCF4-FEEAE4E130DA}" type="pres">
      <dgm:prSet presAssocID="{8EE077D8-4258-416A-9FC8-2020C283B56A}" presName="sibTrans" presStyleLbl="sibTrans2D1" presStyleIdx="0" presStyleCnt="0"/>
      <dgm:spPr/>
    </dgm:pt>
    <dgm:pt modelId="{00E1CD6D-84B8-4F9B-B8C5-BABCB108A082}" type="pres">
      <dgm:prSet presAssocID="{89B8B1DE-033C-4F60-BDF0-B0A69B4CB8FD}" presName="compNode" presStyleCnt="0"/>
      <dgm:spPr/>
    </dgm:pt>
    <dgm:pt modelId="{52EE4D51-4D9E-46F6-9E44-8F767D641CE2}" type="pres">
      <dgm:prSet presAssocID="{89B8B1DE-033C-4F60-BDF0-B0A69B4CB8FD}" presName="childRect" presStyleLbl="bgAcc1" presStyleIdx="2" presStyleCnt="6" custScaleX="90689" custScaleY="247104" custLinFactNeighborX="-35456" custLinFactNeighborY="-1345">
        <dgm:presLayoutVars>
          <dgm:bulletEnabled val="1"/>
        </dgm:presLayoutVars>
      </dgm:prSet>
      <dgm:spPr/>
    </dgm:pt>
    <dgm:pt modelId="{CD6460FE-6755-4FB9-95A8-BF0F2C8B0A94}" type="pres">
      <dgm:prSet presAssocID="{89B8B1DE-033C-4F60-BDF0-B0A69B4CB8FD}" presName="parentText" presStyleLbl="node1" presStyleIdx="0" presStyleCnt="0">
        <dgm:presLayoutVars>
          <dgm:chMax val="0"/>
          <dgm:bulletEnabled val="1"/>
        </dgm:presLayoutVars>
      </dgm:prSet>
      <dgm:spPr/>
    </dgm:pt>
    <dgm:pt modelId="{A4C4BFF8-706D-4745-9BA5-76A000332C96}" type="pres">
      <dgm:prSet presAssocID="{89B8B1DE-033C-4F60-BDF0-B0A69B4CB8FD}" presName="parentRect" presStyleLbl="alignNode1" presStyleIdx="2" presStyleCnt="6" custScaleX="89453" custScaleY="157536" custLinFactNeighborX="-36398" custLinFactNeighborY="97063"/>
      <dgm:spPr/>
    </dgm:pt>
    <dgm:pt modelId="{75CA6919-FF4F-4308-8D68-BABDFD5A89D5}" type="pres">
      <dgm:prSet presAssocID="{89B8B1DE-033C-4F60-BDF0-B0A69B4CB8FD}" presName="adorn" presStyleLbl="fgAccFollowNode1" presStyleIdx="2" presStyleCnt="6" custLinFactX="-22608" custLinFactY="20638" custLinFactNeighborX="-100000" custLinFactNeighborY="100000"/>
      <dgm:spPr>
        <a:solidFill>
          <a:schemeClr val="accent3">
            <a:lumMod val="20000"/>
            <a:lumOff val="80000"/>
            <a:alpha val="90000"/>
          </a:schemeClr>
        </a:solidFill>
        <a:ln>
          <a:solidFill>
            <a:schemeClr val="accent3">
              <a:lumMod val="20000"/>
              <a:lumOff val="80000"/>
              <a:alpha val="90000"/>
            </a:schemeClr>
          </a:solidFill>
        </a:ln>
      </dgm:spPr>
    </dgm:pt>
    <dgm:pt modelId="{199FAD70-021E-4F95-832A-D6A5388B1B28}" type="pres">
      <dgm:prSet presAssocID="{263DD811-1D9C-4D88-9A94-2032B4FAFC41}" presName="sibTrans" presStyleLbl="sibTrans2D1" presStyleIdx="0" presStyleCnt="0"/>
      <dgm:spPr/>
    </dgm:pt>
    <dgm:pt modelId="{FA7F7B80-7B8A-483E-BCFE-B949F6093C40}" type="pres">
      <dgm:prSet presAssocID="{E0354332-33ED-400F-8544-6C423ECDE20E}" presName="compNode" presStyleCnt="0"/>
      <dgm:spPr/>
    </dgm:pt>
    <dgm:pt modelId="{8D689D77-9C56-456C-A5D9-4761FB93444E}" type="pres">
      <dgm:prSet presAssocID="{E0354332-33ED-400F-8544-6C423ECDE20E}" presName="childRect" presStyleLbl="bgAcc1" presStyleIdx="3" presStyleCnt="6" custScaleX="83330" custScaleY="242399" custLinFactNeighborX="-48906" custLinFactNeighborY="-3410">
        <dgm:presLayoutVars>
          <dgm:bulletEnabled val="1"/>
        </dgm:presLayoutVars>
      </dgm:prSet>
      <dgm:spPr/>
    </dgm:pt>
    <dgm:pt modelId="{57B545EE-2A42-42E9-BDF2-4E975C21335E}" type="pres">
      <dgm:prSet presAssocID="{E0354332-33ED-400F-8544-6C423ECDE20E}" presName="parentText" presStyleLbl="node1" presStyleIdx="0" presStyleCnt="0">
        <dgm:presLayoutVars>
          <dgm:chMax val="0"/>
          <dgm:bulletEnabled val="1"/>
        </dgm:presLayoutVars>
      </dgm:prSet>
      <dgm:spPr/>
    </dgm:pt>
    <dgm:pt modelId="{0E185CCF-3D73-4D66-A033-8AAAEDBD6A6A}" type="pres">
      <dgm:prSet presAssocID="{E0354332-33ED-400F-8544-6C423ECDE20E}" presName="parentRect" presStyleLbl="alignNode1" presStyleIdx="3" presStyleCnt="6" custScaleX="83912" custScaleY="160215" custLinFactNeighborX="-48679" custLinFactNeighborY="98601"/>
      <dgm:spPr/>
    </dgm:pt>
    <dgm:pt modelId="{8B0A15E3-C61B-438C-9503-FA1E8BD0C0FD}" type="pres">
      <dgm:prSet presAssocID="{E0354332-33ED-400F-8544-6C423ECDE20E}" presName="adorn" presStyleLbl="fgAccFollowNode1" presStyleIdx="3" presStyleCnt="6" custLinFactNeighborX="-44521" custLinFactNeighborY="83981"/>
      <dgm:spPr>
        <a:solidFill>
          <a:schemeClr val="accent3">
            <a:lumMod val="20000"/>
            <a:lumOff val="80000"/>
            <a:alpha val="90000"/>
          </a:schemeClr>
        </a:solidFill>
        <a:ln>
          <a:solidFill>
            <a:schemeClr val="accent3">
              <a:lumMod val="20000"/>
              <a:lumOff val="80000"/>
              <a:alpha val="90000"/>
            </a:schemeClr>
          </a:solidFill>
        </a:ln>
      </dgm:spPr>
    </dgm:pt>
    <dgm:pt modelId="{BA6CDA22-89AE-4660-8E10-6574EFC0F795}" type="pres">
      <dgm:prSet presAssocID="{9664260D-15CC-4A5F-A06F-E28E20463088}" presName="sibTrans" presStyleLbl="sibTrans2D1" presStyleIdx="0" presStyleCnt="0"/>
      <dgm:spPr/>
    </dgm:pt>
    <dgm:pt modelId="{EA87DD44-E71F-4593-9140-9DCA451D1733}" type="pres">
      <dgm:prSet presAssocID="{02A95382-EB2E-4D99-9FCF-9562B758053E}" presName="compNode" presStyleCnt="0"/>
      <dgm:spPr/>
    </dgm:pt>
    <dgm:pt modelId="{7F2DA60D-0767-46DC-91BD-1E081F03F2EF}" type="pres">
      <dgm:prSet presAssocID="{02A95382-EB2E-4D99-9FCF-9562B758053E}" presName="childRect" presStyleLbl="bgAcc1" presStyleIdx="4" presStyleCnt="6" custScaleX="78852" custScaleY="241999" custLinFactNeighborX="-65595" custLinFactNeighborY="-3214">
        <dgm:presLayoutVars>
          <dgm:bulletEnabled val="1"/>
        </dgm:presLayoutVars>
      </dgm:prSet>
      <dgm:spPr/>
    </dgm:pt>
    <dgm:pt modelId="{FF94692F-5606-4532-B16A-36C7FD55D273}" type="pres">
      <dgm:prSet presAssocID="{02A95382-EB2E-4D99-9FCF-9562B758053E}" presName="parentText" presStyleLbl="node1" presStyleIdx="0" presStyleCnt="0">
        <dgm:presLayoutVars>
          <dgm:chMax val="0"/>
          <dgm:bulletEnabled val="1"/>
        </dgm:presLayoutVars>
      </dgm:prSet>
      <dgm:spPr/>
    </dgm:pt>
    <dgm:pt modelId="{93A138EE-86D6-4408-9726-35B02FC7DC17}" type="pres">
      <dgm:prSet presAssocID="{02A95382-EB2E-4D99-9FCF-9562B758053E}" presName="parentRect" presStyleLbl="alignNode1" presStyleIdx="4" presStyleCnt="6" custScaleX="77762" custScaleY="159656" custLinFactNeighborX="-66165" custLinFactNeighborY="94547"/>
      <dgm:spPr/>
    </dgm:pt>
    <dgm:pt modelId="{2C9BE706-FF37-46F8-A03B-FC8A9B58DD73}" type="pres">
      <dgm:prSet presAssocID="{02A95382-EB2E-4D99-9FCF-9562B758053E}" presName="adorn" presStyleLbl="fgAccFollowNode1" presStyleIdx="4" presStyleCnt="6" custLinFactX="-200000" custLinFactY="15559" custLinFactNeighborX="-270693" custLinFactNeighborY="100000"/>
      <dgm:spPr>
        <a:blipFill rotWithShape="1">
          <a:blip xmlns:r="http://schemas.openxmlformats.org/officeDocument/2006/relationships" r:embed="rId1"/>
          <a:stretch>
            <a:fillRect/>
          </a:stretch>
        </a:blipFill>
        <a:ln>
          <a:solidFill>
            <a:schemeClr val="accent3">
              <a:lumMod val="20000"/>
              <a:lumOff val="80000"/>
              <a:alpha val="90000"/>
            </a:schemeClr>
          </a:solidFill>
        </a:ln>
      </dgm:spPr>
    </dgm:pt>
    <dgm:pt modelId="{45CDF602-A7B1-48EE-B4D6-45F43EC5BBA3}" type="pres">
      <dgm:prSet presAssocID="{435A045F-7FE2-411A-A417-8D278EE9F0C5}" presName="sibTrans" presStyleLbl="sibTrans2D1" presStyleIdx="0" presStyleCnt="0"/>
      <dgm:spPr/>
    </dgm:pt>
    <dgm:pt modelId="{1BA19F1C-0685-478B-A628-7ADDA78F50D4}" type="pres">
      <dgm:prSet presAssocID="{6CBB8004-2869-4BB5-ADEA-52FCC2E1B16C}" presName="compNode" presStyleCnt="0"/>
      <dgm:spPr/>
    </dgm:pt>
    <dgm:pt modelId="{F5D71370-4E76-4063-9C3B-39A576740804}" type="pres">
      <dgm:prSet presAssocID="{6CBB8004-2869-4BB5-ADEA-52FCC2E1B16C}" presName="childRect" presStyleLbl="bgAcc1" presStyleIdx="5" presStyleCnt="6" custScaleX="76995" custScaleY="238024" custLinFactNeighborX="-81552" custLinFactNeighborY="-4642">
        <dgm:presLayoutVars>
          <dgm:bulletEnabled val="1"/>
        </dgm:presLayoutVars>
      </dgm:prSet>
      <dgm:spPr/>
    </dgm:pt>
    <dgm:pt modelId="{13C7A35A-67EE-4A9D-BBF9-1C9748CEF095}" type="pres">
      <dgm:prSet presAssocID="{6CBB8004-2869-4BB5-ADEA-52FCC2E1B16C}" presName="parentText" presStyleLbl="node1" presStyleIdx="0" presStyleCnt="0">
        <dgm:presLayoutVars>
          <dgm:chMax val="0"/>
          <dgm:bulletEnabled val="1"/>
        </dgm:presLayoutVars>
      </dgm:prSet>
      <dgm:spPr/>
    </dgm:pt>
    <dgm:pt modelId="{616D0783-C3E3-4355-A069-F313EE805BCA}" type="pres">
      <dgm:prSet presAssocID="{6CBB8004-2869-4BB5-ADEA-52FCC2E1B16C}" presName="parentRect" presStyleLbl="alignNode1" presStyleIdx="5" presStyleCnt="6" custScaleX="76835" custScaleY="165514" custLinFactNeighborX="-81971" custLinFactNeighborY="94078"/>
      <dgm:spPr/>
    </dgm:pt>
    <dgm:pt modelId="{64D79C2E-E1E0-4011-8F14-C87855C9D859}" type="pres">
      <dgm:prSet presAssocID="{6CBB8004-2869-4BB5-ADEA-52FCC2E1B16C}" presName="adorn" presStyleLbl="fgAccFollowNode1" presStyleIdx="5" presStyleCnt="6" custLinFactX="-100000" custLinFactY="18867" custLinFactNeighborX="-168837" custLinFactNeighborY="100000"/>
      <dgm:spPr>
        <a:solidFill>
          <a:schemeClr val="accent3">
            <a:lumMod val="20000"/>
            <a:lumOff val="80000"/>
            <a:alpha val="90000"/>
          </a:schemeClr>
        </a:solidFill>
        <a:ln>
          <a:solidFill>
            <a:schemeClr val="accent3">
              <a:lumMod val="20000"/>
              <a:lumOff val="80000"/>
              <a:alpha val="90000"/>
            </a:schemeClr>
          </a:solidFill>
        </a:ln>
      </dgm:spPr>
    </dgm:pt>
  </dgm:ptLst>
  <dgm:cxnLst>
    <dgm:cxn modelId="{C29FDD00-2E03-4425-8385-560E68CFA0FD}" srcId="{91CEBF16-3CD0-4441-B607-A99DEC872EDE}" destId="{6E53EBEB-82C0-4A8B-87C2-1F2EA3035341}" srcOrd="4" destOrd="0" parTransId="{37C1D59B-CB73-47B0-B1E4-BFE17DAE7EEB}" sibTransId="{779EBA9A-A56F-453D-9FE1-CEDB745C4BFE}"/>
    <dgm:cxn modelId="{27AA3703-C002-4DA5-8DBD-2A3F344C70E6}" type="presOf" srcId="{9664260D-15CC-4A5F-A06F-E28E20463088}" destId="{BA6CDA22-89AE-4660-8E10-6574EFC0F795}" srcOrd="0" destOrd="0" presId="urn:microsoft.com/office/officeart/2005/8/layout/bList2"/>
    <dgm:cxn modelId="{D6BBCD04-FA2E-47F3-8A55-083E39979D35}" type="presOf" srcId="{87A83FFE-4756-4676-984F-6BCDF64203D4}" destId="{7F2DA60D-0767-46DC-91BD-1E081F03F2EF}" srcOrd="0" destOrd="0" presId="urn:microsoft.com/office/officeart/2005/8/layout/bList2"/>
    <dgm:cxn modelId="{3A554305-AAB6-4195-A640-5F89D5D1AF9C}" type="presOf" srcId="{8A216B78-BA1C-4849-BD9F-BD7947062948}" destId="{F5D71370-4E76-4063-9C3B-39A576740804}" srcOrd="0" destOrd="0" presId="urn:microsoft.com/office/officeart/2005/8/layout/bList2"/>
    <dgm:cxn modelId="{2F1CB40A-0542-4C30-A930-4D43E606D379}" type="presOf" srcId="{02A95382-EB2E-4D99-9FCF-9562B758053E}" destId="{FF94692F-5606-4532-B16A-36C7FD55D273}" srcOrd="0" destOrd="0" presId="urn:microsoft.com/office/officeart/2005/8/layout/bList2"/>
    <dgm:cxn modelId="{429B010C-983C-429E-AE82-21E08A9A72DA}" srcId="{D74E619F-0A7C-4105-A11D-D52213505FF9}" destId="{A1BE2ADE-50D3-4C89-9C8A-98DC926E9F73}" srcOrd="0" destOrd="0" parTransId="{02749A42-8ED8-43BD-9501-EF327B6DD5DA}" sibTransId="{99281D5D-8867-41FF-BBC5-D1B6A4F8AED0}"/>
    <dgm:cxn modelId="{7A84360E-B276-457F-98BF-89CA7DC27D50}" type="presOf" srcId="{9853F87A-A42C-4AAE-91FB-9F8321C74A9D}" destId="{97B41963-7AFB-4931-9034-14D71D87D39E}" srcOrd="0" destOrd="0" presId="urn:microsoft.com/office/officeart/2005/8/layout/bList2"/>
    <dgm:cxn modelId="{DBE04112-0EDE-4004-9A7F-860E514518A0}" type="presOf" srcId="{D74E619F-0A7C-4105-A11D-D52213505FF9}" destId="{C30D5822-6EB4-4F08-A56C-51EADC3D42B6}" srcOrd="1" destOrd="0" presId="urn:microsoft.com/office/officeart/2005/8/layout/bList2"/>
    <dgm:cxn modelId="{A45BE91D-A8F2-4771-AC5D-BCAE14F4A523}" type="presOf" srcId="{263DD811-1D9C-4D88-9A94-2032B4FAFC41}" destId="{199FAD70-021E-4F95-832A-D6A5388B1B28}" srcOrd="0" destOrd="0" presId="urn:microsoft.com/office/officeart/2005/8/layout/bList2"/>
    <dgm:cxn modelId="{A04DB81F-699F-49FC-ACA7-C3FAF6972CDA}" type="presOf" srcId="{6CBB8004-2869-4BB5-ADEA-52FCC2E1B16C}" destId="{13C7A35A-67EE-4A9D-BBF9-1C9748CEF095}" srcOrd="0" destOrd="0" presId="urn:microsoft.com/office/officeart/2005/8/layout/bList2"/>
    <dgm:cxn modelId="{66CBD223-A31E-47BA-87B8-16B62AB945F8}" type="presOf" srcId="{4D422558-666F-4B55-8037-5CACEFDC9A3D}" destId="{52EE4D51-4D9E-46F6-9E44-8F767D641CE2}" srcOrd="0" destOrd="0" presId="urn:microsoft.com/office/officeart/2005/8/layout/bList2"/>
    <dgm:cxn modelId="{1D42AD2D-0A8D-4F6A-8B6D-64FB8A1E9A1A}" type="presOf" srcId="{D977AB5B-48C5-4EB5-9586-3ABDAB4D82B6}" destId="{85AD64AE-C8A5-438F-AACE-187130B7B995}" srcOrd="0" destOrd="4" presId="urn:microsoft.com/office/officeart/2005/8/layout/bList2"/>
    <dgm:cxn modelId="{2768663B-21E2-445B-8F05-7D683D1A3C5B}" srcId="{20A73863-7EDE-4F77-9FB6-EEC122720382}" destId="{6CBB8004-2869-4BB5-ADEA-52FCC2E1B16C}" srcOrd="5" destOrd="0" parTransId="{97DADF17-BA7E-445B-B23A-1E69CF2DA44E}" sibTransId="{977C94E5-E090-4EFB-A0D2-44528288F79D}"/>
    <dgm:cxn modelId="{8841B93D-2F35-421C-9147-306CBCC27AA9}" srcId="{20A73863-7EDE-4F77-9FB6-EEC122720382}" destId="{91CEBF16-3CD0-4441-B607-A99DEC872EDE}" srcOrd="1" destOrd="0" parTransId="{51839B2A-1F2E-4FAA-9670-6DF5838CCBA4}" sibTransId="{8EE077D8-4258-416A-9FC8-2020C283B56A}"/>
    <dgm:cxn modelId="{0F52CB3D-4721-4320-AD4B-D112A384040A}" srcId="{D74E619F-0A7C-4105-A11D-D52213505FF9}" destId="{16DE66DE-470C-4377-99D8-E7F13C8EC35B}" srcOrd="2" destOrd="0" parTransId="{15F4E54A-1F66-43B4-AF2F-FC38D57B222E}" sibTransId="{E76DC4B9-A8CA-4FF9-B268-D7233908229C}"/>
    <dgm:cxn modelId="{A8577D5F-9213-419C-BD67-02EDEC9E389F}" srcId="{6CBB8004-2869-4BB5-ADEA-52FCC2E1B16C}" destId="{C9CD15CE-5DCC-4995-B421-9D14000C564A}" srcOrd="1" destOrd="0" parTransId="{A29BE9A3-0257-431C-8674-442C97E5CF35}" sibTransId="{9F6B23D9-B603-46AA-AB7A-98ACAB4E2A59}"/>
    <dgm:cxn modelId="{E9C2DE60-454C-420D-8877-B13310548452}" srcId="{6CBB8004-2869-4BB5-ADEA-52FCC2E1B16C}" destId="{8A216B78-BA1C-4849-BD9F-BD7947062948}" srcOrd="0" destOrd="0" parTransId="{F7FEB469-6734-42FF-983F-C2485AA9476C}" sibTransId="{D00F2D33-7123-446B-8997-0C9678908433}"/>
    <dgm:cxn modelId="{4AB19F44-51B2-4865-8A90-F433F62BB62D}" type="presOf" srcId="{20A73863-7EDE-4F77-9FB6-EEC122720382}" destId="{DAED94C5-44A0-47A1-B5BA-DA225E238A08}" srcOrd="0" destOrd="0" presId="urn:microsoft.com/office/officeart/2005/8/layout/bList2"/>
    <dgm:cxn modelId="{66FB3F46-AE06-493E-8ABD-B4094597FBB5}" srcId="{20A73863-7EDE-4F77-9FB6-EEC122720382}" destId="{02A95382-EB2E-4D99-9FCF-9562B758053E}" srcOrd="4" destOrd="0" parTransId="{0464837C-3042-4A1D-88B0-16F8B3BD0D3F}" sibTransId="{435A045F-7FE2-411A-A417-8D278EE9F0C5}"/>
    <dgm:cxn modelId="{A6918346-9B72-4F97-84A5-8FDEAF5BBB5A}" type="presOf" srcId="{6DDAC5C6-781B-4FEE-95D9-636DAF726843}" destId="{52EE4D51-4D9E-46F6-9E44-8F767D641CE2}" srcOrd="0" destOrd="3" presId="urn:microsoft.com/office/officeart/2005/8/layout/bList2"/>
    <dgm:cxn modelId="{26726467-70FF-4470-B413-AA7839F59EA8}" type="presOf" srcId="{89B8B1DE-033C-4F60-BDF0-B0A69B4CB8FD}" destId="{CD6460FE-6755-4FB9-95A8-BF0F2C8B0A94}" srcOrd="0" destOrd="0" presId="urn:microsoft.com/office/officeart/2005/8/layout/bList2"/>
    <dgm:cxn modelId="{DB697A68-9B3C-4098-9671-45EDC3D45373}" type="presOf" srcId="{BC8E0CD7-5DCB-4695-917B-6D4A1BE3B13F}" destId="{8D689D77-9C56-456C-A5D9-4761FB93444E}" srcOrd="0" destOrd="0" presId="urn:microsoft.com/office/officeart/2005/8/layout/bList2"/>
    <dgm:cxn modelId="{BDAB686C-2F8E-4CE4-B3EE-A2D595BC4E10}" type="presOf" srcId="{6CBB8004-2869-4BB5-ADEA-52FCC2E1B16C}" destId="{616D0783-C3E3-4355-A069-F313EE805BCA}" srcOrd="1" destOrd="0" presId="urn:microsoft.com/office/officeart/2005/8/layout/bList2"/>
    <dgm:cxn modelId="{3009DE6C-47A0-4D68-B5EF-33E2214A5254}" srcId="{91CEBF16-3CD0-4441-B607-A99DEC872EDE}" destId="{2FA461A0-C50B-420F-992D-E27E79B41969}" srcOrd="3" destOrd="0" parTransId="{670C2BE9-A877-405C-9302-40C0784D5CCD}" sibTransId="{EF9B9B77-6D26-4F8F-9D54-E0F1CC8CE575}"/>
    <dgm:cxn modelId="{8B0D1871-AC54-4F59-BE79-D129C63688B1}" type="presOf" srcId="{C9CD15CE-5DCC-4995-B421-9D14000C564A}" destId="{F5D71370-4E76-4063-9C3B-39A576740804}" srcOrd="0" destOrd="1" presId="urn:microsoft.com/office/officeart/2005/8/layout/bList2"/>
    <dgm:cxn modelId="{80D60672-7A5F-4B5F-9A42-8BDB06286ED6}" type="presOf" srcId="{8EE077D8-4258-416A-9FC8-2020C283B56A}" destId="{9FC8FBC3-48CE-4455-BCF4-FEEAE4E130DA}" srcOrd="0" destOrd="0" presId="urn:microsoft.com/office/officeart/2005/8/layout/bList2"/>
    <dgm:cxn modelId="{80E47053-A160-451C-9B77-D1A5A4D99B6A}" srcId="{91CEBF16-3CD0-4441-B607-A99DEC872EDE}" destId="{A2699291-A349-440C-A212-9D7CF604FAF2}" srcOrd="1" destOrd="0" parTransId="{BDB7B4A0-1A7E-4A19-B7C8-605D3BE6B0E7}" sibTransId="{64FF7F1F-C79A-4EC5-B32C-1CBCA844A400}"/>
    <dgm:cxn modelId="{3856B773-4D68-4E59-B4D4-5375DC2C5B07}" srcId="{91CEBF16-3CD0-4441-B607-A99DEC872EDE}" destId="{04B0841B-4BCA-4B49-ABE9-8AD1F6E43418}" srcOrd="0" destOrd="0" parTransId="{93BF49F4-3DA3-44FC-A284-7588DFAC5DF9}" sibTransId="{B64D5D27-C59E-4FA9-B0BF-5F6B6C0D3A5A}"/>
    <dgm:cxn modelId="{2B29FB74-4F57-4534-92E4-88580FB7FA5C}" type="presOf" srcId="{D74E619F-0A7C-4105-A11D-D52213505FF9}" destId="{C8E45095-DA39-468B-9B7F-C0FDEA823996}" srcOrd="0" destOrd="0" presId="urn:microsoft.com/office/officeart/2005/8/layout/bList2"/>
    <dgm:cxn modelId="{AF968276-4D38-42B8-9F5B-4E725A30D6D2}" type="presOf" srcId="{02A95382-EB2E-4D99-9FCF-9562B758053E}" destId="{93A138EE-86D6-4408-9726-35B02FC7DC17}" srcOrd="1" destOrd="0" presId="urn:microsoft.com/office/officeart/2005/8/layout/bList2"/>
    <dgm:cxn modelId="{3E8EE476-F18A-440F-B8F4-0705D6D6B7CE}" srcId="{E0354332-33ED-400F-8544-6C423ECDE20E}" destId="{5C7B8454-5CDA-481D-9C2E-5CE72BB5BC1D}" srcOrd="1" destOrd="0" parTransId="{39152BF0-3996-47BD-B55B-818DC0BBC72D}" sibTransId="{F86DB5D3-FF5F-423A-8366-47025688BE9E}"/>
    <dgm:cxn modelId="{93143A58-60AF-40BB-B719-C6DF45D34859}" type="presOf" srcId="{91CEBF16-3CD0-4441-B607-A99DEC872EDE}" destId="{ABD3C189-7071-4370-A161-94D789AA227A}" srcOrd="0" destOrd="0" presId="urn:microsoft.com/office/officeart/2005/8/layout/bList2"/>
    <dgm:cxn modelId="{D672F358-22C0-46C6-86CF-FCC153504B9A}" type="presOf" srcId="{746BDC90-E635-4CC5-97D0-00BD2CACB42E}" destId="{52EE4D51-4D9E-46F6-9E44-8F767D641CE2}" srcOrd="0" destOrd="2" presId="urn:microsoft.com/office/officeart/2005/8/layout/bList2"/>
    <dgm:cxn modelId="{0CB3BA59-70D4-4640-BC12-24E4B3EA3840}" type="presOf" srcId="{FE09F865-98D2-47F0-9FE9-4F5A8E6D3E6C}" destId="{7F2DA60D-0767-46DC-91BD-1E081F03F2EF}" srcOrd="0" destOrd="1" presId="urn:microsoft.com/office/officeart/2005/8/layout/bList2"/>
    <dgm:cxn modelId="{3B1D017A-18C8-47A8-84EE-AEE647096A05}" type="presOf" srcId="{F6063DEE-6B94-41B7-BD9E-B8F4D2CB9716}" destId="{DF5D3E65-A3D5-4C13-96CC-A023530B90D7}" srcOrd="0" destOrd="6" presId="urn:microsoft.com/office/officeart/2005/8/layout/bList2"/>
    <dgm:cxn modelId="{4AEB0087-3192-4631-9F48-C5D555545E76}" type="presOf" srcId="{E0354332-33ED-400F-8544-6C423ECDE20E}" destId="{57B545EE-2A42-42E9-BDF2-4E975C21335E}" srcOrd="0" destOrd="0" presId="urn:microsoft.com/office/officeart/2005/8/layout/bList2"/>
    <dgm:cxn modelId="{90B0C187-53A0-4800-821A-AC8C73C82A42}" type="presOf" srcId="{435A045F-7FE2-411A-A417-8D278EE9F0C5}" destId="{45CDF602-A7B1-48EE-B4D6-45F43EC5BBA3}" srcOrd="0" destOrd="0" presId="urn:microsoft.com/office/officeart/2005/8/layout/bList2"/>
    <dgm:cxn modelId="{6D63C68A-80E9-41C4-A768-884F22E80B0C}" type="presOf" srcId="{A2699291-A349-440C-A212-9D7CF604FAF2}" destId="{DF5D3E65-A3D5-4C13-96CC-A023530B90D7}" srcOrd="0" destOrd="1" presId="urn:microsoft.com/office/officeart/2005/8/layout/bList2"/>
    <dgm:cxn modelId="{0437C18E-9D29-4DBB-9602-91BCB1151E87}" srcId="{89B8B1DE-033C-4F60-BDF0-B0A69B4CB8FD}" destId="{DEC71102-FF7A-4C30-80E8-C808130E47C6}" srcOrd="1" destOrd="0" parTransId="{22861037-4C67-40AD-B6C2-E64112CFECE5}" sibTransId="{E52858B7-9CD8-4724-A3C6-E02B807A16A1}"/>
    <dgm:cxn modelId="{4B47C58E-71AB-441A-BDB9-3F52C10EEEC1}" srcId="{E0354332-33ED-400F-8544-6C423ECDE20E}" destId="{BC8E0CD7-5DCB-4695-917B-6D4A1BE3B13F}" srcOrd="0" destOrd="0" parTransId="{ADC9601F-9FE6-40D2-8721-3657EE147E48}" sibTransId="{F5CF3FDC-4F44-45AA-80BF-4D7EFE7DE3D2}"/>
    <dgm:cxn modelId="{6C3DB390-3D0B-45D6-B1A8-F2AF8ED99301}" srcId="{91CEBF16-3CD0-4441-B607-A99DEC872EDE}" destId="{189F77B9-ACAC-48EB-B894-658A9A9B7F78}" srcOrd="5" destOrd="0" parTransId="{52566E5C-0B40-4C3A-B5EA-ED5252228385}" sibTransId="{2EBE7B4C-8210-4FA4-BCCE-CD4A96375C8D}"/>
    <dgm:cxn modelId="{97259594-DA6E-4B66-9272-049A94158CE5}" type="presOf" srcId="{91CEBF16-3CD0-4441-B607-A99DEC872EDE}" destId="{5C167E23-6BAB-4265-9A99-D608192609DB}" srcOrd="1" destOrd="0" presId="urn:microsoft.com/office/officeart/2005/8/layout/bList2"/>
    <dgm:cxn modelId="{C8F8B79F-6794-4AB3-B371-41F0F9D474BF}" srcId="{89B8B1DE-033C-4F60-BDF0-B0A69B4CB8FD}" destId="{6DDAC5C6-781B-4FEE-95D9-636DAF726843}" srcOrd="3" destOrd="0" parTransId="{CF7D0B32-AF99-40F3-BB1F-BCE27474B067}" sibTransId="{A26D8DB6-27AC-4490-8C2C-8897D2D3A85D}"/>
    <dgm:cxn modelId="{151378A0-B312-43AE-A144-FD7BD1E24B52}" type="presOf" srcId="{89B8B1DE-033C-4F60-BDF0-B0A69B4CB8FD}" destId="{A4C4BFF8-706D-4745-9BA5-76A000332C96}" srcOrd="1" destOrd="0" presId="urn:microsoft.com/office/officeart/2005/8/layout/bList2"/>
    <dgm:cxn modelId="{BBFE21A1-347B-4E8A-B7FA-B599F7411499}" type="presOf" srcId="{379CB5A3-D686-412D-8ED2-C5FBB95DBC30}" destId="{DF5D3E65-A3D5-4C13-96CC-A023530B90D7}" srcOrd="0" destOrd="2" presId="urn:microsoft.com/office/officeart/2005/8/layout/bList2"/>
    <dgm:cxn modelId="{E52DEDA1-8AC5-40E6-ADFC-C587FD049AAB}" srcId="{D74E619F-0A7C-4105-A11D-D52213505FF9}" destId="{FDE1BEBC-56EC-47A7-AEA1-0BD6C65FFF44}" srcOrd="1" destOrd="0" parTransId="{BF46814F-1428-4B20-AE3E-0F625305CFF3}" sibTransId="{DD77A60E-1CDE-4C61-A5EC-359BA8F49F06}"/>
    <dgm:cxn modelId="{54596EA8-4254-4620-A99C-B3C931D443F8}" srcId="{02A95382-EB2E-4D99-9FCF-9562B758053E}" destId="{FE09F865-98D2-47F0-9FE9-4F5A8E6D3E6C}" srcOrd="1" destOrd="0" parTransId="{60F2A896-58A7-401D-8787-2F48BF95EDA7}" sibTransId="{28C43CA8-5E9E-4F43-B68F-4DF181C34918}"/>
    <dgm:cxn modelId="{E2A126A9-D39D-4BAD-BDF4-52EAFBC39C3F}" srcId="{D74E619F-0A7C-4105-A11D-D52213505FF9}" destId="{D977AB5B-48C5-4EB5-9586-3ABDAB4D82B6}" srcOrd="4" destOrd="0" parTransId="{E6ED0714-F0FB-4C40-BDC5-BAB6833A8C1C}" sibTransId="{37CC80B7-35DF-4E6D-8DB7-7AB269345EDD}"/>
    <dgm:cxn modelId="{DE8750AB-273A-471D-BD98-4E5A88F40D55}" srcId="{D74E619F-0A7C-4105-A11D-D52213505FF9}" destId="{2E49E643-6F54-45D6-B0AB-026E8DFEBF80}" srcOrd="3" destOrd="0" parTransId="{4235D56B-3D33-412F-A4DF-EAA9AB645F1C}" sibTransId="{77E3FF1F-3996-4B3E-8B17-3CF03DF4DE29}"/>
    <dgm:cxn modelId="{035663AC-1E24-4348-8A33-6111106B9E68}" srcId="{6CBB8004-2869-4BB5-ADEA-52FCC2E1B16C}" destId="{450AB167-D4E2-4CAA-ACB0-B6934AB2F268}" srcOrd="2" destOrd="0" parTransId="{08FC6CC5-A479-49DC-9214-C7374066FD2B}" sibTransId="{E5F1CFBA-69AF-47D2-A17A-E234A63A9B0E}"/>
    <dgm:cxn modelId="{455FAEAC-D70C-473E-BCF1-21633467AB1E}" srcId="{91CEBF16-3CD0-4441-B607-A99DEC872EDE}" destId="{F6063DEE-6B94-41B7-BD9E-B8F4D2CB9716}" srcOrd="6" destOrd="0" parTransId="{E1607DB2-A9FB-445F-80E6-4CF29B3EAD79}" sibTransId="{38437D11-5B6B-4DAA-9668-142D611381AE}"/>
    <dgm:cxn modelId="{891BEAAD-F931-4E18-82AC-C1B5DF3EDDCB}" type="presOf" srcId="{FDE1BEBC-56EC-47A7-AEA1-0BD6C65FFF44}" destId="{85AD64AE-C8A5-438F-AACE-187130B7B995}" srcOrd="0" destOrd="1" presId="urn:microsoft.com/office/officeart/2005/8/layout/bList2"/>
    <dgm:cxn modelId="{3AA5EEAD-DB25-4DCA-B534-9FEDC5642513}" type="presOf" srcId="{2FA461A0-C50B-420F-992D-E27E79B41969}" destId="{DF5D3E65-A3D5-4C13-96CC-A023530B90D7}" srcOrd="0" destOrd="3" presId="urn:microsoft.com/office/officeart/2005/8/layout/bList2"/>
    <dgm:cxn modelId="{6B4996AF-3AE0-4181-B87B-CC8619351FA6}" type="presOf" srcId="{189F77B9-ACAC-48EB-B894-658A9A9B7F78}" destId="{DF5D3E65-A3D5-4C13-96CC-A023530B90D7}" srcOrd="0" destOrd="5" presId="urn:microsoft.com/office/officeart/2005/8/layout/bList2"/>
    <dgm:cxn modelId="{341A36B6-6795-4807-A76A-75A761F42F89}" srcId="{89B8B1DE-033C-4F60-BDF0-B0A69B4CB8FD}" destId="{4D422558-666F-4B55-8037-5CACEFDC9A3D}" srcOrd="0" destOrd="0" parTransId="{BA5CA216-CE99-4A04-9766-2FF00770028E}" sibTransId="{9B3A93A6-98DB-45EF-A08E-702A51155BF6}"/>
    <dgm:cxn modelId="{232B1DBF-B2C2-4BCE-87E7-450A2136FC5F}" type="presOf" srcId="{16DE66DE-470C-4377-99D8-E7F13C8EC35B}" destId="{85AD64AE-C8A5-438F-AACE-187130B7B995}" srcOrd="0" destOrd="2" presId="urn:microsoft.com/office/officeart/2005/8/layout/bList2"/>
    <dgm:cxn modelId="{EC9EA5C0-01C1-4C12-8B3C-752DBD2E9AD0}" type="presOf" srcId="{2C506D8F-BAF8-45DF-80A9-A6D9027D207E}" destId="{8D689D77-9C56-456C-A5D9-4761FB93444E}" srcOrd="0" destOrd="2" presId="urn:microsoft.com/office/officeart/2005/8/layout/bList2"/>
    <dgm:cxn modelId="{0BC96CC1-666C-48FF-9067-366097711900}" srcId="{E0354332-33ED-400F-8544-6C423ECDE20E}" destId="{2C506D8F-BAF8-45DF-80A9-A6D9027D207E}" srcOrd="2" destOrd="0" parTransId="{23AB536D-A771-4164-B5BC-3E1D4A77D8FB}" sibTransId="{8C0A9FF7-31FD-43D1-8AA8-E232A04B038B}"/>
    <dgm:cxn modelId="{EE1321C2-5A77-4E13-BB50-A280AC871D4D}" srcId="{89B8B1DE-033C-4F60-BDF0-B0A69B4CB8FD}" destId="{746BDC90-E635-4CC5-97D0-00BD2CACB42E}" srcOrd="2" destOrd="0" parTransId="{A2B8B5DF-5EBD-466C-BB8D-A1BEB25E61A2}" sibTransId="{A47654D3-5AD7-450E-BEBA-A663FEC60F6B}"/>
    <dgm:cxn modelId="{B5E8D7C5-CEBE-4934-84C4-153FCB727DC5}" type="presOf" srcId="{6E53EBEB-82C0-4A8B-87C2-1F2EA3035341}" destId="{DF5D3E65-A3D5-4C13-96CC-A023530B90D7}" srcOrd="0" destOrd="4" presId="urn:microsoft.com/office/officeart/2005/8/layout/bList2"/>
    <dgm:cxn modelId="{3881C0C8-40E3-4D3F-B5BB-DFEA534EF280}" srcId="{20A73863-7EDE-4F77-9FB6-EEC122720382}" destId="{89B8B1DE-033C-4F60-BDF0-B0A69B4CB8FD}" srcOrd="2" destOrd="0" parTransId="{44060806-2390-4AEC-8CD5-5FF8833CFE4B}" sibTransId="{263DD811-1D9C-4D88-9A94-2032B4FAFC41}"/>
    <dgm:cxn modelId="{6A1668CD-399C-4BB9-8551-2AA57F0DAD72}" type="presOf" srcId="{0A1C5A22-564F-42B1-AF9E-08D106888D3A}" destId="{8D689D77-9C56-456C-A5D9-4761FB93444E}" srcOrd="0" destOrd="3" presId="urn:microsoft.com/office/officeart/2005/8/layout/bList2"/>
    <dgm:cxn modelId="{0696A7CF-C0F3-4EA1-98F4-E74CE5926F37}" type="presOf" srcId="{DEC71102-FF7A-4C30-80E8-C808130E47C6}" destId="{52EE4D51-4D9E-46F6-9E44-8F767D641CE2}" srcOrd="0" destOrd="1" presId="urn:microsoft.com/office/officeart/2005/8/layout/bList2"/>
    <dgm:cxn modelId="{A2A0B0D2-A529-4595-A971-12EC2FAA47CF}" type="presOf" srcId="{5C7B8454-5CDA-481D-9C2E-5CE72BB5BC1D}" destId="{8D689D77-9C56-456C-A5D9-4761FB93444E}" srcOrd="0" destOrd="1" presId="urn:microsoft.com/office/officeart/2005/8/layout/bList2"/>
    <dgm:cxn modelId="{B3B00DD3-37F6-43C6-A079-AA7CD80559A3}" type="presOf" srcId="{A1BE2ADE-50D3-4C89-9C8A-98DC926E9F73}" destId="{85AD64AE-C8A5-438F-AACE-187130B7B995}" srcOrd="0" destOrd="0" presId="urn:microsoft.com/office/officeart/2005/8/layout/bList2"/>
    <dgm:cxn modelId="{688F82D8-091E-4B99-BF5A-D1A350F1D9FC}" type="presOf" srcId="{E0354332-33ED-400F-8544-6C423ECDE20E}" destId="{0E185CCF-3D73-4D66-A033-8AAAEDBD6A6A}" srcOrd="1" destOrd="0" presId="urn:microsoft.com/office/officeart/2005/8/layout/bList2"/>
    <dgm:cxn modelId="{7A4E7CDA-3E67-4B3F-99CA-1BF119C2788C}" type="presOf" srcId="{450AB167-D4E2-4CAA-ACB0-B6934AB2F268}" destId="{F5D71370-4E76-4063-9C3B-39A576740804}" srcOrd="0" destOrd="2" presId="urn:microsoft.com/office/officeart/2005/8/layout/bList2"/>
    <dgm:cxn modelId="{710CC2DC-AB90-418B-81BF-0C03D16B2404}" type="presOf" srcId="{04B0841B-4BCA-4B49-ABE9-8AD1F6E43418}" destId="{DF5D3E65-A3D5-4C13-96CC-A023530B90D7}" srcOrd="0" destOrd="0" presId="urn:microsoft.com/office/officeart/2005/8/layout/bList2"/>
    <dgm:cxn modelId="{C2A036DD-BD0B-40C2-9A25-EAD59DEEEC92}" srcId="{20A73863-7EDE-4F77-9FB6-EEC122720382}" destId="{D74E619F-0A7C-4105-A11D-D52213505FF9}" srcOrd="0" destOrd="0" parTransId="{4DDC2603-D4ED-4A53-BEF7-FB00CC9904FB}" sibTransId="{9853F87A-A42C-4AAE-91FB-9F8321C74A9D}"/>
    <dgm:cxn modelId="{D10016E0-D857-40ED-AFB5-A69FEE914162}" srcId="{20A73863-7EDE-4F77-9FB6-EEC122720382}" destId="{E0354332-33ED-400F-8544-6C423ECDE20E}" srcOrd="3" destOrd="0" parTransId="{C9EAF87F-DC4E-4D8D-AD28-423E688AACCF}" sibTransId="{9664260D-15CC-4A5F-A06F-E28E20463088}"/>
    <dgm:cxn modelId="{C1DAD0EB-B598-47F2-827D-3E30A0BC7C1D}" type="presOf" srcId="{2E49E643-6F54-45D6-B0AB-026E8DFEBF80}" destId="{85AD64AE-C8A5-438F-AACE-187130B7B995}" srcOrd="0" destOrd="3" presId="urn:microsoft.com/office/officeart/2005/8/layout/bList2"/>
    <dgm:cxn modelId="{2BD855F4-6743-458A-A49D-8BF88F24A1B3}" srcId="{02A95382-EB2E-4D99-9FCF-9562B758053E}" destId="{87A83FFE-4756-4676-984F-6BCDF64203D4}" srcOrd="0" destOrd="0" parTransId="{6BD83700-73D6-4096-A030-FDBE1CA71D7B}" sibTransId="{E082745E-62DF-4BBF-AFDC-ACE2D44A291C}"/>
    <dgm:cxn modelId="{16FF78FD-66B1-4F97-8442-22A6F3136A70}" srcId="{E0354332-33ED-400F-8544-6C423ECDE20E}" destId="{0A1C5A22-564F-42B1-AF9E-08D106888D3A}" srcOrd="3" destOrd="0" parTransId="{9D1F85FB-DB7F-496E-BECA-868424AD8694}" sibTransId="{962036CD-69AC-4F65-8C51-602E9D5F7624}"/>
    <dgm:cxn modelId="{71A446FF-4B8F-4BDF-8679-C6F3977837A3}" srcId="{91CEBF16-3CD0-4441-B607-A99DEC872EDE}" destId="{379CB5A3-D686-412D-8ED2-C5FBB95DBC30}" srcOrd="2" destOrd="0" parTransId="{3A894EAD-2F64-40E6-9B0D-4A4D1E2249AF}" sibTransId="{34C92F43-3A4C-4B4D-8004-0F8382C6EA35}"/>
    <dgm:cxn modelId="{DBFF21FF-093F-4F44-983F-FF103405735D}" type="presParOf" srcId="{DAED94C5-44A0-47A1-B5BA-DA225E238A08}" destId="{D31CE74E-932D-48B7-8FB2-E230FF494733}" srcOrd="0" destOrd="0" presId="urn:microsoft.com/office/officeart/2005/8/layout/bList2"/>
    <dgm:cxn modelId="{EBBDD389-4F0F-465D-89C5-6127DE0820F8}" type="presParOf" srcId="{D31CE74E-932D-48B7-8FB2-E230FF494733}" destId="{85AD64AE-C8A5-438F-AACE-187130B7B995}" srcOrd="0" destOrd="0" presId="urn:microsoft.com/office/officeart/2005/8/layout/bList2"/>
    <dgm:cxn modelId="{786C828B-5A2A-45D0-A96E-58E1B02C955A}" type="presParOf" srcId="{D31CE74E-932D-48B7-8FB2-E230FF494733}" destId="{C8E45095-DA39-468B-9B7F-C0FDEA823996}" srcOrd="1" destOrd="0" presId="urn:microsoft.com/office/officeart/2005/8/layout/bList2"/>
    <dgm:cxn modelId="{29D8B336-005A-4642-AA0F-B8677F56AE42}" type="presParOf" srcId="{D31CE74E-932D-48B7-8FB2-E230FF494733}" destId="{C30D5822-6EB4-4F08-A56C-51EADC3D42B6}" srcOrd="2" destOrd="0" presId="urn:microsoft.com/office/officeart/2005/8/layout/bList2"/>
    <dgm:cxn modelId="{4E19154E-EE96-41E7-B8F7-C0F45875E1FC}" type="presParOf" srcId="{D31CE74E-932D-48B7-8FB2-E230FF494733}" destId="{26AFFAB0-32B4-444B-97A3-A81257B881C8}" srcOrd="3" destOrd="0" presId="urn:microsoft.com/office/officeart/2005/8/layout/bList2"/>
    <dgm:cxn modelId="{AA5ACBE1-7CBF-4F0E-B1EA-C8DEF4C6A944}" type="presParOf" srcId="{DAED94C5-44A0-47A1-B5BA-DA225E238A08}" destId="{97B41963-7AFB-4931-9034-14D71D87D39E}" srcOrd="1" destOrd="0" presId="urn:microsoft.com/office/officeart/2005/8/layout/bList2"/>
    <dgm:cxn modelId="{A9311EDD-F1D3-47CA-9139-33A7FD78EA58}" type="presParOf" srcId="{DAED94C5-44A0-47A1-B5BA-DA225E238A08}" destId="{551E38C8-31C4-4520-9C8E-166CE1CE904F}" srcOrd="2" destOrd="0" presId="urn:microsoft.com/office/officeart/2005/8/layout/bList2"/>
    <dgm:cxn modelId="{5FFD0A11-8D85-4C0F-9512-CDF10BDFC2A9}" type="presParOf" srcId="{551E38C8-31C4-4520-9C8E-166CE1CE904F}" destId="{DF5D3E65-A3D5-4C13-96CC-A023530B90D7}" srcOrd="0" destOrd="0" presId="urn:microsoft.com/office/officeart/2005/8/layout/bList2"/>
    <dgm:cxn modelId="{77E99679-13A5-412B-A440-31B2F28690F5}" type="presParOf" srcId="{551E38C8-31C4-4520-9C8E-166CE1CE904F}" destId="{ABD3C189-7071-4370-A161-94D789AA227A}" srcOrd="1" destOrd="0" presId="urn:microsoft.com/office/officeart/2005/8/layout/bList2"/>
    <dgm:cxn modelId="{1088858B-F235-4627-B643-A8B41F353034}" type="presParOf" srcId="{551E38C8-31C4-4520-9C8E-166CE1CE904F}" destId="{5C167E23-6BAB-4265-9A99-D608192609DB}" srcOrd="2" destOrd="0" presId="urn:microsoft.com/office/officeart/2005/8/layout/bList2"/>
    <dgm:cxn modelId="{80333CCB-DD45-4406-B590-574B323CE6D6}" type="presParOf" srcId="{551E38C8-31C4-4520-9C8E-166CE1CE904F}" destId="{D5A25C85-ED69-4E5E-82E0-B8F6778A18E1}" srcOrd="3" destOrd="0" presId="urn:microsoft.com/office/officeart/2005/8/layout/bList2"/>
    <dgm:cxn modelId="{3ECB04EE-DB86-430A-AABC-DB0CDE781C29}" type="presParOf" srcId="{DAED94C5-44A0-47A1-B5BA-DA225E238A08}" destId="{9FC8FBC3-48CE-4455-BCF4-FEEAE4E130DA}" srcOrd="3" destOrd="0" presId="urn:microsoft.com/office/officeart/2005/8/layout/bList2"/>
    <dgm:cxn modelId="{32747426-C4C5-49B3-95B4-D687A96D8B04}" type="presParOf" srcId="{DAED94C5-44A0-47A1-B5BA-DA225E238A08}" destId="{00E1CD6D-84B8-4F9B-B8C5-BABCB108A082}" srcOrd="4" destOrd="0" presId="urn:microsoft.com/office/officeart/2005/8/layout/bList2"/>
    <dgm:cxn modelId="{66118A8E-DF70-4635-AC53-B2AEE59B3A4E}" type="presParOf" srcId="{00E1CD6D-84B8-4F9B-B8C5-BABCB108A082}" destId="{52EE4D51-4D9E-46F6-9E44-8F767D641CE2}" srcOrd="0" destOrd="0" presId="urn:microsoft.com/office/officeart/2005/8/layout/bList2"/>
    <dgm:cxn modelId="{2B823A39-7C9F-4DF4-88B8-2E39DA914E7D}" type="presParOf" srcId="{00E1CD6D-84B8-4F9B-B8C5-BABCB108A082}" destId="{CD6460FE-6755-4FB9-95A8-BF0F2C8B0A94}" srcOrd="1" destOrd="0" presId="urn:microsoft.com/office/officeart/2005/8/layout/bList2"/>
    <dgm:cxn modelId="{BF914FBD-2720-42D3-B45E-5108C29F08AA}" type="presParOf" srcId="{00E1CD6D-84B8-4F9B-B8C5-BABCB108A082}" destId="{A4C4BFF8-706D-4745-9BA5-76A000332C96}" srcOrd="2" destOrd="0" presId="urn:microsoft.com/office/officeart/2005/8/layout/bList2"/>
    <dgm:cxn modelId="{2E655BB5-8249-4E40-AE98-2127968473FE}" type="presParOf" srcId="{00E1CD6D-84B8-4F9B-B8C5-BABCB108A082}" destId="{75CA6919-FF4F-4308-8D68-BABDFD5A89D5}" srcOrd="3" destOrd="0" presId="urn:microsoft.com/office/officeart/2005/8/layout/bList2"/>
    <dgm:cxn modelId="{FC91D6E7-23BD-48B9-A3A7-464609929E7A}" type="presParOf" srcId="{DAED94C5-44A0-47A1-B5BA-DA225E238A08}" destId="{199FAD70-021E-4F95-832A-D6A5388B1B28}" srcOrd="5" destOrd="0" presId="urn:microsoft.com/office/officeart/2005/8/layout/bList2"/>
    <dgm:cxn modelId="{6B6DCE41-FC71-4880-A109-C00AB562B47E}" type="presParOf" srcId="{DAED94C5-44A0-47A1-B5BA-DA225E238A08}" destId="{FA7F7B80-7B8A-483E-BCFE-B949F6093C40}" srcOrd="6" destOrd="0" presId="urn:microsoft.com/office/officeart/2005/8/layout/bList2"/>
    <dgm:cxn modelId="{7F78FDE7-78D8-4A46-AEAC-921C3DBD4F4A}" type="presParOf" srcId="{FA7F7B80-7B8A-483E-BCFE-B949F6093C40}" destId="{8D689D77-9C56-456C-A5D9-4761FB93444E}" srcOrd="0" destOrd="0" presId="urn:microsoft.com/office/officeart/2005/8/layout/bList2"/>
    <dgm:cxn modelId="{03416056-5243-407E-B260-359EE4D1C79C}" type="presParOf" srcId="{FA7F7B80-7B8A-483E-BCFE-B949F6093C40}" destId="{57B545EE-2A42-42E9-BDF2-4E975C21335E}" srcOrd="1" destOrd="0" presId="urn:microsoft.com/office/officeart/2005/8/layout/bList2"/>
    <dgm:cxn modelId="{F49E7545-82E1-4533-A8FD-4704DB7819B6}" type="presParOf" srcId="{FA7F7B80-7B8A-483E-BCFE-B949F6093C40}" destId="{0E185CCF-3D73-4D66-A033-8AAAEDBD6A6A}" srcOrd="2" destOrd="0" presId="urn:microsoft.com/office/officeart/2005/8/layout/bList2"/>
    <dgm:cxn modelId="{B94C9E6E-DAFF-4A0A-A72B-039429DDC90D}" type="presParOf" srcId="{FA7F7B80-7B8A-483E-BCFE-B949F6093C40}" destId="{8B0A15E3-C61B-438C-9503-FA1E8BD0C0FD}" srcOrd="3" destOrd="0" presId="urn:microsoft.com/office/officeart/2005/8/layout/bList2"/>
    <dgm:cxn modelId="{5C515AE5-1882-482B-8D79-6815BE01612D}" type="presParOf" srcId="{DAED94C5-44A0-47A1-B5BA-DA225E238A08}" destId="{BA6CDA22-89AE-4660-8E10-6574EFC0F795}" srcOrd="7" destOrd="0" presId="urn:microsoft.com/office/officeart/2005/8/layout/bList2"/>
    <dgm:cxn modelId="{6E58D615-31D3-4E92-9467-1B4768D9D7B9}" type="presParOf" srcId="{DAED94C5-44A0-47A1-B5BA-DA225E238A08}" destId="{EA87DD44-E71F-4593-9140-9DCA451D1733}" srcOrd="8" destOrd="0" presId="urn:microsoft.com/office/officeart/2005/8/layout/bList2"/>
    <dgm:cxn modelId="{E9F12B54-2D49-4185-87AB-A34EEAB684CE}" type="presParOf" srcId="{EA87DD44-E71F-4593-9140-9DCA451D1733}" destId="{7F2DA60D-0767-46DC-91BD-1E081F03F2EF}" srcOrd="0" destOrd="0" presId="urn:microsoft.com/office/officeart/2005/8/layout/bList2"/>
    <dgm:cxn modelId="{F24B9812-FFDE-44F2-89B2-5AD12AD1C632}" type="presParOf" srcId="{EA87DD44-E71F-4593-9140-9DCA451D1733}" destId="{FF94692F-5606-4532-B16A-36C7FD55D273}" srcOrd="1" destOrd="0" presId="urn:microsoft.com/office/officeart/2005/8/layout/bList2"/>
    <dgm:cxn modelId="{B648A36C-16C2-4D6D-BC2F-55F4280CB75A}" type="presParOf" srcId="{EA87DD44-E71F-4593-9140-9DCA451D1733}" destId="{93A138EE-86D6-4408-9726-35B02FC7DC17}" srcOrd="2" destOrd="0" presId="urn:microsoft.com/office/officeart/2005/8/layout/bList2"/>
    <dgm:cxn modelId="{C0935DB1-7703-48DC-A6E0-2DDEB8CFD3DD}" type="presParOf" srcId="{EA87DD44-E71F-4593-9140-9DCA451D1733}" destId="{2C9BE706-FF37-46F8-A03B-FC8A9B58DD73}" srcOrd="3" destOrd="0" presId="urn:microsoft.com/office/officeart/2005/8/layout/bList2"/>
    <dgm:cxn modelId="{D80FC109-4ACE-40EC-BA4A-EF012BA28AF7}" type="presParOf" srcId="{DAED94C5-44A0-47A1-B5BA-DA225E238A08}" destId="{45CDF602-A7B1-48EE-B4D6-45F43EC5BBA3}" srcOrd="9" destOrd="0" presId="urn:microsoft.com/office/officeart/2005/8/layout/bList2"/>
    <dgm:cxn modelId="{E28D41C1-CE64-42B1-96BF-387CE553C4AD}" type="presParOf" srcId="{DAED94C5-44A0-47A1-B5BA-DA225E238A08}" destId="{1BA19F1C-0685-478B-A628-7ADDA78F50D4}" srcOrd="10" destOrd="0" presId="urn:microsoft.com/office/officeart/2005/8/layout/bList2"/>
    <dgm:cxn modelId="{B43AC980-6025-4C2D-B37C-66581AE2AC9C}" type="presParOf" srcId="{1BA19F1C-0685-478B-A628-7ADDA78F50D4}" destId="{F5D71370-4E76-4063-9C3B-39A576740804}" srcOrd="0" destOrd="0" presId="urn:microsoft.com/office/officeart/2005/8/layout/bList2"/>
    <dgm:cxn modelId="{86C1D4F6-E4F7-4698-87E2-283383F01B21}" type="presParOf" srcId="{1BA19F1C-0685-478B-A628-7ADDA78F50D4}" destId="{13C7A35A-67EE-4A9D-BBF9-1C9748CEF095}" srcOrd="1" destOrd="0" presId="urn:microsoft.com/office/officeart/2005/8/layout/bList2"/>
    <dgm:cxn modelId="{D5E0D453-9923-4431-B618-4F19F6A8925E}" type="presParOf" srcId="{1BA19F1C-0685-478B-A628-7ADDA78F50D4}" destId="{616D0783-C3E3-4355-A069-F313EE805BCA}" srcOrd="2" destOrd="0" presId="urn:microsoft.com/office/officeart/2005/8/layout/bList2"/>
    <dgm:cxn modelId="{F0794B6B-1F7F-4B49-BCDD-93060B4FE025}" type="presParOf" srcId="{1BA19F1C-0685-478B-A628-7ADDA78F50D4}" destId="{64D79C2E-E1E0-4011-8F14-C87855C9D85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5EBC8F-B837-4E5C-AB0A-9940F6670E38}">
      <dsp:nvSpPr>
        <dsp:cNvPr id="0" name=""/>
        <dsp:cNvSpPr/>
      </dsp:nvSpPr>
      <dsp:spPr>
        <a:xfrm>
          <a:off x="-6126981" y="-937410"/>
          <a:ext cx="7293488" cy="7293488"/>
        </a:xfrm>
        <a:prstGeom prst="blockArc">
          <a:avLst>
            <a:gd name="adj1" fmla="val 18900000"/>
            <a:gd name="adj2" fmla="val 2700000"/>
            <a:gd name="adj3" fmla="val 296"/>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13E6E0-29B5-4507-BE97-BE8D20001A3B}">
      <dsp:nvSpPr>
        <dsp:cNvPr id="0" name=""/>
        <dsp:cNvSpPr/>
      </dsp:nvSpPr>
      <dsp:spPr>
        <a:xfrm>
          <a:off x="509717" y="304226"/>
          <a:ext cx="8898197" cy="74621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27940" rIns="27940" bIns="27940" numCol="1" spcCol="1270" anchor="ctr" anchorCtr="0">
          <a:noAutofit/>
        </a:bodyPr>
        <a:lstStyle/>
        <a:p>
          <a:pPr marL="0" lvl="0" indent="0" algn="l" defTabSz="466725">
            <a:lnSpc>
              <a:spcPct val="90000"/>
            </a:lnSpc>
            <a:spcBef>
              <a:spcPct val="0"/>
            </a:spcBef>
            <a:spcAft>
              <a:spcPct val="35000"/>
            </a:spcAft>
            <a:buNone/>
          </a:pPr>
          <a:r>
            <a:rPr lang="en-GB" sz="1050" b="1" kern="1200" dirty="0"/>
            <a:t>Deliver high quality, value-based healthcare and clinical outcomes and better patient satisfaction. Provide environmentally sustainable patient pathways and an environment that will focus on prevention, aid recovery, dignity and healing, foster long-term patient managed health and are compliant with all relevant regulations.</a:t>
          </a:r>
        </a:p>
      </dsp:txBody>
      <dsp:txXfrm>
        <a:off x="509717" y="304226"/>
        <a:ext cx="8898197" cy="746213"/>
      </dsp:txXfrm>
    </dsp:sp>
    <dsp:sp modelId="{463F2BEA-3E22-4CF5-A32C-2D721176E3E5}">
      <dsp:nvSpPr>
        <dsp:cNvPr id="0" name=""/>
        <dsp:cNvSpPr/>
      </dsp:nvSpPr>
      <dsp:spPr>
        <a:xfrm>
          <a:off x="86248" y="253864"/>
          <a:ext cx="846937" cy="846937"/>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314A68-CF81-4963-8157-040212C36214}">
      <dsp:nvSpPr>
        <dsp:cNvPr id="0" name=""/>
        <dsp:cNvSpPr/>
      </dsp:nvSpPr>
      <dsp:spPr>
        <a:xfrm>
          <a:off x="995230" y="1314051"/>
          <a:ext cx="8412684" cy="758564"/>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27940" rIns="27940" bIns="27940" numCol="1" spcCol="1270" anchor="ctr" anchorCtr="0">
          <a:noAutofit/>
        </a:bodyPr>
        <a:lstStyle/>
        <a:p>
          <a:pPr marL="0" lvl="0" indent="0" algn="l" defTabSz="466725">
            <a:lnSpc>
              <a:spcPct val="90000"/>
            </a:lnSpc>
            <a:spcBef>
              <a:spcPct val="0"/>
            </a:spcBef>
            <a:spcAft>
              <a:spcPct val="35000"/>
            </a:spcAft>
            <a:buNone/>
          </a:pPr>
          <a:r>
            <a:rPr lang="en-GB" sz="1050" b="1" kern="1200" dirty="0"/>
            <a:t>Become a centre of Excellence, a magnet and an anchor for learning, research and innovation for the region and Wales overall; fully integrated into the local community, fostering a sense of ownership and pride. </a:t>
          </a:r>
        </a:p>
      </dsp:txBody>
      <dsp:txXfrm>
        <a:off x="995230" y="1314051"/>
        <a:ext cx="8412684" cy="758564"/>
      </dsp:txXfrm>
    </dsp:sp>
    <dsp:sp modelId="{F7995E01-B206-4BFB-875A-8E457728AD1C}">
      <dsp:nvSpPr>
        <dsp:cNvPr id="0" name=""/>
        <dsp:cNvSpPr/>
      </dsp:nvSpPr>
      <dsp:spPr>
        <a:xfrm>
          <a:off x="571761" y="1269864"/>
          <a:ext cx="846937" cy="846937"/>
        </a:xfrm>
        <a:prstGeom prst="ellipse">
          <a:avLst/>
        </a:prstGeom>
        <a:solidFill>
          <a:schemeClr val="lt1">
            <a:hueOff val="0"/>
            <a:satOff val="0"/>
            <a:lumOff val="0"/>
            <a:alphaOff val="0"/>
          </a:schemeClr>
        </a:solidFill>
        <a:ln w="25400" cap="flat" cmpd="sng" algn="ctr">
          <a:solidFill>
            <a:schemeClr val="accent4">
              <a:hueOff val="-1116192"/>
              <a:satOff val="6725"/>
              <a:lumOff val="539"/>
              <a:alphaOff val="0"/>
            </a:schemeClr>
          </a:solidFill>
          <a:prstDash val="solid"/>
        </a:ln>
        <a:effectLst/>
      </dsp:spPr>
      <dsp:style>
        <a:lnRef idx="2">
          <a:scrgbClr r="0" g="0" b="0"/>
        </a:lnRef>
        <a:fillRef idx="1">
          <a:scrgbClr r="0" g="0" b="0"/>
        </a:fillRef>
        <a:effectRef idx="0">
          <a:scrgbClr r="0" g="0" b="0"/>
        </a:effectRef>
        <a:fontRef idx="minor"/>
      </dsp:style>
    </dsp:sp>
    <dsp:sp modelId="{82DCB4F9-40AF-4F96-A669-4A15DFD79C6A}">
      <dsp:nvSpPr>
        <dsp:cNvPr id="0" name=""/>
        <dsp:cNvSpPr/>
      </dsp:nvSpPr>
      <dsp:spPr>
        <a:xfrm>
          <a:off x="1144243" y="2367604"/>
          <a:ext cx="8263671" cy="683458"/>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27940" rIns="27940" bIns="27940" numCol="1" spcCol="1270" anchor="ctr" anchorCtr="0">
          <a:noAutofit/>
        </a:bodyPr>
        <a:lstStyle/>
        <a:p>
          <a:pPr marL="0" lvl="0" indent="0" algn="l" defTabSz="466725">
            <a:lnSpc>
              <a:spcPct val="90000"/>
            </a:lnSpc>
            <a:spcBef>
              <a:spcPct val="0"/>
            </a:spcBef>
            <a:spcAft>
              <a:spcPct val="35000"/>
            </a:spcAft>
            <a:buNone/>
          </a:pPr>
          <a:r>
            <a:rPr lang="en-GB" sz="1050" b="1" kern="1200" dirty="0"/>
            <a:t>Promote staff wellbeing and recognise innovation and staff effort. Enable recruitment, greater satisfaction and retention of high-quality staff , maintain a high calibre workforce and provide education and training necessary for their professional development. </a:t>
          </a:r>
        </a:p>
      </dsp:txBody>
      <dsp:txXfrm>
        <a:off x="1144243" y="2367604"/>
        <a:ext cx="8263671" cy="683458"/>
      </dsp:txXfrm>
    </dsp:sp>
    <dsp:sp modelId="{5ACD5BF6-A6AC-4198-9BD0-D3A4EF8CD8CD}">
      <dsp:nvSpPr>
        <dsp:cNvPr id="0" name=""/>
        <dsp:cNvSpPr/>
      </dsp:nvSpPr>
      <dsp:spPr>
        <a:xfrm>
          <a:off x="720774" y="2285864"/>
          <a:ext cx="846937" cy="846937"/>
        </a:xfrm>
        <a:prstGeom prst="ellipse">
          <a:avLst/>
        </a:prstGeom>
        <a:solidFill>
          <a:schemeClr val="lt1">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sp>
    <dsp:sp modelId="{86CBBF44-97FF-4D21-B1B1-750C05807A7C}">
      <dsp:nvSpPr>
        <dsp:cNvPr id="0" name=""/>
        <dsp:cNvSpPr/>
      </dsp:nvSpPr>
      <dsp:spPr>
        <a:xfrm>
          <a:off x="1019542" y="3269847"/>
          <a:ext cx="8412684" cy="910972"/>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27940" rIns="27940" bIns="27940" numCol="1" spcCol="1270" anchor="ctr" anchorCtr="0">
          <a:noAutofit/>
        </a:bodyPr>
        <a:lstStyle/>
        <a:p>
          <a:pPr marL="0" lvl="0" indent="0" algn="l" defTabSz="466725">
            <a:lnSpc>
              <a:spcPct val="90000"/>
            </a:lnSpc>
            <a:spcBef>
              <a:spcPct val="0"/>
            </a:spcBef>
            <a:spcAft>
              <a:spcPct val="35000"/>
            </a:spcAft>
            <a:buNone/>
          </a:pPr>
          <a:endParaRPr lang="en-GB" sz="1050" b="1" kern="1200" dirty="0"/>
        </a:p>
        <a:p>
          <a:pPr marL="0" lvl="0" indent="0" algn="l" defTabSz="466725">
            <a:lnSpc>
              <a:spcPct val="90000"/>
            </a:lnSpc>
            <a:spcBef>
              <a:spcPct val="0"/>
            </a:spcBef>
            <a:spcAft>
              <a:spcPct val="35000"/>
            </a:spcAft>
            <a:buNone/>
          </a:pPr>
          <a:r>
            <a:rPr lang="en-GB" sz="1050" b="1" kern="1200" dirty="0"/>
            <a:t>Become a pioneer for understanding activity in more innovative ways, by: </a:t>
          </a:r>
        </a:p>
        <a:p>
          <a:pPr marL="0" lvl="0" indent="0" algn="l" defTabSz="466725">
            <a:lnSpc>
              <a:spcPct val="90000"/>
            </a:lnSpc>
            <a:spcBef>
              <a:spcPct val="0"/>
            </a:spcBef>
            <a:spcAft>
              <a:spcPct val="35000"/>
            </a:spcAft>
            <a:buNone/>
          </a:pPr>
          <a:r>
            <a:rPr lang="en-GB" sz="1050" b="1" kern="1200" dirty="0"/>
            <a:t>1) Proactively utilising technology in delivery of care, with a focus on prevention and long term wellness;</a:t>
          </a:r>
        </a:p>
        <a:p>
          <a:pPr marL="0" lvl="0" indent="0" algn="l" defTabSz="466725">
            <a:lnSpc>
              <a:spcPct val="90000"/>
            </a:lnSpc>
            <a:spcBef>
              <a:spcPct val="0"/>
            </a:spcBef>
            <a:spcAft>
              <a:spcPct val="35000"/>
            </a:spcAft>
            <a:buNone/>
          </a:pPr>
          <a:r>
            <a:rPr lang="en-GB" sz="1050" b="1" kern="1200" dirty="0"/>
            <a:t>2) Developing a platform adaptable for future technology integration;</a:t>
          </a:r>
        </a:p>
        <a:p>
          <a:pPr marL="0" lvl="0" indent="0" algn="l" defTabSz="466725">
            <a:lnSpc>
              <a:spcPct val="90000"/>
            </a:lnSpc>
            <a:spcBef>
              <a:spcPct val="0"/>
            </a:spcBef>
            <a:spcAft>
              <a:spcPct val="35000"/>
            </a:spcAft>
            <a:buNone/>
          </a:pPr>
          <a:r>
            <a:rPr lang="en-GB" sz="1050" b="1" kern="1200" dirty="0"/>
            <a:t>3) Utilising Artificial Intelligence and machine learning to deliver precision medicine. </a:t>
          </a:r>
        </a:p>
        <a:p>
          <a:pPr marL="0" lvl="0" indent="0" algn="l" defTabSz="466725">
            <a:lnSpc>
              <a:spcPct val="90000"/>
            </a:lnSpc>
            <a:spcBef>
              <a:spcPct val="0"/>
            </a:spcBef>
            <a:spcAft>
              <a:spcPct val="35000"/>
            </a:spcAft>
            <a:buNone/>
          </a:pPr>
          <a:endParaRPr lang="en-GB" sz="800" kern="1200" dirty="0"/>
        </a:p>
      </dsp:txBody>
      <dsp:txXfrm>
        <a:off x="1019542" y="3269847"/>
        <a:ext cx="8412684" cy="910972"/>
      </dsp:txXfrm>
    </dsp:sp>
    <dsp:sp modelId="{4B43F846-4689-434C-A3DA-C7E7FDCAC4EC}">
      <dsp:nvSpPr>
        <dsp:cNvPr id="0" name=""/>
        <dsp:cNvSpPr/>
      </dsp:nvSpPr>
      <dsp:spPr>
        <a:xfrm>
          <a:off x="571761" y="3301864"/>
          <a:ext cx="846937" cy="846937"/>
        </a:xfrm>
        <a:prstGeom prst="ellipse">
          <a:avLst/>
        </a:prstGeom>
        <a:solidFill>
          <a:schemeClr val="lt1">
            <a:hueOff val="0"/>
            <a:satOff val="0"/>
            <a:lumOff val="0"/>
            <a:alphaOff val="0"/>
          </a:schemeClr>
        </a:solidFill>
        <a:ln w="25400" cap="flat" cmpd="sng" algn="ctr">
          <a:solidFill>
            <a:schemeClr val="accent4">
              <a:hueOff val="-3348577"/>
              <a:satOff val="20174"/>
              <a:lumOff val="1617"/>
              <a:alphaOff val="0"/>
            </a:schemeClr>
          </a:solidFill>
          <a:prstDash val="solid"/>
        </a:ln>
        <a:effectLst/>
      </dsp:spPr>
      <dsp:style>
        <a:lnRef idx="2">
          <a:scrgbClr r="0" g="0" b="0"/>
        </a:lnRef>
        <a:fillRef idx="1">
          <a:scrgbClr r="0" g="0" b="0"/>
        </a:fillRef>
        <a:effectRef idx="0">
          <a:scrgbClr r="0" g="0" b="0"/>
        </a:effectRef>
        <a:fontRef idx="minor"/>
      </dsp:style>
    </dsp:sp>
    <dsp:sp modelId="{DAEB7D57-6B65-4EC6-8A28-694CBCA5529C}">
      <dsp:nvSpPr>
        <dsp:cNvPr id="0" name=""/>
        <dsp:cNvSpPr/>
      </dsp:nvSpPr>
      <dsp:spPr>
        <a:xfrm>
          <a:off x="509717" y="4402558"/>
          <a:ext cx="8898197" cy="677550"/>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7805" tIns="27940" rIns="27940" bIns="27940" numCol="1" spcCol="1270" anchor="ctr" anchorCtr="0">
          <a:noAutofit/>
        </a:bodyPr>
        <a:lstStyle/>
        <a:p>
          <a:pPr marL="0" lvl="0" indent="0" algn="l" defTabSz="466725">
            <a:lnSpc>
              <a:spcPct val="100000"/>
            </a:lnSpc>
            <a:spcBef>
              <a:spcPct val="0"/>
            </a:spcBef>
            <a:spcAft>
              <a:spcPct val="35000"/>
            </a:spcAft>
            <a:buFont typeface="Times New Roman" panose="02020603050405020304" pitchFamily="18" charset="0"/>
            <a:buNone/>
          </a:pPr>
          <a:r>
            <a:rPr lang="en-GB" sz="1050" b="1" kern="1200" dirty="0"/>
            <a:t>Building on our established multi-agency approach working positively and strongly drive up the health status of the population by focussing on disease prevention at primary, secondary and tertiary levels, promoting health and wellbeing, and targeting the populations with the highest social inequalities. Apply learning, through the lens of the pandemic experience, especially to groups with specific needs such as co-morbidities, learning disabilities, vulnerable groups and Black, Asian and Minority Ethnic communities. </a:t>
          </a:r>
        </a:p>
      </dsp:txBody>
      <dsp:txXfrm>
        <a:off x="509717" y="4402558"/>
        <a:ext cx="8898197" cy="677550"/>
      </dsp:txXfrm>
    </dsp:sp>
    <dsp:sp modelId="{64428EEE-B255-4861-A088-399F25939559}">
      <dsp:nvSpPr>
        <dsp:cNvPr id="0" name=""/>
        <dsp:cNvSpPr/>
      </dsp:nvSpPr>
      <dsp:spPr>
        <a:xfrm>
          <a:off x="86248" y="4317864"/>
          <a:ext cx="846937" cy="846937"/>
        </a:xfrm>
        <a:prstGeom prst="ellipse">
          <a:avLst/>
        </a:prstGeom>
        <a:solidFill>
          <a:schemeClr val="lt1">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D64AE-C8A5-438F-AACE-187130B7B995}">
      <dsp:nvSpPr>
        <dsp:cNvPr id="0" name=""/>
        <dsp:cNvSpPr/>
      </dsp:nvSpPr>
      <dsp:spPr>
        <a:xfrm>
          <a:off x="6813" y="847884"/>
          <a:ext cx="1358657" cy="2971586"/>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38100" rIns="12700" bIns="12700" numCol="1" spcCol="1270" anchor="t" anchorCtr="0">
          <a:noAutofit/>
        </a:bodyPr>
        <a:lstStyle/>
        <a:p>
          <a:pPr marL="57150" lvl="1" indent="-57150" algn="l" defTabSz="444500">
            <a:lnSpc>
              <a:spcPct val="100000"/>
            </a:lnSpc>
            <a:spcBef>
              <a:spcPct val="0"/>
            </a:spcBef>
            <a:spcAft>
              <a:spcPct val="15000"/>
            </a:spcAft>
            <a:buChar char="•"/>
          </a:pPr>
          <a:r>
            <a:rPr lang="en-GB" sz="1000" kern="1200" dirty="0">
              <a:solidFill>
                <a:srgbClr val="002060"/>
              </a:solidFill>
            </a:rPr>
            <a:t>Support patient self-care &amp; management</a:t>
          </a:r>
        </a:p>
        <a:p>
          <a:pPr marL="57150" lvl="1" indent="-57150" algn="l" defTabSz="444500">
            <a:lnSpc>
              <a:spcPct val="100000"/>
            </a:lnSpc>
            <a:spcBef>
              <a:spcPct val="0"/>
            </a:spcBef>
            <a:spcAft>
              <a:spcPct val="15000"/>
            </a:spcAft>
            <a:buChar char="•"/>
          </a:pPr>
          <a:r>
            <a:rPr lang="en-GB" sz="1000" kern="1200" dirty="0">
              <a:solidFill>
                <a:srgbClr val="002060"/>
              </a:solidFill>
            </a:rPr>
            <a:t>Focus on primary, secondary &amp; tertiary prevention &amp; early intervention</a:t>
          </a:r>
        </a:p>
        <a:p>
          <a:pPr marL="57150" lvl="1" indent="-57150" algn="l" defTabSz="444500">
            <a:lnSpc>
              <a:spcPct val="100000"/>
            </a:lnSpc>
            <a:spcBef>
              <a:spcPct val="0"/>
            </a:spcBef>
            <a:spcAft>
              <a:spcPct val="15000"/>
            </a:spcAft>
            <a:buChar char="•"/>
          </a:pPr>
          <a:r>
            <a:rPr lang="en-GB" sz="1000" kern="1200" dirty="0">
              <a:solidFill>
                <a:srgbClr val="002060"/>
              </a:solidFill>
            </a:rPr>
            <a:t>Risk stratification, remote surveillance &amp; monitoring</a:t>
          </a:r>
        </a:p>
        <a:p>
          <a:pPr marL="57150" lvl="1" indent="-57150" algn="l" defTabSz="444500">
            <a:lnSpc>
              <a:spcPct val="100000"/>
            </a:lnSpc>
            <a:spcBef>
              <a:spcPct val="0"/>
            </a:spcBef>
            <a:spcAft>
              <a:spcPct val="15000"/>
            </a:spcAft>
            <a:buChar char="•"/>
          </a:pPr>
          <a:r>
            <a:rPr lang="en-GB" sz="1000" kern="1200" dirty="0">
              <a:solidFill>
                <a:srgbClr val="002060"/>
              </a:solidFill>
            </a:rPr>
            <a:t>Best use of specialist input building on best practice and innovation</a:t>
          </a:r>
        </a:p>
        <a:p>
          <a:pPr marL="57150" lvl="1" indent="-57150" algn="l" defTabSz="444500">
            <a:lnSpc>
              <a:spcPct val="100000"/>
            </a:lnSpc>
            <a:spcBef>
              <a:spcPct val="0"/>
            </a:spcBef>
            <a:spcAft>
              <a:spcPct val="15000"/>
            </a:spcAft>
            <a:buChar char="•"/>
          </a:pPr>
          <a:r>
            <a:rPr lang="en-GB" sz="1000" kern="1200" dirty="0">
              <a:solidFill>
                <a:srgbClr val="002060"/>
              </a:solidFill>
            </a:rPr>
            <a:t>Increase non-face to face consultations</a:t>
          </a:r>
        </a:p>
      </dsp:txBody>
      <dsp:txXfrm>
        <a:off x="38648" y="879719"/>
        <a:ext cx="1294987" cy="2939751"/>
      </dsp:txXfrm>
    </dsp:sp>
    <dsp:sp modelId="{C30D5822-6EB4-4F08-A56C-51EADC3D42B6}">
      <dsp:nvSpPr>
        <dsp:cNvPr id="0" name=""/>
        <dsp:cNvSpPr/>
      </dsp:nvSpPr>
      <dsp:spPr>
        <a:xfrm>
          <a:off x="0" y="3371869"/>
          <a:ext cx="1358974" cy="849804"/>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0" rIns="13970" bIns="0" numCol="1" spcCol="1270" anchor="ctr" anchorCtr="0">
          <a:noAutofit/>
        </a:bodyPr>
        <a:lstStyle/>
        <a:p>
          <a:pPr marL="0" lvl="0" indent="0" algn="l" defTabSz="488950">
            <a:lnSpc>
              <a:spcPct val="90000"/>
            </a:lnSpc>
            <a:spcBef>
              <a:spcPct val="0"/>
            </a:spcBef>
            <a:spcAft>
              <a:spcPct val="35000"/>
            </a:spcAft>
            <a:buNone/>
          </a:pPr>
          <a:endParaRPr lang="en-GB" sz="1100" b="1" kern="1200" dirty="0"/>
        </a:p>
      </dsp:txBody>
      <dsp:txXfrm>
        <a:off x="0" y="3371869"/>
        <a:ext cx="957024" cy="849804"/>
      </dsp:txXfrm>
    </dsp:sp>
    <dsp:sp modelId="{26AFFAB0-32B4-444B-97A3-A81257B881C8}">
      <dsp:nvSpPr>
        <dsp:cNvPr id="0" name=""/>
        <dsp:cNvSpPr/>
      </dsp:nvSpPr>
      <dsp:spPr>
        <a:xfrm>
          <a:off x="848451" y="3755079"/>
          <a:ext cx="583744" cy="583744"/>
        </a:xfrm>
        <a:prstGeom prst="ellipse">
          <a:avLst/>
        </a:prstGeom>
        <a:solidFill>
          <a:schemeClr val="accent3">
            <a:lumMod val="20000"/>
            <a:lumOff val="80000"/>
            <a:alpha val="90000"/>
          </a:schemeClr>
        </a:solid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 modelId="{DF5D3E65-A3D5-4C13-96CC-A023530B90D7}">
      <dsp:nvSpPr>
        <dsp:cNvPr id="0" name=""/>
        <dsp:cNvSpPr/>
      </dsp:nvSpPr>
      <dsp:spPr>
        <a:xfrm>
          <a:off x="1501156" y="824851"/>
          <a:ext cx="1426488" cy="308308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892954"/>
              <a:satOff val="5380"/>
              <a:lumOff val="4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41910" rIns="13970" bIns="13970" numCol="1" spcCol="1270" anchor="t" anchorCtr="0">
          <a:noAutofit/>
        </a:bodyPr>
        <a:lstStyle/>
        <a:p>
          <a:pPr marL="57150" lvl="1" indent="-57150" algn="l" defTabSz="488950">
            <a:lnSpc>
              <a:spcPct val="90000"/>
            </a:lnSpc>
            <a:spcBef>
              <a:spcPct val="0"/>
            </a:spcBef>
            <a:spcAft>
              <a:spcPct val="15000"/>
            </a:spcAft>
            <a:buChar char="•"/>
          </a:pPr>
          <a:r>
            <a:rPr lang="en-GB" sz="1100" kern="1200" dirty="0">
              <a:solidFill>
                <a:srgbClr val="002060"/>
              </a:solidFill>
            </a:rPr>
            <a:t>Increase activity and services in primary &amp; community care</a:t>
          </a:r>
        </a:p>
        <a:p>
          <a:pPr marL="57150" lvl="1" indent="-57150" algn="l" defTabSz="488950">
            <a:lnSpc>
              <a:spcPct val="90000"/>
            </a:lnSpc>
            <a:spcBef>
              <a:spcPct val="0"/>
            </a:spcBef>
            <a:spcAft>
              <a:spcPct val="15000"/>
            </a:spcAft>
            <a:buChar char="•"/>
          </a:pPr>
          <a:r>
            <a:rPr lang="en-GB" sz="1100" kern="1200" dirty="0">
              <a:solidFill>
                <a:srgbClr val="002060"/>
              </a:solidFill>
            </a:rPr>
            <a:t>Support prevention activities in primary and community settings</a:t>
          </a:r>
        </a:p>
        <a:p>
          <a:pPr marL="57150" lvl="1" indent="-57150" algn="l" defTabSz="488950">
            <a:lnSpc>
              <a:spcPct val="90000"/>
            </a:lnSpc>
            <a:spcBef>
              <a:spcPct val="0"/>
            </a:spcBef>
            <a:spcAft>
              <a:spcPct val="15000"/>
            </a:spcAft>
            <a:buChar char="•"/>
          </a:pPr>
          <a:r>
            <a:rPr lang="en-GB" sz="1100" kern="1200" dirty="0">
              <a:solidFill>
                <a:srgbClr val="002060"/>
              </a:solidFill>
            </a:rPr>
            <a:t>Deliver care closer to home</a:t>
          </a:r>
        </a:p>
        <a:p>
          <a:pPr marL="57150" lvl="1" indent="-57150" algn="l" defTabSz="488950">
            <a:lnSpc>
              <a:spcPct val="90000"/>
            </a:lnSpc>
            <a:spcBef>
              <a:spcPct val="0"/>
            </a:spcBef>
            <a:spcAft>
              <a:spcPct val="15000"/>
            </a:spcAft>
            <a:buChar char="•"/>
          </a:pPr>
          <a:r>
            <a:rPr lang="en-GB" sz="1100" kern="1200" dirty="0">
              <a:solidFill>
                <a:srgbClr val="002060"/>
              </a:solidFill>
            </a:rPr>
            <a:t>Increase community diagnostics and point of care testing</a:t>
          </a:r>
        </a:p>
        <a:p>
          <a:pPr marL="57150" lvl="1" indent="-57150" algn="l" defTabSz="488950">
            <a:lnSpc>
              <a:spcPct val="90000"/>
            </a:lnSpc>
            <a:spcBef>
              <a:spcPct val="0"/>
            </a:spcBef>
            <a:spcAft>
              <a:spcPct val="15000"/>
            </a:spcAft>
            <a:buChar char="•"/>
          </a:pPr>
          <a:r>
            <a:rPr lang="en-GB" sz="1100" kern="1200" dirty="0">
              <a:solidFill>
                <a:srgbClr val="002060"/>
              </a:solidFill>
            </a:rPr>
            <a:t>Increase social prescribing and early intervention</a:t>
          </a:r>
        </a:p>
        <a:p>
          <a:pPr marL="285750" lvl="1" indent="-285750" algn="l" defTabSz="1600200">
            <a:lnSpc>
              <a:spcPct val="90000"/>
            </a:lnSpc>
            <a:spcBef>
              <a:spcPct val="0"/>
            </a:spcBef>
            <a:spcAft>
              <a:spcPct val="15000"/>
            </a:spcAft>
            <a:buChar char="•"/>
          </a:pPr>
          <a:endParaRPr lang="en-GB" sz="3600" kern="1200" dirty="0"/>
        </a:p>
        <a:p>
          <a:pPr marL="285750" lvl="1" indent="-285750" algn="l" defTabSz="1600200">
            <a:lnSpc>
              <a:spcPct val="90000"/>
            </a:lnSpc>
            <a:spcBef>
              <a:spcPct val="0"/>
            </a:spcBef>
            <a:spcAft>
              <a:spcPct val="15000"/>
            </a:spcAft>
            <a:buChar char="•"/>
          </a:pPr>
          <a:endParaRPr lang="en-GB" sz="3600" kern="1200" dirty="0"/>
        </a:p>
      </dsp:txBody>
      <dsp:txXfrm>
        <a:off x="1534580" y="858275"/>
        <a:ext cx="1359640" cy="3049665"/>
      </dsp:txXfrm>
    </dsp:sp>
    <dsp:sp modelId="{5C167E23-6BAB-4265-9A99-D608192609DB}">
      <dsp:nvSpPr>
        <dsp:cNvPr id="0" name=""/>
        <dsp:cNvSpPr/>
      </dsp:nvSpPr>
      <dsp:spPr>
        <a:xfrm>
          <a:off x="1504684" y="3390406"/>
          <a:ext cx="1399085" cy="868482"/>
        </a:xfrm>
        <a:prstGeom prst="rect">
          <a:avLst/>
        </a:prstGeom>
        <a:solidFill>
          <a:schemeClr val="accent4">
            <a:hueOff val="-892954"/>
            <a:satOff val="5380"/>
            <a:lumOff val="431"/>
            <a:alphaOff val="0"/>
          </a:schemeClr>
        </a:solidFill>
        <a:ln w="25400" cap="flat" cmpd="sng" algn="ctr">
          <a:solidFill>
            <a:schemeClr val="accent4">
              <a:hueOff val="-892954"/>
              <a:satOff val="5380"/>
              <a:lumOff val="43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0" rIns="13970" bIns="0" numCol="1" spcCol="1270" anchor="ctr" anchorCtr="0">
          <a:noAutofit/>
        </a:bodyPr>
        <a:lstStyle/>
        <a:p>
          <a:pPr marL="0" lvl="0" indent="0" algn="l" defTabSz="488950">
            <a:lnSpc>
              <a:spcPct val="90000"/>
            </a:lnSpc>
            <a:spcBef>
              <a:spcPct val="0"/>
            </a:spcBef>
            <a:spcAft>
              <a:spcPct val="35000"/>
            </a:spcAft>
            <a:buNone/>
            <a:tabLst/>
          </a:pPr>
          <a:endParaRPr lang="en-GB" sz="1100" b="1" kern="1200" dirty="0"/>
        </a:p>
      </dsp:txBody>
      <dsp:txXfrm>
        <a:off x="1504684" y="3390406"/>
        <a:ext cx="985271" cy="868482"/>
      </dsp:txXfrm>
    </dsp:sp>
    <dsp:sp modelId="{D5A25C85-ED69-4E5E-82E0-B8F6778A18E1}">
      <dsp:nvSpPr>
        <dsp:cNvPr id="0" name=""/>
        <dsp:cNvSpPr/>
      </dsp:nvSpPr>
      <dsp:spPr>
        <a:xfrm>
          <a:off x="2416378" y="3794849"/>
          <a:ext cx="583744" cy="583744"/>
        </a:xfrm>
        <a:prstGeom prst="ellipse">
          <a:avLst/>
        </a:prstGeom>
        <a:solidFill>
          <a:schemeClr val="accent4">
            <a:tint val="40000"/>
            <a:alpha val="90000"/>
            <a:hueOff val="-789142"/>
            <a:satOff val="4431"/>
            <a:lumOff val="282"/>
            <a:alphaOff val="0"/>
          </a:schemeClr>
        </a:solid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 modelId="{52EE4D51-4D9E-46F6-9E44-8F767D641CE2}">
      <dsp:nvSpPr>
        <dsp:cNvPr id="0" name=""/>
        <dsp:cNvSpPr/>
      </dsp:nvSpPr>
      <dsp:spPr>
        <a:xfrm>
          <a:off x="3041140" y="830354"/>
          <a:ext cx="1512549" cy="3076466"/>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1785908"/>
              <a:satOff val="10760"/>
              <a:lumOff val="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41910" rIns="13970" bIns="13970" numCol="1" spcCol="1270" anchor="t" anchorCtr="0">
          <a:noAutofit/>
        </a:bodyPr>
        <a:lstStyle/>
        <a:p>
          <a:pPr marL="57150" lvl="1" indent="-57150" algn="l" defTabSz="488950">
            <a:lnSpc>
              <a:spcPct val="90000"/>
            </a:lnSpc>
            <a:spcBef>
              <a:spcPct val="0"/>
            </a:spcBef>
            <a:spcAft>
              <a:spcPct val="15000"/>
            </a:spcAft>
            <a:buChar char="•"/>
          </a:pPr>
          <a:r>
            <a:rPr lang="en-GB" sz="1100" kern="1200" dirty="0">
              <a:solidFill>
                <a:srgbClr val="002060"/>
              </a:solidFill>
            </a:rPr>
            <a:t>Risk stratification, remote surveillance &amp; monitoring</a:t>
          </a:r>
        </a:p>
        <a:p>
          <a:pPr marL="57150" lvl="1" indent="-57150" algn="l" defTabSz="488950">
            <a:lnSpc>
              <a:spcPct val="90000"/>
            </a:lnSpc>
            <a:spcBef>
              <a:spcPct val="0"/>
            </a:spcBef>
            <a:spcAft>
              <a:spcPct val="15000"/>
            </a:spcAft>
            <a:buChar char="•"/>
          </a:pPr>
          <a:r>
            <a:rPr lang="en-GB" sz="1100" kern="1200" dirty="0">
              <a:solidFill>
                <a:srgbClr val="002060"/>
              </a:solidFill>
            </a:rPr>
            <a:t>Identify inappropriate attendances at acute setting through data analytics</a:t>
          </a:r>
        </a:p>
        <a:p>
          <a:pPr marL="57150" lvl="1" indent="-57150" algn="l" defTabSz="488950">
            <a:lnSpc>
              <a:spcPct val="90000"/>
            </a:lnSpc>
            <a:spcBef>
              <a:spcPct val="0"/>
            </a:spcBef>
            <a:spcAft>
              <a:spcPct val="15000"/>
            </a:spcAft>
            <a:buChar char="•"/>
          </a:pPr>
          <a:r>
            <a:rPr lang="en-GB" sz="1100" kern="1200" dirty="0">
              <a:solidFill>
                <a:srgbClr val="002060"/>
              </a:solidFill>
            </a:rPr>
            <a:t>Use of data to identify issues in patient pathways</a:t>
          </a:r>
        </a:p>
        <a:p>
          <a:pPr marL="57150" lvl="1" indent="-57150" algn="l" defTabSz="488950">
            <a:lnSpc>
              <a:spcPct val="90000"/>
            </a:lnSpc>
            <a:spcBef>
              <a:spcPct val="0"/>
            </a:spcBef>
            <a:spcAft>
              <a:spcPct val="15000"/>
            </a:spcAft>
            <a:buChar char="•"/>
          </a:pPr>
          <a:r>
            <a:rPr lang="en-GB" sz="1100" kern="1200" dirty="0">
              <a:solidFill>
                <a:srgbClr val="002060"/>
              </a:solidFill>
            </a:rPr>
            <a:t>Investigate &amp; identify initiatives to improve efficiency </a:t>
          </a:r>
        </a:p>
      </dsp:txBody>
      <dsp:txXfrm>
        <a:off x="3076581" y="865795"/>
        <a:ext cx="1441667" cy="3041025"/>
      </dsp:txXfrm>
    </dsp:sp>
    <dsp:sp modelId="{A4C4BFF8-706D-4745-9BA5-76A000332C96}">
      <dsp:nvSpPr>
        <dsp:cNvPr id="0" name=""/>
        <dsp:cNvSpPr/>
      </dsp:nvSpPr>
      <dsp:spPr>
        <a:xfrm>
          <a:off x="3035736" y="3373457"/>
          <a:ext cx="1491934" cy="843374"/>
        </a:xfrm>
        <a:prstGeom prst="rect">
          <a:avLst/>
        </a:prstGeom>
        <a:solidFill>
          <a:schemeClr val="accent4">
            <a:hueOff val="-1785908"/>
            <a:satOff val="10760"/>
            <a:lumOff val="862"/>
            <a:alphaOff val="0"/>
          </a:schemeClr>
        </a:solidFill>
        <a:ln w="25400" cap="flat" cmpd="sng" algn="ctr">
          <a:solidFill>
            <a:schemeClr val="accent4">
              <a:hueOff val="-1785908"/>
              <a:satOff val="10760"/>
              <a:lumOff val="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0" rIns="10160" bIns="0" numCol="1" spcCol="1270" anchor="ctr" anchorCtr="0">
          <a:noAutofit/>
        </a:bodyPr>
        <a:lstStyle/>
        <a:p>
          <a:pPr marL="0" lvl="0" indent="0" algn="l" defTabSz="355600">
            <a:lnSpc>
              <a:spcPct val="90000"/>
            </a:lnSpc>
            <a:spcBef>
              <a:spcPct val="0"/>
            </a:spcBef>
            <a:spcAft>
              <a:spcPct val="35000"/>
            </a:spcAft>
            <a:buNone/>
          </a:pPr>
          <a:endParaRPr lang="en-GB" sz="800" b="1" kern="1200" dirty="0"/>
        </a:p>
      </dsp:txBody>
      <dsp:txXfrm>
        <a:off x="3035736" y="3373457"/>
        <a:ext cx="1050658" cy="843374"/>
      </dsp:txXfrm>
    </dsp:sp>
    <dsp:sp modelId="{75CA6919-FF4F-4308-8D68-BABDFD5A89D5}">
      <dsp:nvSpPr>
        <dsp:cNvPr id="0" name=""/>
        <dsp:cNvSpPr/>
      </dsp:nvSpPr>
      <dsp:spPr>
        <a:xfrm>
          <a:off x="4060843" y="3797091"/>
          <a:ext cx="583744" cy="583744"/>
        </a:xfrm>
        <a:prstGeom prst="ellipse">
          <a:avLst/>
        </a:prstGeom>
        <a:solidFill>
          <a:schemeClr val="accent3">
            <a:lumMod val="20000"/>
            <a:lumOff val="80000"/>
            <a:alpha val="90000"/>
          </a:schemeClr>
        </a:solid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 modelId="{8D689D77-9C56-456C-A5D9-4761FB93444E}">
      <dsp:nvSpPr>
        <dsp:cNvPr id="0" name=""/>
        <dsp:cNvSpPr/>
      </dsp:nvSpPr>
      <dsp:spPr>
        <a:xfrm>
          <a:off x="4694103" y="833933"/>
          <a:ext cx="1389812" cy="301788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2678862"/>
              <a:satOff val="16139"/>
              <a:lumOff val="12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41910" rIns="13970" bIns="13970" numCol="1" spcCol="1270" anchor="t" anchorCtr="0">
          <a:noAutofit/>
        </a:bodyPr>
        <a:lstStyle/>
        <a:p>
          <a:pPr marL="57150" lvl="1" indent="-57150" algn="l" defTabSz="488950">
            <a:lnSpc>
              <a:spcPct val="90000"/>
            </a:lnSpc>
            <a:spcBef>
              <a:spcPct val="0"/>
            </a:spcBef>
            <a:spcAft>
              <a:spcPct val="15000"/>
            </a:spcAft>
            <a:buChar char="•"/>
          </a:pPr>
          <a:r>
            <a:rPr lang="en-GB" sz="1100" kern="1200" dirty="0">
              <a:solidFill>
                <a:srgbClr val="002060"/>
              </a:solidFill>
            </a:rPr>
            <a:t>Reducing length of stay</a:t>
          </a:r>
        </a:p>
        <a:p>
          <a:pPr marL="57150" lvl="1" indent="-57150" algn="l" defTabSz="488950">
            <a:lnSpc>
              <a:spcPct val="90000"/>
            </a:lnSpc>
            <a:spcBef>
              <a:spcPct val="0"/>
            </a:spcBef>
            <a:spcAft>
              <a:spcPct val="15000"/>
            </a:spcAft>
            <a:buChar char="•"/>
          </a:pPr>
          <a:r>
            <a:rPr lang="en-GB" sz="1100" kern="1200" dirty="0">
              <a:solidFill>
                <a:srgbClr val="002060"/>
              </a:solidFill>
            </a:rPr>
            <a:t>More effective discharges to avoid readmissions</a:t>
          </a:r>
        </a:p>
        <a:p>
          <a:pPr marL="57150" lvl="1" indent="-57150" algn="l" defTabSz="488950">
            <a:lnSpc>
              <a:spcPct val="90000"/>
            </a:lnSpc>
            <a:spcBef>
              <a:spcPct val="0"/>
            </a:spcBef>
            <a:spcAft>
              <a:spcPct val="15000"/>
            </a:spcAft>
            <a:buChar char="•"/>
          </a:pPr>
          <a:r>
            <a:rPr lang="en-GB" sz="1100" kern="1200" dirty="0">
              <a:solidFill>
                <a:srgbClr val="002060"/>
              </a:solidFill>
            </a:rPr>
            <a:t>Improve early intervention and secondary and tertiary prevention</a:t>
          </a:r>
        </a:p>
        <a:p>
          <a:pPr marL="57150" lvl="1" indent="-57150" algn="l" defTabSz="488950">
            <a:lnSpc>
              <a:spcPct val="90000"/>
            </a:lnSpc>
            <a:spcBef>
              <a:spcPct val="0"/>
            </a:spcBef>
            <a:spcAft>
              <a:spcPct val="15000"/>
            </a:spcAft>
            <a:buChar char="•"/>
          </a:pPr>
          <a:r>
            <a:rPr lang="en-GB" sz="1100" kern="1200" dirty="0">
              <a:solidFill>
                <a:srgbClr val="002060"/>
              </a:solidFill>
            </a:rPr>
            <a:t>Improve and increase services within the community</a:t>
          </a:r>
        </a:p>
      </dsp:txBody>
      <dsp:txXfrm>
        <a:off x="4726668" y="866498"/>
        <a:ext cx="1324682" cy="2985323"/>
      </dsp:txXfrm>
    </dsp:sp>
    <dsp:sp modelId="{0E185CCF-3D73-4D66-A033-8AAAEDBD6A6A}">
      <dsp:nvSpPr>
        <dsp:cNvPr id="0" name=""/>
        <dsp:cNvSpPr/>
      </dsp:nvSpPr>
      <dsp:spPr>
        <a:xfrm>
          <a:off x="4693036" y="3374519"/>
          <a:ext cx="1399519" cy="857716"/>
        </a:xfrm>
        <a:prstGeom prst="rect">
          <a:avLst/>
        </a:prstGeom>
        <a:solidFill>
          <a:schemeClr val="accent4">
            <a:hueOff val="-2678862"/>
            <a:satOff val="16139"/>
            <a:lumOff val="1294"/>
            <a:alphaOff val="0"/>
          </a:schemeClr>
        </a:solidFill>
        <a:ln w="25400" cap="flat" cmpd="sng" algn="ctr">
          <a:solidFill>
            <a:schemeClr val="accent4">
              <a:hueOff val="-2678862"/>
              <a:satOff val="16139"/>
              <a:lumOff val="129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0" rIns="13970" bIns="0" numCol="1" spcCol="1270" anchor="ctr" anchorCtr="0">
          <a:noAutofit/>
        </a:bodyPr>
        <a:lstStyle/>
        <a:p>
          <a:pPr marL="0" lvl="0" indent="0" algn="l" defTabSz="488950">
            <a:lnSpc>
              <a:spcPct val="90000"/>
            </a:lnSpc>
            <a:spcBef>
              <a:spcPct val="0"/>
            </a:spcBef>
            <a:spcAft>
              <a:spcPct val="35000"/>
            </a:spcAft>
            <a:buNone/>
          </a:pPr>
          <a:endParaRPr lang="en-GB" sz="1100" b="1" kern="1200" dirty="0"/>
        </a:p>
      </dsp:txBody>
      <dsp:txXfrm>
        <a:off x="4693036" y="3374519"/>
        <a:ext cx="985577" cy="857716"/>
      </dsp:txXfrm>
    </dsp:sp>
    <dsp:sp modelId="{8B0A15E3-C61B-438C-9503-FA1E8BD0C0FD}">
      <dsp:nvSpPr>
        <dsp:cNvPr id="0" name=""/>
        <dsp:cNvSpPr/>
      </dsp:nvSpPr>
      <dsp:spPr>
        <a:xfrm>
          <a:off x="6332591" y="3583107"/>
          <a:ext cx="583744" cy="583744"/>
        </a:xfrm>
        <a:prstGeom prst="ellipse">
          <a:avLst/>
        </a:prstGeom>
        <a:solidFill>
          <a:schemeClr val="accent3">
            <a:lumMod val="20000"/>
            <a:lumOff val="80000"/>
            <a:alpha val="90000"/>
          </a:schemeClr>
        </a:solid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 modelId="{7F2DA60D-0767-46DC-91BD-1E081F03F2EF}">
      <dsp:nvSpPr>
        <dsp:cNvPr id="0" name=""/>
        <dsp:cNvSpPr/>
      </dsp:nvSpPr>
      <dsp:spPr>
        <a:xfrm>
          <a:off x="6226823" y="838864"/>
          <a:ext cx="1315126" cy="3012908"/>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3571816"/>
              <a:satOff val="21519"/>
              <a:lumOff val="1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41910" rIns="13970" bIns="13970" numCol="1" spcCol="1270" anchor="t" anchorCtr="0">
          <a:noAutofit/>
        </a:bodyPr>
        <a:lstStyle/>
        <a:p>
          <a:pPr marL="57150" lvl="1" indent="-57150" algn="l" defTabSz="488950">
            <a:lnSpc>
              <a:spcPct val="90000"/>
            </a:lnSpc>
            <a:spcBef>
              <a:spcPct val="0"/>
            </a:spcBef>
            <a:spcAft>
              <a:spcPct val="15000"/>
            </a:spcAft>
            <a:buChar char="•"/>
          </a:pPr>
          <a:r>
            <a:rPr lang="en-GB" sz="1100" kern="1200" dirty="0">
              <a:solidFill>
                <a:srgbClr val="002060"/>
              </a:solidFill>
            </a:rPr>
            <a:t>Strengthen the opportunities to undertake day cases procedures where inpatient stays are not clinically appropriate</a:t>
          </a:r>
        </a:p>
        <a:p>
          <a:pPr marL="57150" lvl="1" indent="-57150" algn="l" defTabSz="488950">
            <a:lnSpc>
              <a:spcPct val="90000"/>
            </a:lnSpc>
            <a:spcBef>
              <a:spcPct val="0"/>
            </a:spcBef>
            <a:spcAft>
              <a:spcPct val="15000"/>
            </a:spcAft>
            <a:buChar char="•"/>
          </a:pPr>
          <a:r>
            <a:rPr lang="en-GB" sz="1100" kern="1200" dirty="0">
              <a:solidFill>
                <a:srgbClr val="002060"/>
              </a:solidFill>
            </a:rPr>
            <a:t>Undertake day cases in line with BADS recommended list.</a:t>
          </a:r>
        </a:p>
      </dsp:txBody>
      <dsp:txXfrm>
        <a:off x="6257638" y="869679"/>
        <a:ext cx="1253496" cy="2982093"/>
      </dsp:txXfrm>
    </dsp:sp>
    <dsp:sp modelId="{93A138EE-86D6-4408-9726-35B02FC7DC17}">
      <dsp:nvSpPr>
        <dsp:cNvPr id="0" name=""/>
        <dsp:cNvSpPr/>
      </dsp:nvSpPr>
      <dsp:spPr>
        <a:xfrm>
          <a:off x="6226406" y="3354312"/>
          <a:ext cx="1296947" cy="854724"/>
        </a:xfrm>
        <a:prstGeom prst="rect">
          <a:avLst/>
        </a:prstGeom>
        <a:solidFill>
          <a:schemeClr val="accent4">
            <a:hueOff val="-3571816"/>
            <a:satOff val="21519"/>
            <a:lumOff val="1725"/>
            <a:alphaOff val="0"/>
          </a:schemeClr>
        </a:solidFill>
        <a:ln w="25400" cap="flat" cmpd="sng" algn="ctr">
          <a:solidFill>
            <a:schemeClr val="accent4">
              <a:hueOff val="-3571816"/>
              <a:satOff val="21519"/>
              <a:lumOff val="17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0" rIns="7620" bIns="0" numCol="1" spcCol="1270" anchor="ctr" anchorCtr="0">
          <a:noAutofit/>
        </a:bodyPr>
        <a:lstStyle/>
        <a:p>
          <a:pPr marL="0" lvl="0" indent="0" algn="l" defTabSz="266700">
            <a:lnSpc>
              <a:spcPct val="90000"/>
            </a:lnSpc>
            <a:spcBef>
              <a:spcPct val="0"/>
            </a:spcBef>
            <a:spcAft>
              <a:spcPct val="35000"/>
            </a:spcAft>
            <a:buNone/>
          </a:pPr>
          <a:endParaRPr lang="en-GB" sz="600" kern="1200" dirty="0"/>
        </a:p>
      </dsp:txBody>
      <dsp:txXfrm>
        <a:off x="6226406" y="3354312"/>
        <a:ext cx="913343" cy="854724"/>
      </dsp:txXfrm>
    </dsp:sp>
    <dsp:sp modelId="{2C9BE706-FF37-46F8-A03B-FC8A9B58DD73}">
      <dsp:nvSpPr>
        <dsp:cNvPr id="0" name=""/>
        <dsp:cNvSpPr/>
      </dsp:nvSpPr>
      <dsp:spPr>
        <a:xfrm>
          <a:off x="5618558" y="3767442"/>
          <a:ext cx="583744" cy="583744"/>
        </a:xfrm>
        <a:prstGeom prst="ellipse">
          <a:avLst/>
        </a:prstGeom>
        <a:blipFill rotWithShape="1">
          <a:blip xmlns:r="http://schemas.openxmlformats.org/officeDocument/2006/relationships" r:embed="rId1"/>
          <a:stretch>
            <a:fillRect/>
          </a:stretch>
        </a:blip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 modelId="{F5D71370-4E76-4063-9C3B-39A576740804}">
      <dsp:nvSpPr>
        <dsp:cNvPr id="0" name=""/>
        <dsp:cNvSpPr/>
      </dsp:nvSpPr>
      <dsp:spPr>
        <a:xfrm>
          <a:off x="7734409" y="845829"/>
          <a:ext cx="1284154" cy="296341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n-GB" sz="1200" kern="1200" dirty="0">
              <a:solidFill>
                <a:srgbClr val="002060"/>
              </a:solidFill>
              <a:latin typeface="+mn-lt"/>
            </a:rPr>
            <a:t>Assume 2% increase in allocation</a:t>
          </a:r>
        </a:p>
        <a:p>
          <a:pPr marL="114300" lvl="1" indent="-114300" algn="l" defTabSz="533400">
            <a:lnSpc>
              <a:spcPct val="90000"/>
            </a:lnSpc>
            <a:spcBef>
              <a:spcPct val="0"/>
            </a:spcBef>
            <a:spcAft>
              <a:spcPct val="15000"/>
            </a:spcAft>
            <a:buChar char="•"/>
          </a:pPr>
          <a:r>
            <a:rPr lang="en-GB" sz="1200" kern="1200" dirty="0">
              <a:solidFill>
                <a:srgbClr val="002060"/>
              </a:solidFill>
              <a:latin typeface="+mn-lt"/>
            </a:rPr>
            <a:t>Achieve 2% cost improvement</a:t>
          </a:r>
        </a:p>
        <a:p>
          <a:pPr marL="114300" lvl="1" indent="-114300" algn="l" defTabSz="533400">
            <a:lnSpc>
              <a:spcPct val="100000"/>
            </a:lnSpc>
            <a:spcBef>
              <a:spcPct val="0"/>
            </a:spcBef>
            <a:spcAft>
              <a:spcPct val="15000"/>
            </a:spcAft>
            <a:buChar char="•"/>
          </a:pPr>
          <a:r>
            <a:rPr lang="en-GB" sz="1200" kern="1200" dirty="0">
              <a:solidFill>
                <a:srgbClr val="002060"/>
              </a:solidFill>
              <a:latin typeface="+mn-lt"/>
            </a:rPr>
            <a:t>Remove £20m underlying deficit by end of 3 year IMTP</a:t>
          </a:r>
        </a:p>
      </dsp:txBody>
      <dsp:txXfrm>
        <a:off x="7764498" y="875918"/>
        <a:ext cx="1223976" cy="2933330"/>
      </dsp:txXfrm>
    </dsp:sp>
    <dsp:sp modelId="{616D0783-C3E3-4355-A069-F313EE805BCA}">
      <dsp:nvSpPr>
        <dsp:cNvPr id="0" name=""/>
        <dsp:cNvSpPr/>
      </dsp:nvSpPr>
      <dsp:spPr>
        <a:xfrm>
          <a:off x="7728755" y="3336121"/>
          <a:ext cx="1281486" cy="886085"/>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0" rIns="15240" bIns="0" numCol="1" spcCol="1270" anchor="ctr" anchorCtr="0">
          <a:noAutofit/>
        </a:bodyPr>
        <a:lstStyle/>
        <a:p>
          <a:pPr marL="0" lvl="0" indent="0" algn="l" defTabSz="533400">
            <a:lnSpc>
              <a:spcPct val="90000"/>
            </a:lnSpc>
            <a:spcBef>
              <a:spcPct val="0"/>
            </a:spcBef>
            <a:spcAft>
              <a:spcPct val="35000"/>
            </a:spcAft>
            <a:buNone/>
            <a:tabLst/>
          </a:pPr>
          <a:endParaRPr lang="en-GB" sz="1200" b="1" kern="1200" dirty="0"/>
        </a:p>
      </dsp:txBody>
      <dsp:txXfrm>
        <a:off x="7728755" y="3336121"/>
        <a:ext cx="902455" cy="886085"/>
      </dsp:txXfrm>
    </dsp:sp>
    <dsp:sp modelId="{64D79C2E-E1E0-4011-8F14-C87855C9D859}">
      <dsp:nvSpPr>
        <dsp:cNvPr id="0" name=""/>
        <dsp:cNvSpPr/>
      </dsp:nvSpPr>
      <dsp:spPr>
        <a:xfrm>
          <a:off x="8555119" y="3786753"/>
          <a:ext cx="583744" cy="583744"/>
        </a:xfrm>
        <a:prstGeom prst="ellipse">
          <a:avLst/>
        </a:prstGeom>
        <a:solidFill>
          <a:schemeClr val="accent3">
            <a:lumMod val="20000"/>
            <a:lumOff val="80000"/>
            <a:alpha val="90000"/>
          </a:schemeClr>
        </a:solidFill>
        <a:ln w="25400" cap="flat" cmpd="sng" algn="ctr">
          <a:solidFill>
            <a:schemeClr val="accent3">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1141567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828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268581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47855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3059607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solidFill>
                  <a:prstClr val="black">
                    <a:tint val="75000"/>
                  </a:prstClr>
                </a:solidFill>
              </a:rPr>
              <a:pPr/>
              <a:t>11/5/2021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1965628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solidFill>
                  <a:prstClr val="black">
                    <a:tint val="75000"/>
                  </a:prstClr>
                </a:solidFill>
              </a:rPr>
              <a:pPr/>
              <a:t>11/5/2021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4053433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solidFill>
                  <a:prstClr val="black">
                    <a:tint val="75000"/>
                  </a:prstClr>
                </a:solidFill>
              </a:rPr>
              <a:pPr/>
              <a:t>11/5/2021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341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solidFill>
                  <a:prstClr val="black">
                    <a:tint val="75000"/>
                  </a:prstClr>
                </a:solidFill>
              </a:rPr>
              <a:pPr/>
              <a:t>11/5/2021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478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solidFill>
                  <a:prstClr val="black">
                    <a:tint val="75000"/>
                  </a:prstClr>
                </a:solidFill>
              </a:rPr>
              <a:pPr/>
              <a:t>11/5/2021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Tree>
    <p:extLst>
      <p:ext uri="{BB962C8B-B14F-4D97-AF65-F5344CB8AC3E}">
        <p14:creationId xmlns:p14="http://schemas.microsoft.com/office/powerpoint/2010/main" val="4017663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solidFill>
                  <a:prstClr val="black">
                    <a:tint val="75000"/>
                  </a:prstClr>
                </a:solidFill>
              </a:rPr>
              <a:pPr/>
              <a:t>11/5/2021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191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solidFill>
                  <a:prstClr val="black">
                    <a:tint val="75000"/>
                  </a:prstClr>
                </a:solidFill>
              </a:rPr>
              <a:pPr/>
              <a:t>11/5/2021</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rPr>
                <a:solidFill>
                  <a:prstClr val="black">
                    <a:tint val="75000"/>
                  </a:prstClr>
                </a:solidFill>
              </a:rPr>
              <a:pPr/>
              <a:t>‹#›</a:t>
            </a:fld>
            <a:endParaRPr lang="en-US">
              <a:solidFill>
                <a:prstClr val="black">
                  <a:tint val="75000"/>
                </a:prstClr>
              </a:solidFill>
            </a:endParaRPr>
          </a:p>
        </p:txBody>
      </p:sp>
      <p:pic>
        <p:nvPicPr>
          <p:cNvPr id="7" name="Picture 6" descr="Skyline.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214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9.jpeg"/><Relationship Id="rId17" Type="http://schemas.openxmlformats.org/officeDocument/2006/relationships/image" Target="../media/image14.png"/><Relationship Id="rId2" Type="http://schemas.openxmlformats.org/officeDocument/2006/relationships/image" Target="../media/image4.png"/><Relationship Id="rId16" Type="http://schemas.openxmlformats.org/officeDocument/2006/relationships/image" Target="../media/image13.sv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8.svg"/><Relationship Id="rId5" Type="http://schemas.openxmlformats.org/officeDocument/2006/relationships/diagramQuickStyle" Target="../diagrams/quickStyle1.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image" Target="../media/image6.svg"/><Relationship Id="rId14" Type="http://schemas.openxmlformats.org/officeDocument/2006/relationships/image" Target="../media/image11.sv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20.svg"/><Relationship Id="rId18" Type="http://schemas.openxmlformats.org/officeDocument/2006/relationships/image" Target="../media/image25.png"/><Relationship Id="rId3" Type="http://schemas.openxmlformats.org/officeDocument/2006/relationships/diagramData" Target="../diagrams/data2.xml"/><Relationship Id="rId21" Type="http://schemas.openxmlformats.org/officeDocument/2006/relationships/image" Target="../media/image28.svg"/><Relationship Id="rId7" Type="http://schemas.microsoft.com/office/2007/relationships/diagramDrawing" Target="../diagrams/drawing2.xml"/><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image" Target="../media/image4.png"/><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image" Target="../media/image18.svg"/><Relationship Id="rId5" Type="http://schemas.openxmlformats.org/officeDocument/2006/relationships/diagramQuickStyle" Target="../diagrams/quickStyle2.xml"/><Relationship Id="rId15" Type="http://schemas.openxmlformats.org/officeDocument/2006/relationships/image" Target="../media/image22.svg"/><Relationship Id="rId23" Type="http://schemas.openxmlformats.org/officeDocument/2006/relationships/image" Target="../media/image29.svg"/><Relationship Id="rId10" Type="http://schemas.openxmlformats.org/officeDocument/2006/relationships/image" Target="../media/image17.png"/><Relationship Id="rId19" Type="http://schemas.openxmlformats.org/officeDocument/2006/relationships/image" Target="../media/image26.svg"/><Relationship Id="rId4" Type="http://schemas.openxmlformats.org/officeDocument/2006/relationships/diagramLayout" Target="../diagrams/layout2.xml"/><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C3139-3E1C-478B-87B3-B4DB77CEDD5B}"/>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C0E4EBE9-516A-420B-8DF9-F9F5F2C68EDA}"/>
              </a:ext>
            </a:extLst>
          </p:cNvPr>
          <p:cNvSpPr>
            <a:spLocks noGrp="1"/>
          </p:cNvSpPr>
          <p:nvPr>
            <p:ph type="subTitle" idx="1"/>
          </p:nvPr>
        </p:nvSpPr>
        <p:spPr/>
        <p:txBody>
          <a:bodyPr/>
          <a:lstStyle/>
          <a:p>
            <a:endParaRPr lang="en-GB"/>
          </a:p>
        </p:txBody>
      </p:sp>
      <p:pic>
        <p:nvPicPr>
          <p:cNvPr id="7" name="Picture 6">
            <a:extLst>
              <a:ext uri="{FF2B5EF4-FFF2-40B4-BE49-F238E27FC236}">
                <a16:creationId xmlns:a16="http://schemas.microsoft.com/office/drawing/2014/main" id="{65BA5DBB-F26A-4351-8BBC-2B7FD275FE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5" y="19050"/>
            <a:ext cx="12217506" cy="6843713"/>
          </a:xfrm>
          <a:prstGeom prst="rect">
            <a:avLst/>
          </a:prstGeom>
        </p:spPr>
      </p:pic>
      <p:sp>
        <p:nvSpPr>
          <p:cNvPr id="8" name="TextBox 7">
            <a:extLst>
              <a:ext uri="{FF2B5EF4-FFF2-40B4-BE49-F238E27FC236}">
                <a16:creationId xmlns:a16="http://schemas.microsoft.com/office/drawing/2014/main" id="{DA7CF1F0-522C-4E34-A932-63D376BFAF38}"/>
              </a:ext>
            </a:extLst>
          </p:cNvPr>
          <p:cNvSpPr txBox="1"/>
          <p:nvPr/>
        </p:nvSpPr>
        <p:spPr>
          <a:xfrm>
            <a:off x="1049045" y="2038960"/>
            <a:ext cx="10218197"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Appendix 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Summary Commissioning Intentions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prstClr val="white"/>
                </a:solidFill>
                <a:latin typeface="Calibri" panose="020F0502020204030204"/>
              </a:rPr>
              <a:t>2022-2025</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0786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DC713B-B941-4F89-BA66-D222ED7CD7F3}"/>
              </a:ext>
            </a:extLst>
          </p:cNvPr>
          <p:cNvPicPr>
            <a:picLocks noChangeAspect="1"/>
          </p:cNvPicPr>
          <p:nvPr/>
        </p:nvPicPr>
        <p:blipFill rotWithShape="1">
          <a:blip r:embed="rId2"/>
          <a:srcRect t="52371" b="15052"/>
          <a:stretch/>
        </p:blipFill>
        <p:spPr>
          <a:xfrm>
            <a:off x="0" y="0"/>
            <a:ext cx="3047604" cy="790189"/>
          </a:xfrm>
          <a:prstGeom prst="rect">
            <a:avLst/>
          </a:prstGeom>
        </p:spPr>
      </p:pic>
      <p:pic>
        <p:nvPicPr>
          <p:cNvPr id="7" name="Picture 6">
            <a:extLst>
              <a:ext uri="{FF2B5EF4-FFF2-40B4-BE49-F238E27FC236}">
                <a16:creationId xmlns:a16="http://schemas.microsoft.com/office/drawing/2014/main" id="{A1BF663A-4271-4371-B5FD-9D41B3AF1FBB}"/>
              </a:ext>
            </a:extLst>
          </p:cNvPr>
          <p:cNvPicPr>
            <a:picLocks noChangeAspect="1"/>
          </p:cNvPicPr>
          <p:nvPr/>
        </p:nvPicPr>
        <p:blipFill rotWithShape="1">
          <a:blip r:embed="rId2"/>
          <a:srcRect t="52371" b="15052"/>
          <a:stretch/>
        </p:blipFill>
        <p:spPr>
          <a:xfrm>
            <a:off x="3047604" y="0"/>
            <a:ext cx="3047604" cy="790189"/>
          </a:xfrm>
          <a:prstGeom prst="rect">
            <a:avLst/>
          </a:prstGeom>
        </p:spPr>
      </p:pic>
      <p:pic>
        <p:nvPicPr>
          <p:cNvPr id="8" name="Picture 7">
            <a:extLst>
              <a:ext uri="{FF2B5EF4-FFF2-40B4-BE49-F238E27FC236}">
                <a16:creationId xmlns:a16="http://schemas.microsoft.com/office/drawing/2014/main" id="{F0C93DA9-E329-4CB3-A38C-1EB34C78EF96}"/>
              </a:ext>
            </a:extLst>
          </p:cNvPr>
          <p:cNvPicPr>
            <a:picLocks noChangeAspect="1"/>
          </p:cNvPicPr>
          <p:nvPr/>
        </p:nvPicPr>
        <p:blipFill rotWithShape="1">
          <a:blip r:embed="rId2"/>
          <a:srcRect t="52371" b="15052"/>
          <a:stretch/>
        </p:blipFill>
        <p:spPr>
          <a:xfrm>
            <a:off x="6095208" y="0"/>
            <a:ext cx="3047604" cy="790189"/>
          </a:xfrm>
          <a:prstGeom prst="rect">
            <a:avLst/>
          </a:prstGeom>
        </p:spPr>
      </p:pic>
      <p:graphicFrame>
        <p:nvGraphicFramePr>
          <p:cNvPr id="5" name="Diagram 4">
            <a:extLst>
              <a:ext uri="{FF2B5EF4-FFF2-40B4-BE49-F238E27FC236}">
                <a16:creationId xmlns:a16="http://schemas.microsoft.com/office/drawing/2014/main" id="{C0744019-323D-42F2-8EDF-8874C327C375}"/>
              </a:ext>
            </a:extLst>
          </p:cNvPr>
          <p:cNvGraphicFramePr/>
          <p:nvPr>
            <p:extLst>
              <p:ext uri="{D42A27DB-BD31-4B8C-83A1-F6EECF244321}">
                <p14:modId xmlns:p14="http://schemas.microsoft.com/office/powerpoint/2010/main" val="621649241"/>
              </p:ext>
            </p:extLst>
          </p:nvPr>
        </p:nvGraphicFramePr>
        <p:xfrm>
          <a:off x="1307070" y="824197"/>
          <a:ext cx="948449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Graphic 10" descr="Open book">
            <a:extLst>
              <a:ext uri="{FF2B5EF4-FFF2-40B4-BE49-F238E27FC236}">
                <a16:creationId xmlns:a16="http://schemas.microsoft.com/office/drawing/2014/main" id="{0611C425-8DBA-4941-B657-5948DA34A87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033905" y="2225194"/>
            <a:ext cx="525384" cy="525384"/>
          </a:xfrm>
          <a:prstGeom prst="rect">
            <a:avLst/>
          </a:prstGeom>
        </p:spPr>
      </p:pic>
      <p:pic>
        <p:nvPicPr>
          <p:cNvPr id="13" name="Graphic 12" descr="Users">
            <a:extLst>
              <a:ext uri="{FF2B5EF4-FFF2-40B4-BE49-F238E27FC236}">
                <a16:creationId xmlns:a16="http://schemas.microsoft.com/office/drawing/2014/main" id="{8F2DE08E-EE75-4698-BC93-1FB9C20CAB9D}"/>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14019" y="3269984"/>
            <a:ext cx="525780" cy="525780"/>
          </a:xfrm>
          <a:prstGeom prst="rect">
            <a:avLst/>
          </a:prstGeom>
        </p:spPr>
      </p:pic>
      <p:pic>
        <p:nvPicPr>
          <p:cNvPr id="19" name="Picture 18">
            <a:extLst>
              <a:ext uri="{FF2B5EF4-FFF2-40B4-BE49-F238E27FC236}">
                <a16:creationId xmlns:a16="http://schemas.microsoft.com/office/drawing/2014/main" id="{F955A352-02B9-4428-9194-94A5C4B6D58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 y="-34008"/>
            <a:ext cx="3047605" cy="1016442"/>
          </a:xfrm>
          <a:prstGeom prst="rect">
            <a:avLst/>
          </a:prstGeom>
        </p:spPr>
      </p:pic>
      <p:pic>
        <p:nvPicPr>
          <p:cNvPr id="22" name="Graphic 21" descr="Research">
            <a:extLst>
              <a:ext uri="{FF2B5EF4-FFF2-40B4-BE49-F238E27FC236}">
                <a16:creationId xmlns:a16="http://schemas.microsoft.com/office/drawing/2014/main" id="{0EAD8F28-2C96-4692-8FF6-3B9D368FD395}"/>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996197" y="4259641"/>
            <a:ext cx="621795" cy="621795"/>
          </a:xfrm>
          <a:prstGeom prst="rect">
            <a:avLst/>
          </a:prstGeom>
        </p:spPr>
      </p:pic>
      <p:pic>
        <p:nvPicPr>
          <p:cNvPr id="3" name="Graphic 2" descr="Heart with pulse">
            <a:extLst>
              <a:ext uri="{FF2B5EF4-FFF2-40B4-BE49-F238E27FC236}">
                <a16:creationId xmlns:a16="http://schemas.microsoft.com/office/drawing/2014/main" id="{197E476F-23AF-4F74-ABD0-E767EDE958E0}"/>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533029" y="1212198"/>
            <a:ext cx="579049" cy="579049"/>
          </a:xfrm>
          <a:prstGeom prst="rect">
            <a:avLst/>
          </a:prstGeom>
        </p:spPr>
      </p:pic>
      <p:pic>
        <p:nvPicPr>
          <p:cNvPr id="14" name="Graphic 13" descr="Universal Access">
            <a:extLst>
              <a:ext uri="{FF2B5EF4-FFF2-40B4-BE49-F238E27FC236}">
                <a16:creationId xmlns:a16="http://schemas.microsoft.com/office/drawing/2014/main" id="{47DD5875-816B-452D-9C82-BDB9A9F4160C}"/>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76666" y="5204266"/>
            <a:ext cx="715768" cy="715768"/>
          </a:xfrm>
          <a:prstGeom prst="rect">
            <a:avLst/>
          </a:prstGeom>
        </p:spPr>
      </p:pic>
    </p:spTree>
    <p:extLst>
      <p:ext uri="{BB962C8B-B14F-4D97-AF65-F5344CB8AC3E}">
        <p14:creationId xmlns:p14="http://schemas.microsoft.com/office/powerpoint/2010/main" val="114648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ADC713B-B941-4F89-BA66-D222ED7CD7F3}"/>
              </a:ext>
            </a:extLst>
          </p:cNvPr>
          <p:cNvPicPr>
            <a:picLocks noChangeAspect="1"/>
          </p:cNvPicPr>
          <p:nvPr/>
        </p:nvPicPr>
        <p:blipFill rotWithShape="1">
          <a:blip r:embed="rId2"/>
          <a:srcRect t="52371" b="15052"/>
          <a:stretch/>
        </p:blipFill>
        <p:spPr>
          <a:xfrm>
            <a:off x="0" y="0"/>
            <a:ext cx="3047604" cy="790189"/>
          </a:xfrm>
          <a:prstGeom prst="rect">
            <a:avLst/>
          </a:prstGeom>
        </p:spPr>
      </p:pic>
      <p:pic>
        <p:nvPicPr>
          <p:cNvPr id="7" name="Picture 6">
            <a:extLst>
              <a:ext uri="{FF2B5EF4-FFF2-40B4-BE49-F238E27FC236}">
                <a16:creationId xmlns:a16="http://schemas.microsoft.com/office/drawing/2014/main" id="{A1BF663A-4271-4371-B5FD-9D41B3AF1FBB}"/>
              </a:ext>
            </a:extLst>
          </p:cNvPr>
          <p:cNvPicPr>
            <a:picLocks noChangeAspect="1"/>
          </p:cNvPicPr>
          <p:nvPr/>
        </p:nvPicPr>
        <p:blipFill rotWithShape="1">
          <a:blip r:embed="rId2"/>
          <a:srcRect t="52371" b="15052"/>
          <a:stretch/>
        </p:blipFill>
        <p:spPr>
          <a:xfrm>
            <a:off x="3047604" y="0"/>
            <a:ext cx="3047604" cy="790189"/>
          </a:xfrm>
          <a:prstGeom prst="rect">
            <a:avLst/>
          </a:prstGeom>
        </p:spPr>
      </p:pic>
      <p:pic>
        <p:nvPicPr>
          <p:cNvPr id="8" name="Picture 7">
            <a:extLst>
              <a:ext uri="{FF2B5EF4-FFF2-40B4-BE49-F238E27FC236}">
                <a16:creationId xmlns:a16="http://schemas.microsoft.com/office/drawing/2014/main" id="{F0C93DA9-E329-4CB3-A38C-1EB34C78EF96}"/>
              </a:ext>
            </a:extLst>
          </p:cNvPr>
          <p:cNvPicPr>
            <a:picLocks noChangeAspect="1"/>
          </p:cNvPicPr>
          <p:nvPr/>
        </p:nvPicPr>
        <p:blipFill rotWithShape="1">
          <a:blip r:embed="rId2"/>
          <a:srcRect t="52371" b="15052"/>
          <a:stretch/>
        </p:blipFill>
        <p:spPr>
          <a:xfrm>
            <a:off x="6095208" y="0"/>
            <a:ext cx="3047604" cy="790189"/>
          </a:xfrm>
          <a:prstGeom prst="rect">
            <a:avLst/>
          </a:prstGeom>
        </p:spPr>
      </p:pic>
      <p:graphicFrame>
        <p:nvGraphicFramePr>
          <p:cNvPr id="2" name="Diagram 1">
            <a:extLst>
              <a:ext uri="{FF2B5EF4-FFF2-40B4-BE49-F238E27FC236}">
                <a16:creationId xmlns:a16="http://schemas.microsoft.com/office/drawing/2014/main" id="{933226B3-5F9A-43CA-881B-6843E53DC2E9}"/>
              </a:ext>
            </a:extLst>
          </p:cNvPr>
          <p:cNvGraphicFramePr/>
          <p:nvPr>
            <p:extLst>
              <p:ext uri="{D42A27DB-BD31-4B8C-83A1-F6EECF244321}">
                <p14:modId xmlns:p14="http://schemas.microsoft.com/office/powerpoint/2010/main" val="3349661552"/>
              </p:ext>
            </p:extLst>
          </p:nvPr>
        </p:nvGraphicFramePr>
        <p:xfrm>
          <a:off x="290046" y="1063297"/>
          <a:ext cx="10715625" cy="47706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A974E968-BFAC-46CF-B3B7-DE11528510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 y="-34008"/>
            <a:ext cx="3047605" cy="1016442"/>
          </a:xfrm>
          <a:prstGeom prst="rect">
            <a:avLst/>
          </a:prstGeom>
        </p:spPr>
      </p:pic>
      <p:sp>
        <p:nvSpPr>
          <p:cNvPr id="3" name="Rounded Rectangle 2"/>
          <p:cNvSpPr/>
          <p:nvPr/>
        </p:nvSpPr>
        <p:spPr>
          <a:xfrm>
            <a:off x="1226008" y="1114654"/>
            <a:ext cx="2099496" cy="428367"/>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2060"/>
                </a:solidFill>
              </a:rPr>
              <a:t>Empower the person</a:t>
            </a:r>
          </a:p>
        </p:txBody>
      </p:sp>
      <p:sp>
        <p:nvSpPr>
          <p:cNvPr id="13" name="Rounded Rectangle 12"/>
          <p:cNvSpPr/>
          <p:nvPr/>
        </p:nvSpPr>
        <p:spPr>
          <a:xfrm>
            <a:off x="3754191" y="1136981"/>
            <a:ext cx="2057070" cy="428367"/>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2060"/>
                </a:solidFill>
              </a:rPr>
              <a:t>Home first</a:t>
            </a:r>
          </a:p>
        </p:txBody>
      </p:sp>
      <p:sp>
        <p:nvSpPr>
          <p:cNvPr id="15" name="Rounded Rectangle 14"/>
          <p:cNvSpPr/>
          <p:nvPr/>
        </p:nvSpPr>
        <p:spPr>
          <a:xfrm>
            <a:off x="6278521" y="1161132"/>
            <a:ext cx="2057070" cy="428366"/>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2060"/>
                </a:solidFill>
              </a:rPr>
              <a:t>Outcomes that matter</a:t>
            </a:r>
          </a:p>
          <a:p>
            <a:pPr algn="ctr"/>
            <a:r>
              <a:rPr lang="en-GB" sz="1200" b="1" dirty="0">
                <a:solidFill>
                  <a:srgbClr val="002060"/>
                </a:solidFill>
              </a:rPr>
              <a:t> to people</a:t>
            </a:r>
          </a:p>
        </p:txBody>
      </p:sp>
      <p:sp>
        <p:nvSpPr>
          <p:cNvPr id="16" name="Rounded Rectangle 15"/>
          <p:cNvSpPr/>
          <p:nvPr/>
        </p:nvSpPr>
        <p:spPr>
          <a:xfrm>
            <a:off x="8878465" y="1161132"/>
            <a:ext cx="2099496" cy="412218"/>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2060"/>
                </a:solidFill>
              </a:rPr>
              <a:t>Avoid harm, waste and variation</a:t>
            </a:r>
          </a:p>
        </p:txBody>
      </p:sp>
      <p:sp>
        <p:nvSpPr>
          <p:cNvPr id="5" name="Right Arrow 4"/>
          <p:cNvSpPr/>
          <p:nvPr/>
        </p:nvSpPr>
        <p:spPr>
          <a:xfrm>
            <a:off x="11280517" y="1054439"/>
            <a:ext cx="691979" cy="609600"/>
          </a:xfrm>
          <a:prstGeom prst="rightArrow">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10800000" scaled="1"/>
            <a:tileRect/>
          </a:gra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ight Arrow 16"/>
          <p:cNvSpPr/>
          <p:nvPr/>
        </p:nvSpPr>
        <p:spPr>
          <a:xfrm rot="10800000">
            <a:off x="219504" y="1046364"/>
            <a:ext cx="691979" cy="609600"/>
          </a:xfrm>
          <a:prstGeom prst="rightArrow">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10800000" scaled="1"/>
            <a:tileRect/>
          </a:gra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ounded Rectangle 17"/>
          <p:cNvSpPr/>
          <p:nvPr/>
        </p:nvSpPr>
        <p:spPr>
          <a:xfrm>
            <a:off x="8878465" y="5613839"/>
            <a:ext cx="2099496" cy="428367"/>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2060"/>
                </a:solidFill>
              </a:rPr>
              <a:t>Shaping our future </a:t>
            </a:r>
          </a:p>
          <a:p>
            <a:pPr algn="ctr"/>
            <a:r>
              <a:rPr lang="en-GB" sz="1200" b="1" dirty="0">
                <a:solidFill>
                  <a:srgbClr val="002060"/>
                </a:solidFill>
              </a:rPr>
              <a:t>Hospitals</a:t>
            </a:r>
          </a:p>
        </p:txBody>
      </p:sp>
      <p:sp>
        <p:nvSpPr>
          <p:cNvPr id="19" name="Rounded Rectangle 18"/>
          <p:cNvSpPr/>
          <p:nvPr/>
        </p:nvSpPr>
        <p:spPr>
          <a:xfrm>
            <a:off x="6278522" y="5609479"/>
            <a:ext cx="2057070" cy="428367"/>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2060"/>
                </a:solidFill>
              </a:rPr>
              <a:t>Shaping our future </a:t>
            </a:r>
          </a:p>
          <a:p>
            <a:pPr algn="ctr"/>
            <a:r>
              <a:rPr lang="en-GB" sz="1200" b="1" dirty="0">
                <a:solidFill>
                  <a:srgbClr val="002060"/>
                </a:solidFill>
              </a:rPr>
              <a:t>Clinical Services</a:t>
            </a:r>
          </a:p>
        </p:txBody>
      </p:sp>
      <p:sp>
        <p:nvSpPr>
          <p:cNvPr id="20" name="Rounded Rectangle 19"/>
          <p:cNvSpPr/>
          <p:nvPr/>
        </p:nvSpPr>
        <p:spPr>
          <a:xfrm>
            <a:off x="3754191" y="5625543"/>
            <a:ext cx="2057070" cy="428366"/>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2060"/>
                </a:solidFill>
              </a:rPr>
              <a:t>Shaping our future </a:t>
            </a:r>
            <a:r>
              <a:rPr lang="en-GB" sz="1200" b="1" dirty="0">
                <a:solidFill>
                  <a:srgbClr val="002060"/>
                </a:solidFill>
              </a:rPr>
              <a:t>Communities</a:t>
            </a:r>
          </a:p>
        </p:txBody>
      </p:sp>
      <p:sp>
        <p:nvSpPr>
          <p:cNvPr id="21" name="Rounded Rectangle 20"/>
          <p:cNvSpPr/>
          <p:nvPr/>
        </p:nvSpPr>
        <p:spPr>
          <a:xfrm>
            <a:off x="1228408" y="5613841"/>
            <a:ext cx="2099496" cy="428365"/>
          </a:xfrm>
          <a:prstGeom prst="roundRect">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2060"/>
                </a:solidFill>
              </a:rPr>
              <a:t>Shaping our future </a:t>
            </a:r>
          </a:p>
          <a:p>
            <a:pPr algn="ctr"/>
            <a:r>
              <a:rPr lang="en-GB" sz="1200" b="1" dirty="0">
                <a:solidFill>
                  <a:srgbClr val="002060"/>
                </a:solidFill>
              </a:rPr>
              <a:t>Population Health</a:t>
            </a:r>
          </a:p>
        </p:txBody>
      </p:sp>
      <p:sp>
        <p:nvSpPr>
          <p:cNvPr id="24" name="Right Arrow 23"/>
          <p:cNvSpPr/>
          <p:nvPr/>
        </p:nvSpPr>
        <p:spPr>
          <a:xfrm>
            <a:off x="11280516" y="5489903"/>
            <a:ext cx="691979" cy="609600"/>
          </a:xfrm>
          <a:prstGeom prst="rightArrow">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10800000" scaled="1"/>
            <a:tileRect/>
          </a:gra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ight Arrow 25"/>
          <p:cNvSpPr/>
          <p:nvPr/>
        </p:nvSpPr>
        <p:spPr>
          <a:xfrm rot="10800000">
            <a:off x="174080" y="5518862"/>
            <a:ext cx="691979" cy="609600"/>
          </a:xfrm>
          <a:prstGeom prst="rightArrow">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lin ang="10800000" scaled="1"/>
            <a:tileRect/>
          </a:gra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Flowchart: Delay 10"/>
          <p:cNvSpPr/>
          <p:nvPr/>
        </p:nvSpPr>
        <p:spPr>
          <a:xfrm>
            <a:off x="10995671" y="1844128"/>
            <a:ext cx="1091212" cy="3489286"/>
          </a:xfrm>
          <a:prstGeom prst="flowChartDelay">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vert="horz" rtlCol="0" anchor="ctr"/>
          <a:lstStyle/>
          <a:p>
            <a:pPr algn="ctr"/>
            <a:r>
              <a:rPr lang="en-GB" sz="1200" b="1" dirty="0">
                <a:solidFill>
                  <a:srgbClr val="002060"/>
                </a:solidFill>
              </a:rPr>
              <a:t>COVID-19 Response &amp; Recovery </a:t>
            </a:r>
          </a:p>
          <a:p>
            <a:pPr algn="ctr"/>
            <a:endParaRPr lang="en-GB" sz="1200" b="1" dirty="0">
              <a:solidFill>
                <a:srgbClr val="002060"/>
              </a:solidFill>
            </a:endParaRPr>
          </a:p>
          <a:p>
            <a:pPr algn="ctr"/>
            <a:endParaRPr lang="en-GB" sz="1200" b="1" dirty="0">
              <a:solidFill>
                <a:srgbClr val="002060"/>
              </a:solidFill>
            </a:endParaRPr>
          </a:p>
          <a:p>
            <a:pPr marL="171450" indent="-171450">
              <a:buFont typeface="Arial" panose="020B0604020202020204" pitchFamily="34" charset="0"/>
              <a:buChar char="•"/>
            </a:pPr>
            <a:r>
              <a:rPr lang="en-GB" sz="950" dirty="0">
                <a:solidFill>
                  <a:srgbClr val="002060"/>
                </a:solidFill>
              </a:rPr>
              <a:t>Mental Health</a:t>
            </a:r>
          </a:p>
          <a:p>
            <a:pPr marL="171450" indent="-171450">
              <a:buFont typeface="Arial" panose="020B0604020202020204" pitchFamily="34" charset="0"/>
              <a:buChar char="•"/>
            </a:pPr>
            <a:r>
              <a:rPr lang="en-GB" sz="950" dirty="0">
                <a:solidFill>
                  <a:srgbClr val="002060"/>
                </a:solidFill>
              </a:rPr>
              <a:t>Primary Care</a:t>
            </a:r>
          </a:p>
          <a:p>
            <a:pPr marL="171450" indent="-171450">
              <a:buFont typeface="Arial" panose="020B0604020202020204" pitchFamily="34" charset="0"/>
              <a:buChar char="•"/>
            </a:pPr>
            <a:r>
              <a:rPr lang="en-GB" sz="950" dirty="0">
                <a:solidFill>
                  <a:srgbClr val="002060"/>
                </a:solidFill>
              </a:rPr>
              <a:t>Un-scheduled Care</a:t>
            </a:r>
          </a:p>
          <a:p>
            <a:pPr marL="171450" indent="-171450">
              <a:buFont typeface="Arial" panose="020B0604020202020204" pitchFamily="34" charset="0"/>
              <a:buChar char="•"/>
            </a:pPr>
            <a:r>
              <a:rPr lang="en-GB" sz="950" dirty="0">
                <a:solidFill>
                  <a:srgbClr val="002060"/>
                </a:solidFill>
              </a:rPr>
              <a:t>Planned Care</a:t>
            </a:r>
          </a:p>
          <a:p>
            <a:pPr marL="171450" indent="-171450">
              <a:buFont typeface="Arial" panose="020B0604020202020204" pitchFamily="34" charset="0"/>
              <a:buChar char="•"/>
            </a:pPr>
            <a:r>
              <a:rPr lang="en-GB" sz="950" dirty="0">
                <a:solidFill>
                  <a:srgbClr val="002060"/>
                </a:solidFill>
              </a:rPr>
              <a:t>Diagnostics</a:t>
            </a:r>
          </a:p>
        </p:txBody>
      </p:sp>
      <p:sp>
        <p:nvSpPr>
          <p:cNvPr id="6" name="TextBox 5"/>
          <p:cNvSpPr txBox="1"/>
          <p:nvPr/>
        </p:nvSpPr>
        <p:spPr>
          <a:xfrm rot="16200000">
            <a:off x="-1254264" y="3474720"/>
            <a:ext cx="2756460" cy="369332"/>
          </a:xfrm>
          <a:prstGeom prst="rect">
            <a:avLst/>
          </a:prstGeom>
          <a:noFill/>
        </p:spPr>
        <p:txBody>
          <a:bodyPr wrap="none" rtlCol="0">
            <a:spAutoFit/>
          </a:bodyPr>
          <a:lstStyle/>
          <a:p>
            <a:r>
              <a:rPr lang="en-GB" dirty="0">
                <a:solidFill>
                  <a:srgbClr val="002060"/>
                </a:solidFill>
              </a:rPr>
              <a:t>Performance Requirements</a:t>
            </a:r>
          </a:p>
        </p:txBody>
      </p:sp>
      <p:sp>
        <p:nvSpPr>
          <p:cNvPr id="28" name="Oval 27"/>
          <p:cNvSpPr/>
          <p:nvPr/>
        </p:nvSpPr>
        <p:spPr>
          <a:xfrm>
            <a:off x="7330941" y="4883797"/>
            <a:ext cx="536436" cy="536436"/>
          </a:xfrm>
          <a:prstGeom prst="ellipse">
            <a:avLst/>
          </a:prstGeom>
          <a:blipFill rotWithShape="1">
            <a:blip r:embed="rId9"/>
            <a:stretch>
              <a:fillRect/>
            </a:stretch>
          </a:blipFill>
          <a:ln>
            <a:solidFill>
              <a:schemeClr val="accent3">
                <a:lumMod val="20000"/>
                <a:lumOff val="80000"/>
                <a:alpha val="90000"/>
              </a:schemeClr>
            </a:solidFill>
          </a:ln>
        </p:spPr>
        <p:style>
          <a:lnRef idx="2">
            <a:scrgbClr r="0" g="0" b="0"/>
          </a:lnRef>
          <a:fillRef idx="1">
            <a:scrgbClr r="0" g="0" b="0"/>
          </a:fillRef>
          <a:effectRef idx="0">
            <a:schemeClr val="accent4">
              <a:tint val="40000"/>
              <a:alpha val="90000"/>
              <a:hueOff val="-3156568"/>
              <a:satOff val="17726"/>
              <a:lumOff val="1126"/>
              <a:alphaOff val="0"/>
            </a:schemeClr>
          </a:effectRef>
          <a:fontRef idx="minor">
            <a:schemeClr val="dk1">
              <a:hueOff val="0"/>
              <a:satOff val="0"/>
              <a:lumOff val="0"/>
              <a:alphaOff val="0"/>
            </a:schemeClr>
          </a:fontRef>
        </p:style>
      </p:sp>
      <p:sp>
        <p:nvSpPr>
          <p:cNvPr id="12" name="TextBox 11"/>
          <p:cNvSpPr txBox="1"/>
          <p:nvPr/>
        </p:nvSpPr>
        <p:spPr>
          <a:xfrm>
            <a:off x="287561" y="4477793"/>
            <a:ext cx="1241704" cy="769441"/>
          </a:xfrm>
          <a:prstGeom prst="rect">
            <a:avLst/>
          </a:prstGeom>
          <a:noFill/>
        </p:spPr>
        <p:txBody>
          <a:bodyPr wrap="square" rtlCol="0">
            <a:spAutoFit/>
          </a:bodyPr>
          <a:lstStyle/>
          <a:p>
            <a:r>
              <a:rPr lang="en-GB" sz="1100" b="1" dirty="0">
                <a:solidFill>
                  <a:schemeClr val="bg1"/>
                </a:solidFill>
              </a:rPr>
              <a:t>Reduce outpatient attendances</a:t>
            </a:r>
          </a:p>
          <a:p>
            <a:endParaRPr lang="en-GB" sz="1100" dirty="0"/>
          </a:p>
        </p:txBody>
      </p:sp>
      <p:sp>
        <p:nvSpPr>
          <p:cNvPr id="27" name="TextBox 26"/>
          <p:cNvSpPr txBox="1"/>
          <p:nvPr/>
        </p:nvSpPr>
        <p:spPr>
          <a:xfrm>
            <a:off x="1789232" y="4437816"/>
            <a:ext cx="1091788" cy="1046440"/>
          </a:xfrm>
          <a:prstGeom prst="rect">
            <a:avLst/>
          </a:prstGeom>
          <a:noFill/>
        </p:spPr>
        <p:txBody>
          <a:bodyPr wrap="square" rtlCol="0">
            <a:spAutoFit/>
          </a:bodyPr>
          <a:lstStyle/>
          <a:p>
            <a:r>
              <a:rPr lang="en-GB" sz="1100" b="1" dirty="0">
                <a:solidFill>
                  <a:schemeClr val="bg1"/>
                </a:solidFill>
              </a:rPr>
              <a:t>Deliver more care in primary &amp; community services</a:t>
            </a:r>
          </a:p>
          <a:p>
            <a:endParaRPr lang="en-GB" dirty="0"/>
          </a:p>
        </p:txBody>
      </p:sp>
      <p:sp>
        <p:nvSpPr>
          <p:cNvPr id="29" name="TextBox 28"/>
          <p:cNvSpPr txBox="1"/>
          <p:nvPr/>
        </p:nvSpPr>
        <p:spPr>
          <a:xfrm>
            <a:off x="3295519" y="4390678"/>
            <a:ext cx="1348483" cy="1046440"/>
          </a:xfrm>
          <a:prstGeom prst="rect">
            <a:avLst/>
          </a:prstGeom>
          <a:noFill/>
        </p:spPr>
        <p:txBody>
          <a:bodyPr wrap="square" rtlCol="0">
            <a:spAutoFit/>
          </a:bodyPr>
          <a:lstStyle/>
          <a:p>
            <a:pPr lvl="0"/>
            <a:r>
              <a:rPr lang="en-GB" sz="1100" b="1" dirty="0">
                <a:solidFill>
                  <a:schemeClr val="bg1"/>
                </a:solidFill>
              </a:rPr>
              <a:t>Reduce non-elective admissions</a:t>
            </a:r>
          </a:p>
          <a:p>
            <a:pPr lvl="0"/>
            <a:r>
              <a:rPr lang="en-GB" sz="1100" b="1" dirty="0">
                <a:solidFill>
                  <a:schemeClr val="bg1"/>
                </a:solidFill>
              </a:rPr>
              <a:t>Reduce emergency</a:t>
            </a:r>
          </a:p>
          <a:p>
            <a:pPr lvl="0"/>
            <a:r>
              <a:rPr lang="en-GB" sz="1100" b="1" dirty="0">
                <a:solidFill>
                  <a:schemeClr val="bg1"/>
                </a:solidFill>
              </a:rPr>
              <a:t>theatre cases</a:t>
            </a:r>
          </a:p>
          <a:p>
            <a:endParaRPr lang="en-GB" dirty="0"/>
          </a:p>
        </p:txBody>
      </p:sp>
      <p:sp>
        <p:nvSpPr>
          <p:cNvPr id="30" name="TextBox 29"/>
          <p:cNvSpPr txBox="1"/>
          <p:nvPr/>
        </p:nvSpPr>
        <p:spPr>
          <a:xfrm>
            <a:off x="4972570" y="4417609"/>
            <a:ext cx="1393833" cy="769441"/>
          </a:xfrm>
          <a:prstGeom prst="rect">
            <a:avLst/>
          </a:prstGeom>
          <a:noFill/>
        </p:spPr>
        <p:txBody>
          <a:bodyPr wrap="square" rtlCol="0">
            <a:spAutoFit/>
          </a:bodyPr>
          <a:lstStyle/>
          <a:p>
            <a:pPr lvl="0"/>
            <a:r>
              <a:rPr lang="en-GB" sz="1100" b="1" dirty="0">
                <a:solidFill>
                  <a:schemeClr val="bg1"/>
                </a:solidFill>
              </a:rPr>
              <a:t>Reduce elective surgery rates</a:t>
            </a:r>
          </a:p>
          <a:p>
            <a:pPr lvl="0"/>
            <a:r>
              <a:rPr lang="en-GB" sz="1100" b="1" dirty="0">
                <a:solidFill>
                  <a:schemeClr val="bg1"/>
                </a:solidFill>
              </a:rPr>
              <a:t>Reduce elective </a:t>
            </a:r>
          </a:p>
          <a:p>
            <a:pPr lvl="0"/>
            <a:r>
              <a:rPr lang="en-GB" sz="1100" b="1" dirty="0">
                <a:solidFill>
                  <a:schemeClr val="bg1"/>
                </a:solidFill>
              </a:rPr>
              <a:t>beds  </a:t>
            </a:r>
          </a:p>
        </p:txBody>
      </p:sp>
      <p:sp>
        <p:nvSpPr>
          <p:cNvPr id="31" name="TextBox 30"/>
          <p:cNvSpPr txBox="1"/>
          <p:nvPr/>
        </p:nvSpPr>
        <p:spPr>
          <a:xfrm>
            <a:off x="6508992" y="4403476"/>
            <a:ext cx="1229637" cy="707886"/>
          </a:xfrm>
          <a:prstGeom prst="rect">
            <a:avLst/>
          </a:prstGeom>
          <a:noFill/>
        </p:spPr>
        <p:txBody>
          <a:bodyPr wrap="square" rtlCol="0">
            <a:spAutoFit/>
          </a:bodyPr>
          <a:lstStyle/>
          <a:p>
            <a:r>
              <a:rPr lang="en-GB" sz="1100" b="1" dirty="0">
                <a:solidFill>
                  <a:schemeClr val="bg1"/>
                </a:solidFill>
              </a:rPr>
              <a:t>Shift to day cases from inpatient</a:t>
            </a:r>
          </a:p>
          <a:p>
            <a:endParaRPr lang="en-GB" dirty="0"/>
          </a:p>
        </p:txBody>
      </p:sp>
      <p:sp>
        <p:nvSpPr>
          <p:cNvPr id="32" name="TextBox 31"/>
          <p:cNvSpPr txBox="1"/>
          <p:nvPr/>
        </p:nvSpPr>
        <p:spPr>
          <a:xfrm>
            <a:off x="7999147" y="4386973"/>
            <a:ext cx="1244339" cy="707886"/>
          </a:xfrm>
          <a:prstGeom prst="rect">
            <a:avLst/>
          </a:prstGeom>
          <a:noFill/>
        </p:spPr>
        <p:txBody>
          <a:bodyPr wrap="square" rtlCol="0">
            <a:spAutoFit/>
          </a:bodyPr>
          <a:lstStyle/>
          <a:p>
            <a:r>
              <a:rPr lang="en-GB" sz="1100" b="1" dirty="0">
                <a:solidFill>
                  <a:schemeClr val="bg1"/>
                </a:solidFill>
              </a:rPr>
              <a:t>Achieve Financial Balance</a:t>
            </a:r>
          </a:p>
          <a:p>
            <a:endParaRPr lang="en-GB" dirty="0"/>
          </a:p>
        </p:txBody>
      </p:sp>
      <p:sp>
        <p:nvSpPr>
          <p:cNvPr id="33" name="Round Same Side Corner Rectangle 32"/>
          <p:cNvSpPr/>
          <p:nvPr/>
        </p:nvSpPr>
        <p:spPr>
          <a:xfrm>
            <a:off x="9509877" y="1871039"/>
            <a:ext cx="1273939" cy="2550842"/>
          </a:xfrm>
          <a:prstGeom prst="round2SameRect">
            <a:avLst>
              <a:gd name="adj1" fmla="val 8000"/>
              <a:gd name="adj2" fmla="val 0"/>
            </a:avLst>
          </a:prstGeom>
          <a:ln>
            <a:solidFill>
              <a:srgbClr val="79C1D5"/>
            </a:solidFill>
          </a:ln>
        </p:spPr>
        <p:style>
          <a:lnRef idx="2">
            <a:schemeClr val="accent4">
              <a:hueOff val="-4464770"/>
              <a:satOff val="26899"/>
              <a:lumOff val="215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5" name="Rectangle 34"/>
          <p:cNvSpPr/>
          <p:nvPr/>
        </p:nvSpPr>
        <p:spPr>
          <a:xfrm>
            <a:off x="9511151" y="4410171"/>
            <a:ext cx="1273939" cy="904807"/>
          </a:xfrm>
          <a:prstGeom prst="rect">
            <a:avLst/>
          </a:prstGeom>
          <a:solidFill>
            <a:srgbClr val="79C1D5"/>
          </a:solidFill>
          <a:ln>
            <a:solidFill>
              <a:srgbClr val="79C1D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TextBox 33"/>
          <p:cNvSpPr txBox="1"/>
          <p:nvPr/>
        </p:nvSpPr>
        <p:spPr>
          <a:xfrm>
            <a:off x="9519307" y="4399417"/>
            <a:ext cx="1170688" cy="430887"/>
          </a:xfrm>
          <a:prstGeom prst="rect">
            <a:avLst/>
          </a:prstGeom>
          <a:noFill/>
        </p:spPr>
        <p:txBody>
          <a:bodyPr wrap="square" rtlCol="0">
            <a:spAutoFit/>
          </a:bodyPr>
          <a:lstStyle/>
          <a:p>
            <a:r>
              <a:rPr lang="en-GB" sz="1100" b="1" dirty="0">
                <a:solidFill>
                  <a:schemeClr val="bg1"/>
                </a:solidFill>
              </a:rPr>
              <a:t>Equality and inequity                                                  </a:t>
            </a:r>
          </a:p>
        </p:txBody>
      </p:sp>
      <p:sp>
        <p:nvSpPr>
          <p:cNvPr id="36" name="TextBox 35"/>
          <p:cNvSpPr txBox="1"/>
          <p:nvPr/>
        </p:nvSpPr>
        <p:spPr>
          <a:xfrm>
            <a:off x="9444246" y="1844128"/>
            <a:ext cx="1321861" cy="2292935"/>
          </a:xfrm>
          <a:prstGeom prst="rect">
            <a:avLst/>
          </a:prstGeom>
          <a:noFill/>
        </p:spPr>
        <p:txBody>
          <a:bodyPr wrap="square" rtlCol="0">
            <a:spAutoFit/>
          </a:bodyPr>
          <a:lstStyle/>
          <a:p>
            <a:pPr marL="84138" indent="-84138">
              <a:buFont typeface="Arial" panose="020B0604020202020204" pitchFamily="34" charset="0"/>
              <a:buChar char="•"/>
            </a:pPr>
            <a:r>
              <a:rPr lang="en-GB" sz="1100" dirty="0">
                <a:solidFill>
                  <a:srgbClr val="002060"/>
                </a:solidFill>
              </a:rPr>
              <a:t>Focus on deprived populations, people with co-morbidities, LD, vulnerable groups &amp; BAME communities</a:t>
            </a:r>
          </a:p>
          <a:p>
            <a:pPr marL="84138" indent="-84138">
              <a:buFont typeface="Arial" panose="020B0604020202020204" pitchFamily="34" charset="0"/>
              <a:buChar char="•"/>
            </a:pPr>
            <a:r>
              <a:rPr lang="en-GB" sz="1100" dirty="0">
                <a:solidFill>
                  <a:srgbClr val="002060"/>
                </a:solidFill>
              </a:rPr>
              <a:t>Focus on wellness, prevention &amp; early intervention</a:t>
            </a:r>
          </a:p>
          <a:p>
            <a:pPr marL="84138" indent="-84138">
              <a:buFont typeface="Arial" panose="020B0604020202020204" pitchFamily="34" charset="0"/>
              <a:buChar char="•"/>
            </a:pPr>
            <a:r>
              <a:rPr lang="en-GB" sz="1100" dirty="0">
                <a:solidFill>
                  <a:srgbClr val="002060"/>
                </a:solidFill>
              </a:rPr>
              <a:t>Use a population health lens for decision making </a:t>
            </a:r>
          </a:p>
        </p:txBody>
      </p:sp>
      <p:sp>
        <p:nvSpPr>
          <p:cNvPr id="37" name="Oval 36"/>
          <p:cNvSpPr/>
          <p:nvPr/>
        </p:nvSpPr>
        <p:spPr>
          <a:xfrm>
            <a:off x="10367357" y="4909649"/>
            <a:ext cx="536436" cy="536436"/>
          </a:xfrm>
          <a:prstGeom prst="ellipse">
            <a:avLst/>
          </a:prstGeom>
          <a:blipFill rotWithShape="1">
            <a:blip r:embed="rId9"/>
            <a:stretch>
              <a:fillRect/>
            </a:stretch>
          </a:blipFill>
          <a:ln>
            <a:solidFill>
              <a:schemeClr val="accent3">
                <a:lumMod val="20000"/>
                <a:lumOff val="80000"/>
                <a:alpha val="90000"/>
              </a:schemeClr>
            </a:solidFill>
          </a:ln>
        </p:spPr>
        <p:style>
          <a:lnRef idx="2">
            <a:scrgbClr r="0" g="0" b="0"/>
          </a:lnRef>
          <a:fillRef idx="1">
            <a:scrgbClr r="0" g="0" b="0"/>
          </a:fillRef>
          <a:effectRef idx="0">
            <a:schemeClr val="accent4">
              <a:tint val="40000"/>
              <a:alpha val="90000"/>
              <a:hueOff val="-3156568"/>
              <a:satOff val="17726"/>
              <a:lumOff val="1126"/>
              <a:alphaOff val="0"/>
            </a:schemeClr>
          </a:effectRef>
          <a:fontRef idx="minor">
            <a:schemeClr val="dk1">
              <a:hueOff val="0"/>
              <a:satOff val="0"/>
              <a:lumOff val="0"/>
              <a:alphaOff val="0"/>
            </a:schemeClr>
          </a:fontRef>
        </p:style>
      </p:sp>
      <p:pic>
        <p:nvPicPr>
          <p:cNvPr id="46" name="Graphic 45" descr="Hospital">
            <a:extLst>
              <a:ext uri="{FF2B5EF4-FFF2-40B4-BE49-F238E27FC236}">
                <a16:creationId xmlns:a16="http://schemas.microsoft.com/office/drawing/2014/main" id="{A1C0B9B9-BBE5-4E53-9FF3-2266AB4DE28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55553" y="4776337"/>
            <a:ext cx="590635" cy="590635"/>
          </a:xfrm>
          <a:prstGeom prst="rect">
            <a:avLst/>
          </a:prstGeom>
        </p:spPr>
      </p:pic>
      <p:pic>
        <p:nvPicPr>
          <p:cNvPr id="48" name="Graphic 47" descr="Bed">
            <a:extLst>
              <a:ext uri="{FF2B5EF4-FFF2-40B4-BE49-F238E27FC236}">
                <a16:creationId xmlns:a16="http://schemas.microsoft.com/office/drawing/2014/main" id="{7DA0B5D7-BC9A-4229-9BE4-DD126EB043F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945148" y="4880007"/>
            <a:ext cx="509526" cy="509526"/>
          </a:xfrm>
          <a:prstGeom prst="rect">
            <a:avLst/>
          </a:prstGeom>
        </p:spPr>
      </p:pic>
      <p:pic>
        <p:nvPicPr>
          <p:cNvPr id="50" name="Graphic 49" descr="Sun">
            <a:extLst>
              <a:ext uri="{FF2B5EF4-FFF2-40B4-BE49-F238E27FC236}">
                <a16:creationId xmlns:a16="http://schemas.microsoft.com/office/drawing/2014/main" id="{8A99E3C5-BAC2-4426-8C18-1CA5DBED090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337768" y="4892027"/>
            <a:ext cx="538413" cy="538413"/>
          </a:xfrm>
          <a:prstGeom prst="rect">
            <a:avLst/>
          </a:prstGeom>
        </p:spPr>
      </p:pic>
      <p:sp>
        <p:nvSpPr>
          <p:cNvPr id="51" name="Oval 50">
            <a:extLst>
              <a:ext uri="{FF2B5EF4-FFF2-40B4-BE49-F238E27FC236}">
                <a16:creationId xmlns:a16="http://schemas.microsoft.com/office/drawing/2014/main" id="{B3B05B86-00ED-4C88-B9C5-4D4EF5B207FA}"/>
              </a:ext>
            </a:extLst>
          </p:cNvPr>
          <p:cNvSpPr/>
          <p:nvPr/>
        </p:nvSpPr>
        <p:spPr>
          <a:xfrm>
            <a:off x="2747323" y="4868591"/>
            <a:ext cx="590502" cy="590502"/>
          </a:xfrm>
          <a:prstGeom prst="ellipse">
            <a:avLst/>
          </a:prstGeom>
          <a:solidFill>
            <a:schemeClr val="accent3">
              <a:lumMod val="20000"/>
              <a:lumOff val="80000"/>
              <a:alpha val="90000"/>
            </a:schemeClr>
          </a:solidFill>
          <a:ln>
            <a:solidFill>
              <a:schemeClr val="accent3">
                <a:lumMod val="20000"/>
                <a:lumOff val="80000"/>
                <a:alpha val="90000"/>
              </a:schemeClr>
            </a:solidFill>
          </a:ln>
        </p:spPr>
        <p:style>
          <a:lnRef idx="2">
            <a:scrgbClr r="0" g="0" b="0"/>
          </a:lnRef>
          <a:fillRef idx="1">
            <a:scrgbClr r="0" g="0" b="0"/>
          </a:fillRef>
          <a:effectRef idx="0">
            <a:schemeClr val="accent4">
              <a:tint val="40000"/>
              <a:alpha val="90000"/>
              <a:hueOff val="0"/>
              <a:satOff val="0"/>
              <a:lumOff val="0"/>
              <a:alphaOff val="0"/>
            </a:schemeClr>
          </a:effectRef>
          <a:fontRef idx="minor">
            <a:schemeClr val="dk1">
              <a:hueOff val="0"/>
              <a:satOff val="0"/>
              <a:lumOff val="0"/>
              <a:alphaOff val="0"/>
            </a:schemeClr>
          </a:fontRef>
        </p:style>
      </p:sp>
      <p:pic>
        <p:nvPicPr>
          <p:cNvPr id="44" name="Graphic 43" descr="Stethoscope">
            <a:extLst>
              <a:ext uri="{FF2B5EF4-FFF2-40B4-BE49-F238E27FC236}">
                <a16:creationId xmlns:a16="http://schemas.microsoft.com/office/drawing/2014/main" id="{06ED49A9-35ED-4985-BB0B-825A595EDFB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759609" y="4887944"/>
            <a:ext cx="565902" cy="565902"/>
          </a:xfrm>
          <a:prstGeom prst="rect">
            <a:avLst/>
          </a:prstGeom>
        </p:spPr>
      </p:pic>
      <p:pic>
        <p:nvPicPr>
          <p:cNvPr id="53" name="Graphic 52" descr="Pound">
            <a:extLst>
              <a:ext uri="{FF2B5EF4-FFF2-40B4-BE49-F238E27FC236}">
                <a16:creationId xmlns:a16="http://schemas.microsoft.com/office/drawing/2014/main" id="{87AFAAA7-1787-4804-BBEF-ECFEC3AFAE1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886935" y="4873161"/>
            <a:ext cx="506630" cy="506630"/>
          </a:xfrm>
          <a:prstGeom prst="rect">
            <a:avLst/>
          </a:prstGeom>
        </p:spPr>
      </p:pic>
      <p:pic>
        <p:nvPicPr>
          <p:cNvPr id="55" name="Graphic 54" descr="Ambulance">
            <a:extLst>
              <a:ext uri="{FF2B5EF4-FFF2-40B4-BE49-F238E27FC236}">
                <a16:creationId xmlns:a16="http://schemas.microsoft.com/office/drawing/2014/main" id="{AFC3F471-8EA8-46E2-A5AA-7FDADFBEBA4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384112" y="4857110"/>
            <a:ext cx="581631" cy="581631"/>
          </a:xfrm>
          <a:prstGeom prst="rect">
            <a:avLst/>
          </a:prstGeom>
        </p:spPr>
      </p:pic>
      <p:pic>
        <p:nvPicPr>
          <p:cNvPr id="57" name="Graphic 56" descr="Universal Access">
            <a:extLst>
              <a:ext uri="{FF2B5EF4-FFF2-40B4-BE49-F238E27FC236}">
                <a16:creationId xmlns:a16="http://schemas.microsoft.com/office/drawing/2014/main" id="{443A5A7C-CD21-4E66-9E36-6607DB97E895}"/>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388177" y="4926235"/>
            <a:ext cx="525223" cy="525223"/>
          </a:xfrm>
          <a:prstGeom prst="rect">
            <a:avLst/>
          </a:prstGeom>
        </p:spPr>
      </p:pic>
    </p:spTree>
    <p:extLst>
      <p:ext uri="{BB962C8B-B14F-4D97-AF65-F5344CB8AC3E}">
        <p14:creationId xmlns:p14="http://schemas.microsoft.com/office/powerpoint/2010/main" val="2312653506"/>
      </p:ext>
    </p:extLst>
  </p:cSld>
  <p:clrMapOvr>
    <a:masterClrMapping/>
  </p:clrMapOvr>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1142</TotalTime>
  <Words>566</Words>
  <Application>Microsoft Office PowerPoint</Application>
  <PresentationFormat>Widescreen</PresentationFormat>
  <Paragraphs>70</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Times New Roman</vt:lpstr>
      <vt:lpstr>2_Custom Design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 Harris (Cardiff and Vale UHB - Exec Dir Planning)</dc:creator>
  <cp:lastModifiedBy>Melanie Wilkey (Cardiff and Vale UHB - COMMISSIONING)</cp:lastModifiedBy>
  <cp:revision>68</cp:revision>
  <cp:lastPrinted>2021-06-25T07:58:59Z</cp:lastPrinted>
  <dcterms:created xsi:type="dcterms:W3CDTF">2021-06-24T15:26:13Z</dcterms:created>
  <dcterms:modified xsi:type="dcterms:W3CDTF">2021-11-05T17:23:35Z</dcterms:modified>
</cp:coreProperties>
</file>