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303" r:id="rId3"/>
    <p:sldId id="284" r:id="rId4"/>
    <p:sldId id="300" r:id="rId5"/>
    <p:sldId id="306" r:id="rId6"/>
    <p:sldId id="307" r:id="rId7"/>
    <p:sldId id="297" r:id="rId8"/>
    <p:sldId id="292" r:id="rId9"/>
    <p:sldId id="293" r:id="rId10"/>
    <p:sldId id="277" r:id="rId11"/>
    <p:sldId id="288" r:id="rId12"/>
    <p:sldId id="289" r:id="rId1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nor Mercer (Cardiff and Vale UHB - Commissioning)" initials="EM(aVU-C" lastIdx="0" clrIdx="0">
    <p:extLst>
      <p:ext uri="{19B8F6BF-5375-455C-9EA6-DF929625EA0E}">
        <p15:presenceInfo xmlns:p15="http://schemas.microsoft.com/office/powerpoint/2012/main" userId="S-1-5-21-978635462-3828570294-627434887-537225" providerId="AD"/>
      </p:ext>
    </p:extLst>
  </p:cmAuthor>
  <p:cmAuthor id="2" name="Jonathan Watts (Cardiff and Vale UHB - Planning)" initials="JW(aVU-P" lastIdx="1" clrIdx="1">
    <p:extLst>
      <p:ext uri="{19B8F6BF-5375-455C-9EA6-DF929625EA0E}">
        <p15:presenceInfo xmlns:p15="http://schemas.microsoft.com/office/powerpoint/2012/main" userId="S-1-5-21-978635462-3828570294-627434887-6963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C1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86" autoAdjust="0"/>
    <p:restoredTop sz="94660"/>
  </p:normalViewPr>
  <p:slideViewPr>
    <p:cSldViewPr snapToGrid="0">
      <p:cViewPr varScale="1">
        <p:scale>
          <a:sx n="68" d="100"/>
          <a:sy n="68" d="100"/>
        </p:scale>
        <p:origin x="6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1"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7BF276-0ADA-4437-8595-4C349C0B081D}"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GB"/>
        </a:p>
      </dgm:t>
    </dgm:pt>
    <dgm:pt modelId="{65F72F50-45D2-4171-ABA9-8A327D005932}">
      <dgm:prSet phldrT="[Text]"/>
      <dgm:spPr/>
      <dgm:t>
        <a:bodyPr/>
        <a:lstStyle/>
        <a:p>
          <a:r>
            <a:rPr lang="en-GB" dirty="0"/>
            <a:t>Attractiveness</a:t>
          </a:r>
        </a:p>
      </dgm:t>
    </dgm:pt>
    <dgm:pt modelId="{03D95EB6-B652-49A7-95AC-E96F460306FB}" type="parTrans" cxnId="{CA561C7C-D110-4F9F-A129-C581D00BA23A}">
      <dgm:prSet/>
      <dgm:spPr/>
      <dgm:t>
        <a:bodyPr/>
        <a:lstStyle/>
        <a:p>
          <a:endParaRPr lang="en-GB"/>
        </a:p>
      </dgm:t>
    </dgm:pt>
    <dgm:pt modelId="{BD0DC67C-79BE-4E3D-82AC-894B708B40C9}" type="sibTrans" cxnId="{CA561C7C-D110-4F9F-A129-C581D00BA23A}">
      <dgm:prSet/>
      <dgm:spPr/>
      <dgm:t>
        <a:bodyPr/>
        <a:lstStyle/>
        <a:p>
          <a:endParaRPr lang="en-GB"/>
        </a:p>
      </dgm:t>
    </dgm:pt>
    <dgm:pt modelId="{EE0DB3E1-6C6A-4B9E-9C25-163B8F4C2A72}">
      <dgm:prSet phldrT="[Text]"/>
      <dgm:spPr/>
      <dgm:t>
        <a:bodyPr/>
        <a:lstStyle/>
        <a:p>
          <a:r>
            <a:rPr lang="en-GB" dirty="0"/>
            <a:t>Risk &amp; Achievability</a:t>
          </a:r>
        </a:p>
      </dgm:t>
    </dgm:pt>
    <dgm:pt modelId="{49DCC6B8-9759-41BD-8718-221EBC5D43C6}" type="parTrans" cxnId="{49F157F3-9663-4C21-ACB7-1FE5F4AD2259}">
      <dgm:prSet/>
      <dgm:spPr/>
      <dgm:t>
        <a:bodyPr/>
        <a:lstStyle/>
        <a:p>
          <a:endParaRPr lang="en-GB"/>
        </a:p>
      </dgm:t>
    </dgm:pt>
    <dgm:pt modelId="{91528109-1488-4459-A4CC-72C717659F8E}" type="sibTrans" cxnId="{49F157F3-9663-4C21-ACB7-1FE5F4AD2259}">
      <dgm:prSet/>
      <dgm:spPr/>
      <dgm:t>
        <a:bodyPr/>
        <a:lstStyle/>
        <a:p>
          <a:endParaRPr lang="en-GB"/>
        </a:p>
      </dgm:t>
    </dgm:pt>
    <dgm:pt modelId="{F37C74DD-41B9-45ED-93CA-6C49B96B45B4}">
      <dgm:prSet phldrT="[Text]" custT="1"/>
      <dgm:spPr/>
      <dgm:t>
        <a:bodyPr anchor="t" anchorCtr="0"/>
        <a:lstStyle/>
        <a:p>
          <a:pPr>
            <a:buFont typeface="+mj-lt"/>
            <a:buAutoNum type="arabicPeriod"/>
          </a:pPr>
          <a:r>
            <a:rPr lang="en-GB" sz="1000" dirty="0"/>
            <a:t>Evidences Patient safety, quality and/or compliance issues – Health &amp; safety, national accreditation,  IPC etc </a:t>
          </a:r>
          <a:r>
            <a:rPr lang="en-GB" sz="1000" dirty="0">
              <a:solidFill>
                <a:srgbClr val="FF0000"/>
              </a:solidFill>
            </a:rPr>
            <a:t>and/or</a:t>
          </a:r>
          <a:endParaRPr lang="en-GB" sz="1000" dirty="0"/>
        </a:p>
      </dgm:t>
    </dgm:pt>
    <dgm:pt modelId="{F47F2392-4FD0-4515-A669-256407AACBDD}" type="parTrans" cxnId="{1F35DA55-7F30-4CF0-9F78-EFFA03092982}">
      <dgm:prSet/>
      <dgm:spPr/>
      <dgm:t>
        <a:bodyPr/>
        <a:lstStyle/>
        <a:p>
          <a:endParaRPr lang="en-GB"/>
        </a:p>
      </dgm:t>
    </dgm:pt>
    <dgm:pt modelId="{C08A8B9D-7A96-40BA-B8D2-63842B3F77B2}" type="sibTrans" cxnId="{1F35DA55-7F30-4CF0-9F78-EFFA03092982}">
      <dgm:prSet/>
      <dgm:spPr/>
      <dgm:t>
        <a:bodyPr/>
        <a:lstStyle/>
        <a:p>
          <a:endParaRPr lang="en-GB"/>
        </a:p>
      </dgm:t>
    </dgm:pt>
    <dgm:pt modelId="{68B8D47F-D648-4D5A-BA98-000B3B1BC8A3}">
      <dgm:prSet phldrT="[Text]"/>
      <dgm:spPr/>
      <dgm:t>
        <a:bodyPr/>
        <a:lstStyle/>
        <a:p>
          <a:r>
            <a:rPr lang="en-GB" dirty="0"/>
            <a:t>Affordability</a:t>
          </a:r>
        </a:p>
      </dgm:t>
    </dgm:pt>
    <dgm:pt modelId="{2EAEFEFB-48B0-4B68-9292-BD0485D6D3FB}" type="parTrans" cxnId="{B9E1D697-B9C4-4ADE-B03D-5057CCA81658}">
      <dgm:prSet/>
      <dgm:spPr/>
      <dgm:t>
        <a:bodyPr/>
        <a:lstStyle/>
        <a:p>
          <a:endParaRPr lang="en-GB"/>
        </a:p>
      </dgm:t>
    </dgm:pt>
    <dgm:pt modelId="{B1480C25-EB17-44EB-A8D5-46D99DA04FFA}" type="sibTrans" cxnId="{B9E1D697-B9C4-4ADE-B03D-5057CCA81658}">
      <dgm:prSet/>
      <dgm:spPr/>
      <dgm:t>
        <a:bodyPr/>
        <a:lstStyle/>
        <a:p>
          <a:endParaRPr lang="en-GB"/>
        </a:p>
      </dgm:t>
    </dgm:pt>
    <dgm:pt modelId="{5B2B568C-8269-491D-B642-38104599903B}">
      <dgm:prSet phldrT="[Text]" custT="1"/>
      <dgm:spPr/>
      <dgm:t>
        <a:bodyPr anchor="t" anchorCtr="0"/>
        <a:lstStyle/>
        <a:p>
          <a:pPr>
            <a:buFont typeface="+mj-lt"/>
            <a:buAutoNum type="arabicPeriod"/>
          </a:pPr>
          <a:r>
            <a:rPr lang="en-GB" sz="1000" dirty="0"/>
            <a:t>Evidence that reoccurring revenue has been secured and/or high degree of confidence that revenue will be secured </a:t>
          </a:r>
          <a:r>
            <a:rPr lang="en-GB" sz="1000" dirty="0">
              <a:solidFill>
                <a:srgbClr val="FF0000"/>
              </a:solidFill>
            </a:rPr>
            <a:t>and/or</a:t>
          </a:r>
        </a:p>
      </dgm:t>
    </dgm:pt>
    <dgm:pt modelId="{8BAA2B46-90A9-46B1-BB3E-4757630A12B5}" type="parTrans" cxnId="{0D11C199-2F7A-4EC4-9DAA-36113EA05240}">
      <dgm:prSet/>
      <dgm:spPr/>
      <dgm:t>
        <a:bodyPr/>
        <a:lstStyle/>
        <a:p>
          <a:endParaRPr lang="en-GB"/>
        </a:p>
      </dgm:t>
    </dgm:pt>
    <dgm:pt modelId="{2984A540-E5A6-44B0-833A-F668F22DCC1A}" type="sibTrans" cxnId="{0D11C199-2F7A-4EC4-9DAA-36113EA05240}">
      <dgm:prSet/>
      <dgm:spPr/>
      <dgm:t>
        <a:bodyPr/>
        <a:lstStyle/>
        <a:p>
          <a:endParaRPr lang="en-GB"/>
        </a:p>
      </dgm:t>
    </dgm:pt>
    <dgm:pt modelId="{35BA6344-AFCB-4DEE-9051-189B0B26B797}">
      <dgm:prSet phldrT="[Text]"/>
      <dgm:spPr>
        <a:ln>
          <a:noFill/>
        </a:ln>
      </dgm:spPr>
      <dgm:t>
        <a:bodyPr anchor="t" anchorCtr="0"/>
        <a:lstStyle/>
        <a:p>
          <a:endParaRPr lang="en-GB" sz="1700" kern="1200" dirty="0"/>
        </a:p>
      </dgm:t>
    </dgm:pt>
    <dgm:pt modelId="{F5DB6006-3C48-4D53-8495-7D47375B9B04}" type="parTrans" cxnId="{51454117-F978-4126-B19D-4B68915FD1D1}">
      <dgm:prSet/>
      <dgm:spPr/>
      <dgm:t>
        <a:bodyPr/>
        <a:lstStyle/>
        <a:p>
          <a:endParaRPr lang="en-GB"/>
        </a:p>
      </dgm:t>
    </dgm:pt>
    <dgm:pt modelId="{0878330D-B9AC-4344-99E1-EF3E01F0C19A}" type="sibTrans" cxnId="{51454117-F978-4126-B19D-4B68915FD1D1}">
      <dgm:prSet/>
      <dgm:spPr/>
      <dgm:t>
        <a:bodyPr/>
        <a:lstStyle/>
        <a:p>
          <a:endParaRPr lang="en-GB"/>
        </a:p>
      </dgm:t>
    </dgm:pt>
    <dgm:pt modelId="{2F12C70A-91F5-4250-A78B-62D12CACA76C}">
      <dgm:prSet phldrT="[Text]" custT="1"/>
      <dgm:spPr/>
      <dgm:t>
        <a:bodyPr anchor="t" anchorCtr="0"/>
        <a:lstStyle/>
        <a:p>
          <a:endParaRPr lang="en-GB" sz="1000" dirty="0"/>
        </a:p>
      </dgm:t>
    </dgm:pt>
    <dgm:pt modelId="{D24144D7-01F6-41AD-941A-BEE87D1468A0}" type="parTrans" cxnId="{4408DEA8-6A2B-4F37-B67F-F673BA5EDD63}">
      <dgm:prSet/>
      <dgm:spPr/>
      <dgm:t>
        <a:bodyPr/>
        <a:lstStyle/>
        <a:p>
          <a:endParaRPr lang="en-GB"/>
        </a:p>
      </dgm:t>
    </dgm:pt>
    <dgm:pt modelId="{7BD6A044-F35F-48BB-86E8-1CE9D30DD8A6}" type="sibTrans" cxnId="{4408DEA8-6A2B-4F37-B67F-F673BA5EDD63}">
      <dgm:prSet/>
      <dgm:spPr/>
      <dgm:t>
        <a:bodyPr/>
        <a:lstStyle/>
        <a:p>
          <a:endParaRPr lang="en-GB"/>
        </a:p>
      </dgm:t>
    </dgm:pt>
    <dgm:pt modelId="{4627CB93-31E7-499C-92D6-515E58AED2AA}">
      <dgm:prSet phldrT="[Text]" custT="1"/>
      <dgm:spPr>
        <a:ln>
          <a:noFill/>
        </a:ln>
      </dgm:spPr>
      <dgm:t>
        <a:bodyPr anchor="t" anchorCtr="0"/>
        <a:lstStyle/>
        <a:p>
          <a:pPr>
            <a:buFont typeface="+mj-lt"/>
            <a:buAutoNum type="arabicPeriod"/>
          </a:pPr>
          <a:r>
            <a:rPr lang="en-GB" sz="1000" i="0" kern="1200" dirty="0"/>
            <a:t> Evidences a direct link to one or more of the UHBs 10 priorities </a:t>
          </a:r>
          <a:r>
            <a:rPr lang="en-GB" sz="1000" i="0" kern="1200" dirty="0">
              <a:solidFill>
                <a:srgbClr val="FF0000"/>
              </a:solidFill>
            </a:rPr>
            <a:t>and/or</a:t>
          </a:r>
          <a:endParaRPr lang="en-GB" sz="1400" i="1" kern="1200" dirty="0"/>
        </a:p>
      </dgm:t>
    </dgm:pt>
    <dgm:pt modelId="{FB5FC650-8B91-4E3D-BC45-96379AA42457}" type="parTrans" cxnId="{987AC6EB-A271-4324-BCEA-9E7FD678AA74}">
      <dgm:prSet/>
      <dgm:spPr/>
      <dgm:t>
        <a:bodyPr/>
        <a:lstStyle/>
        <a:p>
          <a:endParaRPr lang="en-GB"/>
        </a:p>
      </dgm:t>
    </dgm:pt>
    <dgm:pt modelId="{CF87C77A-674A-46D1-BA13-8BB2A1423F99}" type="sibTrans" cxnId="{987AC6EB-A271-4324-BCEA-9E7FD678AA74}">
      <dgm:prSet/>
      <dgm:spPr/>
      <dgm:t>
        <a:bodyPr/>
        <a:lstStyle/>
        <a:p>
          <a:endParaRPr lang="en-GB"/>
        </a:p>
      </dgm:t>
    </dgm:pt>
    <dgm:pt modelId="{E6DC652A-65F0-4225-9435-4A46F86D4E5E}">
      <dgm:prSet custT="1"/>
      <dgm:spPr/>
      <dgm:t>
        <a:bodyPr anchor="t" anchorCtr="0"/>
        <a:lstStyle/>
        <a:p>
          <a:pPr>
            <a:buFont typeface="+mj-lt"/>
            <a:buAutoNum type="arabicPeriod"/>
          </a:pPr>
          <a:r>
            <a:rPr lang="en-GB" sz="1000" dirty="0"/>
            <a:t>Evidence that benefits, measures, critical path for delivery of these benefits are clearly understood and demonstrate that desired outcomes are achievable. </a:t>
          </a:r>
        </a:p>
      </dgm:t>
    </dgm:pt>
    <dgm:pt modelId="{465EC92F-B410-4C84-82C2-270BCE446D03}" type="parTrans" cxnId="{7B9B2629-7F4C-4EA7-A724-A3E4E60B9427}">
      <dgm:prSet/>
      <dgm:spPr/>
      <dgm:t>
        <a:bodyPr/>
        <a:lstStyle/>
        <a:p>
          <a:endParaRPr lang="en-GB"/>
        </a:p>
      </dgm:t>
    </dgm:pt>
    <dgm:pt modelId="{BF0B7CF2-4449-4194-B64C-12116FEA2DA2}" type="sibTrans" cxnId="{7B9B2629-7F4C-4EA7-A724-A3E4E60B9427}">
      <dgm:prSet/>
      <dgm:spPr/>
      <dgm:t>
        <a:bodyPr/>
        <a:lstStyle/>
        <a:p>
          <a:endParaRPr lang="en-GB"/>
        </a:p>
      </dgm:t>
    </dgm:pt>
    <dgm:pt modelId="{AF551C2B-1494-4AA3-AFF2-B4341AAAB93D}">
      <dgm:prSet phldrT="[Text]" custT="1"/>
      <dgm:spPr>
        <a:ln>
          <a:noFill/>
        </a:ln>
      </dgm:spPr>
      <dgm:t>
        <a:bodyPr anchor="t" anchorCtr="0"/>
        <a:lstStyle/>
        <a:p>
          <a:pPr>
            <a:buFont typeface="+mj-lt"/>
            <a:buAutoNum type="arabicPeriod"/>
          </a:pPr>
          <a:r>
            <a:rPr lang="en-GB" sz="1000" i="0" kern="1200" dirty="0"/>
            <a:t> Evidences a direct link to delivery of  one or more operational objectives  e.g. a ‘target’ </a:t>
          </a:r>
          <a:r>
            <a:rPr lang="en-GB" sz="1000" i="0" kern="1200" dirty="0">
              <a:solidFill>
                <a:srgbClr val="FF0000"/>
              </a:solidFill>
            </a:rPr>
            <a:t>and/or</a:t>
          </a:r>
        </a:p>
      </dgm:t>
    </dgm:pt>
    <dgm:pt modelId="{D5920259-1711-4EF9-9753-1CF075533905}" type="parTrans" cxnId="{1074C63B-8645-4E88-BBB8-455C458A37BA}">
      <dgm:prSet/>
      <dgm:spPr/>
      <dgm:t>
        <a:bodyPr/>
        <a:lstStyle/>
        <a:p>
          <a:endParaRPr lang="en-GB"/>
        </a:p>
      </dgm:t>
    </dgm:pt>
    <dgm:pt modelId="{ABE13962-CF86-4A17-8D0C-074A74FD9190}" type="sibTrans" cxnId="{1074C63B-8645-4E88-BBB8-455C458A37BA}">
      <dgm:prSet/>
      <dgm:spPr/>
      <dgm:t>
        <a:bodyPr/>
        <a:lstStyle/>
        <a:p>
          <a:endParaRPr lang="en-GB"/>
        </a:p>
      </dgm:t>
    </dgm:pt>
    <dgm:pt modelId="{74995BF0-197D-44BD-8522-AFB02B05A1D2}">
      <dgm:prSet phldrT="[Text]" custT="1"/>
      <dgm:spPr>
        <a:ln>
          <a:noFill/>
        </a:ln>
      </dgm:spPr>
      <dgm:t>
        <a:bodyPr anchor="t" anchorCtr="0"/>
        <a:lstStyle/>
        <a:p>
          <a:pPr>
            <a:buFont typeface="+mj-lt"/>
            <a:buAutoNum type="arabicPeriod"/>
          </a:pPr>
          <a:r>
            <a:rPr lang="en-GB" sz="1000" i="0" kern="1200" dirty="0"/>
            <a:t> Evidenced as a critical enabler for other agreed service developments to be able to progress as planned </a:t>
          </a:r>
          <a:r>
            <a:rPr lang="en-GB" sz="1000" i="0" kern="1200" dirty="0">
              <a:solidFill>
                <a:srgbClr val="FF0000"/>
              </a:solidFill>
            </a:rPr>
            <a:t>and/or</a:t>
          </a:r>
        </a:p>
      </dgm:t>
    </dgm:pt>
    <dgm:pt modelId="{2B5F3086-B387-417A-ADAC-8F028CE01546}" type="parTrans" cxnId="{8C98BB49-4448-4A94-8418-C9C8D31FC9D9}">
      <dgm:prSet/>
      <dgm:spPr/>
      <dgm:t>
        <a:bodyPr/>
        <a:lstStyle/>
        <a:p>
          <a:endParaRPr lang="en-GB"/>
        </a:p>
      </dgm:t>
    </dgm:pt>
    <dgm:pt modelId="{789029A9-DAC1-4347-96F1-E04931270030}" type="sibTrans" cxnId="{8C98BB49-4448-4A94-8418-C9C8D31FC9D9}">
      <dgm:prSet/>
      <dgm:spPr/>
      <dgm:t>
        <a:bodyPr/>
        <a:lstStyle/>
        <a:p>
          <a:endParaRPr lang="en-GB"/>
        </a:p>
      </dgm:t>
    </dgm:pt>
    <dgm:pt modelId="{85198F11-33FE-489C-8663-21C49907C0C5}">
      <dgm:prSet phldrT="[Text]" custT="1"/>
      <dgm:spPr>
        <a:ln>
          <a:noFill/>
        </a:ln>
      </dgm:spPr>
      <dgm:t>
        <a:bodyPr anchor="t" anchorCtr="0"/>
        <a:lstStyle/>
        <a:p>
          <a:pPr>
            <a:buFont typeface="+mj-lt"/>
            <a:buAutoNum type="arabicPeriod"/>
          </a:pPr>
          <a:r>
            <a:rPr lang="en-GB" sz="1000" i="0" kern="1200" dirty="0"/>
            <a:t> Represents an area of political interest.</a:t>
          </a:r>
        </a:p>
      </dgm:t>
    </dgm:pt>
    <dgm:pt modelId="{B3C6A4D9-3686-44DD-9495-7FCE094A3650}" type="parTrans" cxnId="{05D852C1-4709-442D-8359-CC8A243DEC5D}">
      <dgm:prSet/>
      <dgm:spPr/>
      <dgm:t>
        <a:bodyPr/>
        <a:lstStyle/>
        <a:p>
          <a:endParaRPr lang="en-GB"/>
        </a:p>
      </dgm:t>
    </dgm:pt>
    <dgm:pt modelId="{57FE4B1F-F2A1-4F15-AF6A-EBED66638DF7}" type="sibTrans" cxnId="{05D852C1-4709-442D-8359-CC8A243DEC5D}">
      <dgm:prSet/>
      <dgm:spPr/>
      <dgm:t>
        <a:bodyPr/>
        <a:lstStyle/>
        <a:p>
          <a:endParaRPr lang="en-GB"/>
        </a:p>
      </dgm:t>
    </dgm:pt>
    <dgm:pt modelId="{715A11F1-D640-486A-9D1B-A57EF9048991}">
      <dgm:prSet phldrT="[Text]" custT="1"/>
      <dgm:spPr/>
      <dgm:t>
        <a:bodyPr anchor="t" anchorCtr="0"/>
        <a:lstStyle/>
        <a:p>
          <a:pPr>
            <a:buFont typeface="+mj-lt"/>
            <a:buAutoNum type="arabicPeriod"/>
          </a:pPr>
          <a:r>
            <a:rPr lang="en-GB" sz="1000" dirty="0"/>
            <a:t>Evidenced as having a direct impact on effectiveness of the UHBs infrastructure (digital, equipment, estate) </a:t>
          </a:r>
          <a:r>
            <a:rPr lang="en-GB" sz="1000" dirty="0">
              <a:solidFill>
                <a:srgbClr val="FF0000"/>
              </a:solidFill>
            </a:rPr>
            <a:t>and/or </a:t>
          </a:r>
        </a:p>
      </dgm:t>
    </dgm:pt>
    <dgm:pt modelId="{7797BDF9-A2AB-4134-A7C4-B54D8ABE3ED6}" type="parTrans" cxnId="{51C7E013-22E6-4495-9E02-4BDB5E00E12D}">
      <dgm:prSet/>
      <dgm:spPr/>
      <dgm:t>
        <a:bodyPr/>
        <a:lstStyle/>
        <a:p>
          <a:endParaRPr lang="en-GB"/>
        </a:p>
      </dgm:t>
    </dgm:pt>
    <dgm:pt modelId="{7FEDB183-AF80-4A01-B57F-34691218D950}" type="sibTrans" cxnId="{51C7E013-22E6-4495-9E02-4BDB5E00E12D}">
      <dgm:prSet/>
      <dgm:spPr/>
      <dgm:t>
        <a:bodyPr/>
        <a:lstStyle/>
        <a:p>
          <a:endParaRPr lang="en-GB"/>
        </a:p>
      </dgm:t>
    </dgm:pt>
    <dgm:pt modelId="{2A26EFB4-B2F5-4E78-89EF-31A5A495FE18}">
      <dgm:prSet phldrT="[Text]" custT="1"/>
      <dgm:spPr/>
      <dgm:t>
        <a:bodyPr anchor="t" anchorCtr="0"/>
        <a:lstStyle/>
        <a:p>
          <a:pPr>
            <a:buFont typeface="+mj-lt"/>
            <a:buAutoNum type="arabicPeriod"/>
          </a:pPr>
          <a:r>
            <a:rPr lang="en-GB" sz="1000" dirty="0">
              <a:solidFill>
                <a:schemeClr val="tx1"/>
              </a:solidFill>
            </a:rPr>
            <a:t>Evidence that poor benchmarking indicators with other providers will be directly improved </a:t>
          </a:r>
          <a:r>
            <a:rPr lang="en-GB" sz="1000" dirty="0">
              <a:solidFill>
                <a:srgbClr val="FF0000"/>
              </a:solidFill>
            </a:rPr>
            <a:t>and/or</a:t>
          </a:r>
        </a:p>
      </dgm:t>
    </dgm:pt>
    <dgm:pt modelId="{C1AEC1A2-4D9A-4DA1-839C-2BB994BF10B9}" type="parTrans" cxnId="{CAC8BFE7-7281-405D-984A-2377DB622905}">
      <dgm:prSet/>
      <dgm:spPr/>
      <dgm:t>
        <a:bodyPr/>
        <a:lstStyle/>
        <a:p>
          <a:endParaRPr lang="en-GB"/>
        </a:p>
      </dgm:t>
    </dgm:pt>
    <dgm:pt modelId="{5C1D35B5-DBD8-4BCD-9083-3C322673BBB3}" type="sibTrans" cxnId="{CAC8BFE7-7281-405D-984A-2377DB622905}">
      <dgm:prSet/>
      <dgm:spPr/>
      <dgm:t>
        <a:bodyPr/>
        <a:lstStyle/>
        <a:p>
          <a:endParaRPr lang="en-GB"/>
        </a:p>
      </dgm:t>
    </dgm:pt>
    <dgm:pt modelId="{2525950E-0129-4FAA-BCE9-A103F30148DB}">
      <dgm:prSet phldrT="[Text]" custT="1"/>
      <dgm:spPr/>
      <dgm:t>
        <a:bodyPr anchor="t" anchorCtr="0"/>
        <a:lstStyle/>
        <a:p>
          <a:pPr>
            <a:buFont typeface="+mj-lt"/>
            <a:buAutoNum type="arabicPeriod"/>
          </a:pPr>
          <a:r>
            <a:rPr lang="en-GB" sz="1000" dirty="0"/>
            <a:t>Scheme is evidenced as revenue generating </a:t>
          </a:r>
          <a:r>
            <a:rPr lang="en-GB" sz="1000" dirty="0">
              <a:solidFill>
                <a:srgbClr val="FF0000"/>
              </a:solidFill>
            </a:rPr>
            <a:t>and/or</a:t>
          </a:r>
        </a:p>
      </dgm:t>
    </dgm:pt>
    <dgm:pt modelId="{EB9D793D-5B13-49E6-8CAD-4D3FDB573544}" type="parTrans" cxnId="{E7A24964-9033-4BD0-9C37-209E5638FF82}">
      <dgm:prSet/>
      <dgm:spPr/>
      <dgm:t>
        <a:bodyPr/>
        <a:lstStyle/>
        <a:p>
          <a:endParaRPr lang="en-GB"/>
        </a:p>
      </dgm:t>
    </dgm:pt>
    <dgm:pt modelId="{1278B0A3-7356-45FB-A915-85D900CFE789}" type="sibTrans" cxnId="{E7A24964-9033-4BD0-9C37-209E5638FF82}">
      <dgm:prSet/>
      <dgm:spPr/>
      <dgm:t>
        <a:bodyPr/>
        <a:lstStyle/>
        <a:p>
          <a:endParaRPr lang="en-GB"/>
        </a:p>
      </dgm:t>
    </dgm:pt>
    <dgm:pt modelId="{8EF84CC6-5CA8-4600-9CE4-2BF1A8118EF8}">
      <dgm:prSet phldrT="[Text]" custT="1"/>
      <dgm:spPr/>
      <dgm:t>
        <a:bodyPr anchor="t" anchorCtr="0"/>
        <a:lstStyle/>
        <a:p>
          <a:pPr>
            <a:buFont typeface="+mj-lt"/>
            <a:buAutoNum type="arabicPeriod"/>
          </a:pPr>
          <a:r>
            <a:rPr lang="en-GB" sz="1000" dirty="0"/>
            <a:t>Evidence of ‘spend to save’ </a:t>
          </a:r>
          <a:r>
            <a:rPr lang="en-GB" sz="1000" dirty="0">
              <a:solidFill>
                <a:srgbClr val="FF0000"/>
              </a:solidFill>
            </a:rPr>
            <a:t>and/or</a:t>
          </a:r>
        </a:p>
      </dgm:t>
    </dgm:pt>
    <dgm:pt modelId="{5A0EE3B6-CBF1-421D-B508-3C2F64CB2480}" type="parTrans" cxnId="{A0E03D83-2118-4062-8450-EB8AC09FE4CD}">
      <dgm:prSet/>
      <dgm:spPr/>
      <dgm:t>
        <a:bodyPr/>
        <a:lstStyle/>
        <a:p>
          <a:endParaRPr lang="en-GB"/>
        </a:p>
      </dgm:t>
    </dgm:pt>
    <dgm:pt modelId="{323D0263-495A-40CB-9BC3-F7B22ADA5443}" type="sibTrans" cxnId="{A0E03D83-2118-4062-8450-EB8AC09FE4CD}">
      <dgm:prSet/>
      <dgm:spPr/>
      <dgm:t>
        <a:bodyPr/>
        <a:lstStyle/>
        <a:p>
          <a:endParaRPr lang="en-GB"/>
        </a:p>
      </dgm:t>
    </dgm:pt>
    <dgm:pt modelId="{AFCD13BC-2D54-4376-9C51-F5160E72DED1}">
      <dgm:prSet phldrT="[Text]" custT="1"/>
      <dgm:spPr/>
      <dgm:t>
        <a:bodyPr anchor="t" anchorCtr="0"/>
        <a:lstStyle/>
        <a:p>
          <a:pPr>
            <a:buFont typeface="+mj-lt"/>
            <a:buAutoNum type="arabicPeriod"/>
          </a:pPr>
          <a:r>
            <a:rPr lang="en-GB" sz="1000" dirty="0"/>
            <a:t>Evidence that necessary capital has been secured and/or high degree of confidence that revenue will be secured </a:t>
          </a:r>
          <a:r>
            <a:rPr lang="en-GB" sz="1000" dirty="0">
              <a:solidFill>
                <a:srgbClr val="FF0000"/>
              </a:solidFill>
            </a:rPr>
            <a:t>and/or</a:t>
          </a:r>
        </a:p>
      </dgm:t>
    </dgm:pt>
    <dgm:pt modelId="{C2DF6D1F-22AF-4E88-8C84-700719EA2146}" type="parTrans" cxnId="{C493ED8D-4E5A-4FDE-B319-FEBAA98F5671}">
      <dgm:prSet/>
      <dgm:spPr/>
      <dgm:t>
        <a:bodyPr/>
        <a:lstStyle/>
        <a:p>
          <a:endParaRPr lang="en-GB"/>
        </a:p>
      </dgm:t>
    </dgm:pt>
    <dgm:pt modelId="{3BB861D3-C758-4106-B500-D65310FC68B7}" type="sibTrans" cxnId="{C493ED8D-4E5A-4FDE-B319-FEBAA98F5671}">
      <dgm:prSet/>
      <dgm:spPr/>
      <dgm:t>
        <a:bodyPr/>
        <a:lstStyle/>
        <a:p>
          <a:endParaRPr lang="en-GB"/>
        </a:p>
      </dgm:t>
    </dgm:pt>
    <dgm:pt modelId="{0F3C58FB-8B75-4213-805A-27EE8ABA9FA9}">
      <dgm:prSet phldrT="[Text]" custT="1"/>
      <dgm:spPr/>
      <dgm:t>
        <a:bodyPr anchor="t" anchorCtr="0"/>
        <a:lstStyle/>
        <a:p>
          <a:pPr>
            <a:buFont typeface="+mj-lt"/>
            <a:buAutoNum type="arabicPeriod"/>
          </a:pPr>
          <a:r>
            <a:rPr lang="en-GB" sz="1000" dirty="0"/>
            <a:t>Evidence that the scheme is cost neutral</a:t>
          </a:r>
        </a:p>
      </dgm:t>
    </dgm:pt>
    <dgm:pt modelId="{8B40E718-57D5-409B-AD6E-9226E4D63FD3}" type="parTrans" cxnId="{63B8DEEC-FC19-4C5F-9533-0E33F3D5C09A}">
      <dgm:prSet/>
      <dgm:spPr/>
      <dgm:t>
        <a:bodyPr/>
        <a:lstStyle/>
        <a:p>
          <a:endParaRPr lang="en-GB"/>
        </a:p>
      </dgm:t>
    </dgm:pt>
    <dgm:pt modelId="{36EDE50E-3E0D-41CA-B1C9-B37A41429439}" type="sibTrans" cxnId="{63B8DEEC-FC19-4C5F-9533-0E33F3D5C09A}">
      <dgm:prSet/>
      <dgm:spPr/>
      <dgm:t>
        <a:bodyPr/>
        <a:lstStyle/>
        <a:p>
          <a:endParaRPr lang="en-GB"/>
        </a:p>
      </dgm:t>
    </dgm:pt>
    <dgm:pt modelId="{08DE778C-69B6-41E8-B7FF-FEEFE41498EF}">
      <dgm:prSet phldrT="[Text]" custT="1"/>
      <dgm:spPr>
        <a:ln>
          <a:noFill/>
        </a:ln>
      </dgm:spPr>
      <dgm:t>
        <a:bodyPr anchor="t" anchorCtr="0"/>
        <a:lstStyle/>
        <a:p>
          <a:pPr>
            <a:buFont typeface="+mj-lt"/>
            <a:buAutoNum type="arabicPeriod"/>
          </a:pPr>
          <a:r>
            <a:rPr lang="en-GB" sz="1000" i="0" kern="1200" dirty="0">
              <a:solidFill>
                <a:prstClr val="black">
                  <a:hueOff val="0"/>
                  <a:satOff val="0"/>
                  <a:lumOff val="0"/>
                  <a:alphaOff val="0"/>
                </a:prstClr>
              </a:solidFill>
              <a:latin typeface="Calibri"/>
              <a:ea typeface="+mn-ea"/>
              <a:cs typeface="+mn-cs"/>
            </a:rPr>
            <a:t>Evidences direct contribution to improving population health </a:t>
          </a:r>
          <a:r>
            <a:rPr lang="en-GB" sz="1000" i="0" kern="1200" dirty="0">
              <a:solidFill>
                <a:srgbClr val="FF0000"/>
              </a:solidFill>
              <a:latin typeface="Calibri"/>
              <a:ea typeface="+mn-ea"/>
              <a:cs typeface="+mn-cs"/>
            </a:rPr>
            <a:t>and/or</a:t>
          </a:r>
          <a:endParaRPr lang="en-GB" sz="1000" i="0" kern="1200" dirty="0">
            <a:solidFill>
              <a:prstClr val="black">
                <a:hueOff val="0"/>
                <a:satOff val="0"/>
                <a:lumOff val="0"/>
                <a:alphaOff val="0"/>
              </a:prstClr>
            </a:solidFill>
            <a:latin typeface="Calibri"/>
            <a:ea typeface="+mn-ea"/>
            <a:cs typeface="+mn-cs"/>
          </a:endParaRPr>
        </a:p>
      </dgm:t>
    </dgm:pt>
    <dgm:pt modelId="{1DBC59CA-71F9-45B9-843D-A278B205C294}" type="parTrans" cxnId="{E910A45E-3D41-48C5-B08C-198145FC966B}">
      <dgm:prSet/>
      <dgm:spPr/>
      <dgm:t>
        <a:bodyPr/>
        <a:lstStyle/>
        <a:p>
          <a:endParaRPr lang="en-GB"/>
        </a:p>
      </dgm:t>
    </dgm:pt>
    <dgm:pt modelId="{1D647560-DAB5-447B-B30E-191DA12D8501}" type="sibTrans" cxnId="{E910A45E-3D41-48C5-B08C-198145FC966B}">
      <dgm:prSet/>
      <dgm:spPr/>
      <dgm:t>
        <a:bodyPr/>
        <a:lstStyle/>
        <a:p>
          <a:endParaRPr lang="en-GB"/>
        </a:p>
      </dgm:t>
    </dgm:pt>
    <dgm:pt modelId="{39F165CD-3670-4F12-8415-AA190F33B930}" type="pres">
      <dgm:prSet presAssocID="{EC7BF276-0ADA-4437-8595-4C349C0B081D}" presName="composite" presStyleCnt="0">
        <dgm:presLayoutVars>
          <dgm:chMax val="5"/>
          <dgm:dir/>
          <dgm:animLvl val="ctr"/>
          <dgm:resizeHandles val="exact"/>
        </dgm:presLayoutVars>
      </dgm:prSet>
      <dgm:spPr/>
    </dgm:pt>
    <dgm:pt modelId="{AFFFA30E-DBDD-486F-A42A-3513BEA654F2}" type="pres">
      <dgm:prSet presAssocID="{EC7BF276-0ADA-4437-8595-4C349C0B081D}" presName="cycle" presStyleCnt="0"/>
      <dgm:spPr/>
    </dgm:pt>
    <dgm:pt modelId="{9EE5B11A-B26A-41C9-A3DE-09A29F3958A9}" type="pres">
      <dgm:prSet presAssocID="{EC7BF276-0ADA-4437-8595-4C349C0B081D}" presName="centerShape" presStyleCnt="0"/>
      <dgm:spPr/>
    </dgm:pt>
    <dgm:pt modelId="{15F196D0-E102-4FCD-884C-4AEFD08B2096}" type="pres">
      <dgm:prSet presAssocID="{EC7BF276-0ADA-4437-8595-4C349C0B081D}" presName="connSite" presStyleLbl="node1" presStyleIdx="0" presStyleCnt="4"/>
      <dgm:spPr/>
    </dgm:pt>
    <dgm:pt modelId="{415955ED-3D9B-4C98-8C91-E57E0E5083AD}" type="pres">
      <dgm:prSet presAssocID="{EC7BF276-0ADA-4437-8595-4C349C0B081D}" presName="visible" presStyleLbl="node1" presStyleIdx="0" presStyleCnt="4" custScaleY="98911" custLinFactNeighborX="-15455" custLinFactNeighborY="2211"/>
      <dgm: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7746" t="25362" r="17746" b="25362"/>
          </a:stretch>
        </a:blipFill>
        <a:ln>
          <a:solidFill>
            <a:schemeClr val="tx1"/>
          </a:solidFill>
        </a:ln>
      </dgm:spPr>
    </dgm:pt>
    <dgm:pt modelId="{DA57780A-DB25-432F-A0B9-B0378DFE1122}" type="pres">
      <dgm:prSet presAssocID="{03D95EB6-B652-49A7-95AC-E96F460306FB}" presName="Name25" presStyleLbl="parChTrans1D1" presStyleIdx="0" presStyleCnt="3"/>
      <dgm:spPr/>
    </dgm:pt>
    <dgm:pt modelId="{B1449B83-99A9-4B13-9A86-F360BA18F46C}" type="pres">
      <dgm:prSet presAssocID="{65F72F50-45D2-4171-ABA9-8A327D005932}" presName="node" presStyleCnt="0"/>
      <dgm:spPr/>
    </dgm:pt>
    <dgm:pt modelId="{1717DECA-A2FB-4D55-A604-CAC91B0B0AA0}" type="pres">
      <dgm:prSet presAssocID="{65F72F50-45D2-4171-ABA9-8A327D005932}" presName="parentNode" presStyleLbl="node1" presStyleIdx="1" presStyleCnt="4" custScaleX="100794">
        <dgm:presLayoutVars>
          <dgm:chMax val="1"/>
          <dgm:bulletEnabled val="1"/>
        </dgm:presLayoutVars>
      </dgm:prSet>
      <dgm:spPr/>
    </dgm:pt>
    <dgm:pt modelId="{17A7AD58-3F94-4F0D-8E03-66C36C8529B9}" type="pres">
      <dgm:prSet presAssocID="{65F72F50-45D2-4171-ABA9-8A327D005932}" presName="childNode" presStyleLbl="revTx" presStyleIdx="0" presStyleCnt="3">
        <dgm:presLayoutVars>
          <dgm:bulletEnabled val="1"/>
        </dgm:presLayoutVars>
      </dgm:prSet>
      <dgm:spPr/>
    </dgm:pt>
    <dgm:pt modelId="{722119B7-02CE-4094-9FB1-5BEB796CE685}" type="pres">
      <dgm:prSet presAssocID="{49DCC6B8-9759-41BD-8718-221EBC5D43C6}" presName="Name25" presStyleLbl="parChTrans1D1" presStyleIdx="1" presStyleCnt="3"/>
      <dgm:spPr/>
    </dgm:pt>
    <dgm:pt modelId="{086567CC-B2AB-4445-9588-A208A66FDA8D}" type="pres">
      <dgm:prSet presAssocID="{EE0DB3E1-6C6A-4B9E-9C25-163B8F4C2A72}" presName="node" presStyleCnt="0"/>
      <dgm:spPr/>
    </dgm:pt>
    <dgm:pt modelId="{48B43FE4-1407-4C13-859F-15AC4E1596BB}" type="pres">
      <dgm:prSet presAssocID="{EE0DB3E1-6C6A-4B9E-9C25-163B8F4C2A72}" presName="parentNode" presStyleLbl="node1" presStyleIdx="2" presStyleCnt="4" custLinFactNeighborY="-18581">
        <dgm:presLayoutVars>
          <dgm:chMax val="1"/>
          <dgm:bulletEnabled val="1"/>
        </dgm:presLayoutVars>
      </dgm:prSet>
      <dgm:spPr/>
    </dgm:pt>
    <dgm:pt modelId="{21198EF3-CAD7-4BCC-BA2C-0F54C89EAF0D}" type="pres">
      <dgm:prSet presAssocID="{EE0DB3E1-6C6A-4B9E-9C25-163B8F4C2A72}" presName="childNode" presStyleLbl="revTx" presStyleIdx="1" presStyleCnt="3">
        <dgm:presLayoutVars>
          <dgm:bulletEnabled val="1"/>
        </dgm:presLayoutVars>
      </dgm:prSet>
      <dgm:spPr/>
    </dgm:pt>
    <dgm:pt modelId="{2CAE0458-A502-4EB9-81A6-9C615CC673E1}" type="pres">
      <dgm:prSet presAssocID="{2EAEFEFB-48B0-4B68-9292-BD0485D6D3FB}" presName="Name25" presStyleLbl="parChTrans1D1" presStyleIdx="2" presStyleCnt="3"/>
      <dgm:spPr/>
    </dgm:pt>
    <dgm:pt modelId="{68E598E0-CD2C-49BF-9930-02C2B19979FF}" type="pres">
      <dgm:prSet presAssocID="{68B8D47F-D648-4D5A-BA98-000B3B1BC8A3}" presName="node" presStyleCnt="0"/>
      <dgm:spPr/>
    </dgm:pt>
    <dgm:pt modelId="{3755E05E-BB5D-468A-AB39-A05B3B5532F0}" type="pres">
      <dgm:prSet presAssocID="{68B8D47F-D648-4D5A-BA98-000B3B1BC8A3}" presName="parentNode" presStyleLbl="node1" presStyleIdx="3" presStyleCnt="4" custLinFactNeighborX="678" custLinFactNeighborY="-7858">
        <dgm:presLayoutVars>
          <dgm:chMax val="1"/>
          <dgm:bulletEnabled val="1"/>
        </dgm:presLayoutVars>
      </dgm:prSet>
      <dgm:spPr/>
    </dgm:pt>
    <dgm:pt modelId="{666641FA-F5A2-4CBB-9036-8CB61D5FA71A}" type="pres">
      <dgm:prSet presAssocID="{68B8D47F-D648-4D5A-BA98-000B3B1BC8A3}" presName="childNode" presStyleLbl="revTx" presStyleIdx="2" presStyleCnt="3">
        <dgm:presLayoutVars>
          <dgm:bulletEnabled val="1"/>
        </dgm:presLayoutVars>
      </dgm:prSet>
      <dgm:spPr/>
    </dgm:pt>
  </dgm:ptLst>
  <dgm:cxnLst>
    <dgm:cxn modelId="{F795E209-50AB-41AA-A565-97EB1704813C}" type="presOf" srcId="{4627CB93-31E7-499C-92D6-515E58AED2AA}" destId="{17A7AD58-3F94-4F0D-8E03-66C36C8529B9}" srcOrd="0" destOrd="0" presId="urn:microsoft.com/office/officeart/2005/8/layout/radial2"/>
    <dgm:cxn modelId="{AB20CE0F-9057-418D-94F5-F23D533F4632}" type="presOf" srcId="{35BA6344-AFCB-4DEE-9051-189B0B26B797}" destId="{17A7AD58-3F94-4F0D-8E03-66C36C8529B9}" srcOrd="0" destOrd="5" presId="urn:microsoft.com/office/officeart/2005/8/layout/radial2"/>
    <dgm:cxn modelId="{51C7E013-22E6-4495-9E02-4BDB5E00E12D}" srcId="{EE0DB3E1-6C6A-4B9E-9C25-163B8F4C2A72}" destId="{715A11F1-D640-486A-9D1B-A57EF9048991}" srcOrd="1" destOrd="0" parTransId="{7797BDF9-A2AB-4134-A7C4-B54D8ABE3ED6}" sibTransId="{7FEDB183-AF80-4A01-B57F-34691218D950}"/>
    <dgm:cxn modelId="{51454117-F978-4126-B19D-4B68915FD1D1}" srcId="{65F72F50-45D2-4171-ABA9-8A327D005932}" destId="{35BA6344-AFCB-4DEE-9051-189B0B26B797}" srcOrd="5" destOrd="0" parTransId="{F5DB6006-3C48-4D53-8495-7D47375B9B04}" sibTransId="{0878330D-B9AC-4344-99E1-EF3E01F0C19A}"/>
    <dgm:cxn modelId="{F8599417-AFC4-4591-B437-2BF8EA8DFD37}" type="presOf" srcId="{0F3C58FB-8B75-4213-805A-27EE8ABA9FA9}" destId="{666641FA-F5A2-4CBB-9036-8CB61D5FA71A}" srcOrd="0" destOrd="4" presId="urn:microsoft.com/office/officeart/2005/8/layout/radial2"/>
    <dgm:cxn modelId="{C535FD24-A885-44DC-A2BB-D6C3E05D8EC1}" type="presOf" srcId="{715A11F1-D640-486A-9D1B-A57EF9048991}" destId="{21198EF3-CAD7-4BCC-BA2C-0F54C89EAF0D}" srcOrd="0" destOrd="1" presId="urn:microsoft.com/office/officeart/2005/8/layout/radial2"/>
    <dgm:cxn modelId="{7B9B2629-7F4C-4EA7-A724-A3E4E60B9427}" srcId="{EE0DB3E1-6C6A-4B9E-9C25-163B8F4C2A72}" destId="{E6DC652A-65F0-4225-9435-4A46F86D4E5E}" srcOrd="3" destOrd="0" parTransId="{465EC92F-B410-4C84-82C2-270BCE446D03}" sibTransId="{BF0B7CF2-4449-4194-B64C-12116FEA2DA2}"/>
    <dgm:cxn modelId="{4264E32D-A3AA-4C34-90E2-26ACACB5D36D}" type="presOf" srcId="{8EF84CC6-5CA8-4600-9CE4-2BF1A8118EF8}" destId="{666641FA-F5A2-4CBB-9036-8CB61D5FA71A}" srcOrd="0" destOrd="2" presId="urn:microsoft.com/office/officeart/2005/8/layout/radial2"/>
    <dgm:cxn modelId="{6B01A331-A688-4878-8613-AF430547E03C}" type="presOf" srcId="{74995BF0-197D-44BD-8522-AFB02B05A1D2}" destId="{17A7AD58-3F94-4F0D-8E03-66C36C8529B9}" srcOrd="0" destOrd="3" presId="urn:microsoft.com/office/officeart/2005/8/layout/radial2"/>
    <dgm:cxn modelId="{23966538-6E53-4660-B7DB-F7E22BDD65BB}" type="presOf" srcId="{EC7BF276-0ADA-4437-8595-4C349C0B081D}" destId="{39F165CD-3670-4F12-8415-AA190F33B930}" srcOrd="0" destOrd="0" presId="urn:microsoft.com/office/officeart/2005/8/layout/radial2"/>
    <dgm:cxn modelId="{1074C63B-8645-4E88-BBB8-455C458A37BA}" srcId="{65F72F50-45D2-4171-ABA9-8A327D005932}" destId="{AF551C2B-1494-4AA3-AFF2-B4341AAAB93D}" srcOrd="2" destOrd="0" parTransId="{D5920259-1711-4EF9-9753-1CF075533905}" sibTransId="{ABE13962-CF86-4A17-8D0C-074A74FD9190}"/>
    <dgm:cxn modelId="{E910A45E-3D41-48C5-B08C-198145FC966B}" srcId="{65F72F50-45D2-4171-ABA9-8A327D005932}" destId="{08DE778C-69B6-41E8-B7FF-FEEFE41498EF}" srcOrd="1" destOrd="0" parTransId="{1DBC59CA-71F9-45B9-843D-A278B205C294}" sibTransId="{1D647560-DAB5-447B-B30E-191DA12D8501}"/>
    <dgm:cxn modelId="{FD5BCF43-653D-4D41-B51E-4FA5ADFAE178}" type="presOf" srcId="{2525950E-0129-4FAA-BCE9-A103F30148DB}" destId="{666641FA-F5A2-4CBB-9036-8CB61D5FA71A}" srcOrd="0" destOrd="1" presId="urn:microsoft.com/office/officeart/2005/8/layout/radial2"/>
    <dgm:cxn modelId="{E7A24964-9033-4BD0-9C37-209E5638FF82}" srcId="{68B8D47F-D648-4D5A-BA98-000B3B1BC8A3}" destId="{2525950E-0129-4FAA-BCE9-A103F30148DB}" srcOrd="1" destOrd="0" parTransId="{EB9D793D-5B13-49E6-8CAD-4D3FDB573544}" sibTransId="{1278B0A3-7356-45FB-A915-85D900CFE789}"/>
    <dgm:cxn modelId="{0AE20E49-627F-4EC4-92AA-C2A5FD68F8FE}" type="presOf" srcId="{2A26EFB4-B2F5-4E78-89EF-31A5A495FE18}" destId="{21198EF3-CAD7-4BCC-BA2C-0F54C89EAF0D}" srcOrd="0" destOrd="2" presId="urn:microsoft.com/office/officeart/2005/8/layout/radial2"/>
    <dgm:cxn modelId="{CAF0A149-CE18-4446-BDF0-359ABE8C92E0}" type="presOf" srcId="{49DCC6B8-9759-41BD-8718-221EBC5D43C6}" destId="{722119B7-02CE-4094-9FB1-5BEB796CE685}" srcOrd="0" destOrd="0" presId="urn:microsoft.com/office/officeart/2005/8/layout/radial2"/>
    <dgm:cxn modelId="{8C98BB49-4448-4A94-8418-C9C8D31FC9D9}" srcId="{65F72F50-45D2-4171-ABA9-8A327D005932}" destId="{74995BF0-197D-44BD-8522-AFB02B05A1D2}" srcOrd="3" destOrd="0" parTransId="{2B5F3086-B387-417A-ADAC-8F028CE01546}" sibTransId="{789029A9-DAC1-4347-96F1-E04931270030}"/>
    <dgm:cxn modelId="{1540FE69-FBC1-493F-A43F-E8515474C73D}" type="presOf" srcId="{08DE778C-69B6-41E8-B7FF-FEEFE41498EF}" destId="{17A7AD58-3F94-4F0D-8E03-66C36C8529B9}" srcOrd="0" destOrd="1" presId="urn:microsoft.com/office/officeart/2005/8/layout/radial2"/>
    <dgm:cxn modelId="{8913366A-9C47-42DF-BFA9-8D2F78D9CE6E}" type="presOf" srcId="{5B2B568C-8269-491D-B642-38104599903B}" destId="{666641FA-F5A2-4CBB-9036-8CB61D5FA71A}" srcOrd="0" destOrd="0" presId="urn:microsoft.com/office/officeart/2005/8/layout/radial2"/>
    <dgm:cxn modelId="{1F35DA55-7F30-4CF0-9F78-EFFA03092982}" srcId="{EE0DB3E1-6C6A-4B9E-9C25-163B8F4C2A72}" destId="{F37C74DD-41B9-45ED-93CA-6C49B96B45B4}" srcOrd="0" destOrd="0" parTransId="{F47F2392-4FD0-4515-A669-256407AACBDD}" sibTransId="{C08A8B9D-7A96-40BA-B8D2-63842B3F77B2}"/>
    <dgm:cxn modelId="{C3D7F875-E5DE-46BB-A240-2DDA3B1114E1}" type="presOf" srcId="{2EAEFEFB-48B0-4B68-9292-BD0485D6D3FB}" destId="{2CAE0458-A502-4EB9-81A6-9C615CC673E1}" srcOrd="0" destOrd="0" presId="urn:microsoft.com/office/officeart/2005/8/layout/radial2"/>
    <dgm:cxn modelId="{6D2C4656-3BBE-4722-9783-9385F1A008BA}" type="presOf" srcId="{AF551C2B-1494-4AA3-AFF2-B4341AAAB93D}" destId="{17A7AD58-3F94-4F0D-8E03-66C36C8529B9}" srcOrd="0" destOrd="2" presId="urn:microsoft.com/office/officeart/2005/8/layout/radial2"/>
    <dgm:cxn modelId="{5689C079-1B0A-4BBC-8434-5CD888A457E6}" type="presOf" srcId="{E6DC652A-65F0-4225-9435-4A46F86D4E5E}" destId="{21198EF3-CAD7-4BCC-BA2C-0F54C89EAF0D}" srcOrd="0" destOrd="3" presId="urn:microsoft.com/office/officeart/2005/8/layout/radial2"/>
    <dgm:cxn modelId="{914EE85A-96B4-4A8A-B11F-EC5F805B4410}" type="presOf" srcId="{AFCD13BC-2D54-4376-9C51-F5160E72DED1}" destId="{666641FA-F5A2-4CBB-9036-8CB61D5FA71A}" srcOrd="0" destOrd="3" presId="urn:microsoft.com/office/officeart/2005/8/layout/radial2"/>
    <dgm:cxn modelId="{CA561C7C-D110-4F9F-A129-C581D00BA23A}" srcId="{EC7BF276-0ADA-4437-8595-4C349C0B081D}" destId="{65F72F50-45D2-4171-ABA9-8A327D005932}" srcOrd="0" destOrd="0" parTransId="{03D95EB6-B652-49A7-95AC-E96F460306FB}" sibTransId="{BD0DC67C-79BE-4E3D-82AC-894B708B40C9}"/>
    <dgm:cxn modelId="{A0E03D83-2118-4062-8450-EB8AC09FE4CD}" srcId="{68B8D47F-D648-4D5A-BA98-000B3B1BC8A3}" destId="{8EF84CC6-5CA8-4600-9CE4-2BF1A8118EF8}" srcOrd="2" destOrd="0" parTransId="{5A0EE3B6-CBF1-421D-B508-3C2F64CB2480}" sibTransId="{323D0263-495A-40CB-9BC3-F7B22ADA5443}"/>
    <dgm:cxn modelId="{C493ED8D-4E5A-4FDE-B319-FEBAA98F5671}" srcId="{68B8D47F-D648-4D5A-BA98-000B3B1BC8A3}" destId="{AFCD13BC-2D54-4376-9C51-F5160E72DED1}" srcOrd="3" destOrd="0" parTransId="{C2DF6D1F-22AF-4E88-8C84-700719EA2146}" sibTransId="{3BB861D3-C758-4106-B500-D65310FC68B7}"/>
    <dgm:cxn modelId="{3BB45D8F-FDBA-481D-A96E-4B53C23B70B6}" type="presOf" srcId="{85198F11-33FE-489C-8663-21C49907C0C5}" destId="{17A7AD58-3F94-4F0D-8E03-66C36C8529B9}" srcOrd="0" destOrd="4" presId="urn:microsoft.com/office/officeart/2005/8/layout/radial2"/>
    <dgm:cxn modelId="{BDDC7E92-E20C-4AF2-B671-A0EDAA48D911}" type="presOf" srcId="{2F12C70A-91F5-4250-A78B-62D12CACA76C}" destId="{21198EF3-CAD7-4BCC-BA2C-0F54C89EAF0D}" srcOrd="0" destOrd="4" presId="urn:microsoft.com/office/officeart/2005/8/layout/radial2"/>
    <dgm:cxn modelId="{B9E1D697-B9C4-4ADE-B03D-5057CCA81658}" srcId="{EC7BF276-0ADA-4437-8595-4C349C0B081D}" destId="{68B8D47F-D648-4D5A-BA98-000B3B1BC8A3}" srcOrd="2" destOrd="0" parTransId="{2EAEFEFB-48B0-4B68-9292-BD0485D6D3FB}" sibTransId="{B1480C25-EB17-44EB-A8D5-46D99DA04FFA}"/>
    <dgm:cxn modelId="{0D11C199-2F7A-4EC4-9DAA-36113EA05240}" srcId="{68B8D47F-D648-4D5A-BA98-000B3B1BC8A3}" destId="{5B2B568C-8269-491D-B642-38104599903B}" srcOrd="0" destOrd="0" parTransId="{8BAA2B46-90A9-46B1-BB3E-4757630A12B5}" sibTransId="{2984A540-E5A6-44B0-833A-F668F22DCC1A}"/>
    <dgm:cxn modelId="{4408DEA8-6A2B-4F37-B67F-F673BA5EDD63}" srcId="{EE0DB3E1-6C6A-4B9E-9C25-163B8F4C2A72}" destId="{2F12C70A-91F5-4250-A78B-62D12CACA76C}" srcOrd="4" destOrd="0" parTransId="{D24144D7-01F6-41AD-941A-BEE87D1468A0}" sibTransId="{7BD6A044-F35F-48BB-86E8-1CE9D30DD8A6}"/>
    <dgm:cxn modelId="{9F77A8B0-8601-4F61-B684-A4427B6A97C7}" type="presOf" srcId="{03D95EB6-B652-49A7-95AC-E96F460306FB}" destId="{DA57780A-DB25-432F-A0B9-B0378DFE1122}" srcOrd="0" destOrd="0" presId="urn:microsoft.com/office/officeart/2005/8/layout/radial2"/>
    <dgm:cxn modelId="{5AFDB8BC-15C4-4430-BCEB-CBF177353913}" type="presOf" srcId="{EE0DB3E1-6C6A-4B9E-9C25-163B8F4C2A72}" destId="{48B43FE4-1407-4C13-859F-15AC4E1596BB}" srcOrd="0" destOrd="0" presId="urn:microsoft.com/office/officeart/2005/8/layout/radial2"/>
    <dgm:cxn modelId="{05D852C1-4709-442D-8359-CC8A243DEC5D}" srcId="{65F72F50-45D2-4171-ABA9-8A327D005932}" destId="{85198F11-33FE-489C-8663-21C49907C0C5}" srcOrd="4" destOrd="0" parTransId="{B3C6A4D9-3686-44DD-9495-7FCE094A3650}" sibTransId="{57FE4B1F-F2A1-4F15-AF6A-EBED66638DF7}"/>
    <dgm:cxn modelId="{79AB89CE-B062-42FC-B011-8745DC596CD6}" type="presOf" srcId="{F37C74DD-41B9-45ED-93CA-6C49B96B45B4}" destId="{21198EF3-CAD7-4BCC-BA2C-0F54C89EAF0D}" srcOrd="0" destOrd="0" presId="urn:microsoft.com/office/officeart/2005/8/layout/radial2"/>
    <dgm:cxn modelId="{5C77EEDB-5BB3-4F54-8483-0C86A90398E7}" type="presOf" srcId="{65F72F50-45D2-4171-ABA9-8A327D005932}" destId="{1717DECA-A2FB-4D55-A604-CAC91B0B0AA0}" srcOrd="0" destOrd="0" presId="urn:microsoft.com/office/officeart/2005/8/layout/radial2"/>
    <dgm:cxn modelId="{CAC8BFE7-7281-405D-984A-2377DB622905}" srcId="{EE0DB3E1-6C6A-4B9E-9C25-163B8F4C2A72}" destId="{2A26EFB4-B2F5-4E78-89EF-31A5A495FE18}" srcOrd="2" destOrd="0" parTransId="{C1AEC1A2-4D9A-4DA1-839C-2BB994BF10B9}" sibTransId="{5C1D35B5-DBD8-4BCD-9083-3C322673BBB3}"/>
    <dgm:cxn modelId="{ED1AFEEA-22E0-4A40-B000-221D6469C484}" type="presOf" srcId="{68B8D47F-D648-4D5A-BA98-000B3B1BC8A3}" destId="{3755E05E-BB5D-468A-AB39-A05B3B5532F0}" srcOrd="0" destOrd="0" presId="urn:microsoft.com/office/officeart/2005/8/layout/radial2"/>
    <dgm:cxn modelId="{987AC6EB-A271-4324-BCEA-9E7FD678AA74}" srcId="{65F72F50-45D2-4171-ABA9-8A327D005932}" destId="{4627CB93-31E7-499C-92D6-515E58AED2AA}" srcOrd="0" destOrd="0" parTransId="{FB5FC650-8B91-4E3D-BC45-96379AA42457}" sibTransId="{CF87C77A-674A-46D1-BA13-8BB2A1423F99}"/>
    <dgm:cxn modelId="{63B8DEEC-FC19-4C5F-9533-0E33F3D5C09A}" srcId="{68B8D47F-D648-4D5A-BA98-000B3B1BC8A3}" destId="{0F3C58FB-8B75-4213-805A-27EE8ABA9FA9}" srcOrd="4" destOrd="0" parTransId="{8B40E718-57D5-409B-AD6E-9226E4D63FD3}" sibTransId="{36EDE50E-3E0D-41CA-B1C9-B37A41429439}"/>
    <dgm:cxn modelId="{49F157F3-9663-4C21-ACB7-1FE5F4AD2259}" srcId="{EC7BF276-0ADA-4437-8595-4C349C0B081D}" destId="{EE0DB3E1-6C6A-4B9E-9C25-163B8F4C2A72}" srcOrd="1" destOrd="0" parTransId="{49DCC6B8-9759-41BD-8718-221EBC5D43C6}" sibTransId="{91528109-1488-4459-A4CC-72C717659F8E}"/>
    <dgm:cxn modelId="{35222438-B40A-4566-AC24-7532BA70D19B}" type="presParOf" srcId="{39F165CD-3670-4F12-8415-AA190F33B930}" destId="{AFFFA30E-DBDD-486F-A42A-3513BEA654F2}" srcOrd="0" destOrd="0" presId="urn:microsoft.com/office/officeart/2005/8/layout/radial2"/>
    <dgm:cxn modelId="{09EF50CD-DF71-4A84-BA05-1DC88D646F2F}" type="presParOf" srcId="{AFFFA30E-DBDD-486F-A42A-3513BEA654F2}" destId="{9EE5B11A-B26A-41C9-A3DE-09A29F3958A9}" srcOrd="0" destOrd="0" presId="urn:microsoft.com/office/officeart/2005/8/layout/radial2"/>
    <dgm:cxn modelId="{41A2913B-BCD8-4D6A-9DD9-816677AC9C8B}" type="presParOf" srcId="{9EE5B11A-B26A-41C9-A3DE-09A29F3958A9}" destId="{15F196D0-E102-4FCD-884C-4AEFD08B2096}" srcOrd="0" destOrd="0" presId="urn:microsoft.com/office/officeart/2005/8/layout/radial2"/>
    <dgm:cxn modelId="{8E3C15A7-913D-4A10-9A86-672F9E0BCA96}" type="presParOf" srcId="{9EE5B11A-B26A-41C9-A3DE-09A29F3958A9}" destId="{415955ED-3D9B-4C98-8C91-E57E0E5083AD}" srcOrd="1" destOrd="0" presId="urn:microsoft.com/office/officeart/2005/8/layout/radial2"/>
    <dgm:cxn modelId="{F87676B3-10C6-47B1-B269-85098A10CC62}" type="presParOf" srcId="{AFFFA30E-DBDD-486F-A42A-3513BEA654F2}" destId="{DA57780A-DB25-432F-A0B9-B0378DFE1122}" srcOrd="1" destOrd="0" presId="urn:microsoft.com/office/officeart/2005/8/layout/radial2"/>
    <dgm:cxn modelId="{D16B03D1-1872-4A2C-B159-195D59881F6D}" type="presParOf" srcId="{AFFFA30E-DBDD-486F-A42A-3513BEA654F2}" destId="{B1449B83-99A9-4B13-9A86-F360BA18F46C}" srcOrd="2" destOrd="0" presId="urn:microsoft.com/office/officeart/2005/8/layout/radial2"/>
    <dgm:cxn modelId="{8E2F7CB9-DBD1-4BED-8337-5787C03A0B05}" type="presParOf" srcId="{B1449B83-99A9-4B13-9A86-F360BA18F46C}" destId="{1717DECA-A2FB-4D55-A604-CAC91B0B0AA0}" srcOrd="0" destOrd="0" presId="urn:microsoft.com/office/officeart/2005/8/layout/radial2"/>
    <dgm:cxn modelId="{4F17AB16-941E-4985-8891-DAF62C8FC008}" type="presParOf" srcId="{B1449B83-99A9-4B13-9A86-F360BA18F46C}" destId="{17A7AD58-3F94-4F0D-8E03-66C36C8529B9}" srcOrd="1" destOrd="0" presId="urn:microsoft.com/office/officeart/2005/8/layout/radial2"/>
    <dgm:cxn modelId="{D6E6D06A-C2E9-4A98-88CB-45495683D217}" type="presParOf" srcId="{AFFFA30E-DBDD-486F-A42A-3513BEA654F2}" destId="{722119B7-02CE-4094-9FB1-5BEB796CE685}" srcOrd="3" destOrd="0" presId="urn:microsoft.com/office/officeart/2005/8/layout/radial2"/>
    <dgm:cxn modelId="{08ACC6C3-E90F-4D71-A9B8-1C416A597F30}" type="presParOf" srcId="{AFFFA30E-DBDD-486F-A42A-3513BEA654F2}" destId="{086567CC-B2AB-4445-9588-A208A66FDA8D}" srcOrd="4" destOrd="0" presId="urn:microsoft.com/office/officeart/2005/8/layout/radial2"/>
    <dgm:cxn modelId="{C72EC835-E4DE-4AE4-A371-4693A579360A}" type="presParOf" srcId="{086567CC-B2AB-4445-9588-A208A66FDA8D}" destId="{48B43FE4-1407-4C13-859F-15AC4E1596BB}" srcOrd="0" destOrd="0" presId="urn:microsoft.com/office/officeart/2005/8/layout/radial2"/>
    <dgm:cxn modelId="{90FB3FBE-6BEA-4A77-A11E-08527C72C811}" type="presParOf" srcId="{086567CC-B2AB-4445-9588-A208A66FDA8D}" destId="{21198EF3-CAD7-4BCC-BA2C-0F54C89EAF0D}" srcOrd="1" destOrd="0" presId="urn:microsoft.com/office/officeart/2005/8/layout/radial2"/>
    <dgm:cxn modelId="{DA60465F-D749-4A35-A8E0-B306B983F197}" type="presParOf" srcId="{AFFFA30E-DBDD-486F-A42A-3513BEA654F2}" destId="{2CAE0458-A502-4EB9-81A6-9C615CC673E1}" srcOrd="5" destOrd="0" presId="urn:microsoft.com/office/officeart/2005/8/layout/radial2"/>
    <dgm:cxn modelId="{02B1F1D4-AAB3-4AC0-9294-618CCD3F32FA}" type="presParOf" srcId="{AFFFA30E-DBDD-486F-A42A-3513BEA654F2}" destId="{68E598E0-CD2C-49BF-9930-02C2B19979FF}" srcOrd="6" destOrd="0" presId="urn:microsoft.com/office/officeart/2005/8/layout/radial2"/>
    <dgm:cxn modelId="{CFEF381E-7DE8-471A-83F0-A26A953688AB}" type="presParOf" srcId="{68E598E0-CD2C-49BF-9930-02C2B19979FF}" destId="{3755E05E-BB5D-468A-AB39-A05B3B5532F0}" srcOrd="0" destOrd="0" presId="urn:microsoft.com/office/officeart/2005/8/layout/radial2"/>
    <dgm:cxn modelId="{9D7A4F31-B64A-43CE-9C10-F99E3C70A0B6}" type="presParOf" srcId="{68E598E0-CD2C-49BF-9930-02C2B19979FF}" destId="{666641FA-F5A2-4CBB-9036-8CB61D5FA7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089F1E-77B1-4EAF-BD32-8735C7F1730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GB"/>
        </a:p>
      </dgm:t>
    </dgm:pt>
    <dgm:pt modelId="{A8966814-033D-4562-B377-7690B71FD03B}">
      <dgm:prSet phldrT="[Text]"/>
      <dgm:spPr/>
      <dgm:t>
        <a:bodyPr/>
        <a:lstStyle/>
        <a:p>
          <a:r>
            <a:rPr lang="en-GB" dirty="0"/>
            <a:t>12 Oct</a:t>
          </a:r>
        </a:p>
      </dgm:t>
    </dgm:pt>
    <dgm:pt modelId="{F34840C0-5559-4A69-8038-A0C9C7748D9F}" type="parTrans" cxnId="{C567950E-BE1B-4205-9F74-D790B0F1594D}">
      <dgm:prSet/>
      <dgm:spPr/>
      <dgm:t>
        <a:bodyPr/>
        <a:lstStyle/>
        <a:p>
          <a:endParaRPr lang="en-GB"/>
        </a:p>
      </dgm:t>
    </dgm:pt>
    <dgm:pt modelId="{B3E77F3C-8F99-45ED-87CB-A3042BA122DB}" type="sibTrans" cxnId="{C567950E-BE1B-4205-9F74-D790B0F1594D}">
      <dgm:prSet/>
      <dgm:spPr/>
      <dgm:t>
        <a:bodyPr/>
        <a:lstStyle/>
        <a:p>
          <a:endParaRPr lang="en-GB"/>
        </a:p>
      </dgm:t>
    </dgm:pt>
    <dgm:pt modelId="{68027354-CDF5-4DA0-B7AF-4EDCDCEC31D7}">
      <dgm:prSet phldrT="[Text]"/>
      <dgm:spPr/>
      <dgm:t>
        <a:bodyPr/>
        <a:lstStyle/>
        <a:p>
          <a:r>
            <a:rPr lang="en-GB" dirty="0"/>
            <a:t>Local Planning framework issued </a:t>
          </a:r>
        </a:p>
      </dgm:t>
    </dgm:pt>
    <dgm:pt modelId="{75409AB2-9D3B-497C-A386-41207ABB86F8}" type="parTrans" cxnId="{83025161-1FA4-4DF0-B7BC-E6CC556CDAC1}">
      <dgm:prSet/>
      <dgm:spPr/>
      <dgm:t>
        <a:bodyPr/>
        <a:lstStyle/>
        <a:p>
          <a:endParaRPr lang="en-GB"/>
        </a:p>
      </dgm:t>
    </dgm:pt>
    <dgm:pt modelId="{2C624440-337A-43D5-B26E-63C06B89863C}" type="sibTrans" cxnId="{83025161-1FA4-4DF0-B7BC-E6CC556CDAC1}">
      <dgm:prSet/>
      <dgm:spPr/>
      <dgm:t>
        <a:bodyPr/>
        <a:lstStyle/>
        <a:p>
          <a:endParaRPr lang="en-GB"/>
        </a:p>
      </dgm:t>
    </dgm:pt>
    <dgm:pt modelId="{886B060A-F4A7-4F91-95F6-668365FCDF71}">
      <dgm:prSet phldrT="[Text]"/>
      <dgm:spPr/>
      <dgm:t>
        <a:bodyPr/>
        <a:lstStyle/>
        <a:p>
          <a:r>
            <a:rPr lang="en-GB" dirty="0"/>
            <a:t>27 Jan</a:t>
          </a:r>
        </a:p>
      </dgm:t>
    </dgm:pt>
    <dgm:pt modelId="{9895FCAE-CDFF-4158-8961-EC47EB946933}" type="parTrans" cxnId="{CA5689EF-8165-4A77-A119-492FDFA95028}">
      <dgm:prSet/>
      <dgm:spPr/>
      <dgm:t>
        <a:bodyPr/>
        <a:lstStyle/>
        <a:p>
          <a:endParaRPr lang="en-GB"/>
        </a:p>
      </dgm:t>
    </dgm:pt>
    <dgm:pt modelId="{5ACE24E4-FBB9-46A1-80B1-D0472E3A89FA}" type="sibTrans" cxnId="{CA5689EF-8165-4A77-A119-492FDFA95028}">
      <dgm:prSet/>
      <dgm:spPr/>
      <dgm:t>
        <a:bodyPr/>
        <a:lstStyle/>
        <a:p>
          <a:endParaRPr lang="en-GB"/>
        </a:p>
      </dgm:t>
    </dgm:pt>
    <dgm:pt modelId="{DBB5060C-DE77-4DE2-AC62-11C5FA20B56B}">
      <dgm:prSet phldrT="[Text]"/>
      <dgm:spPr/>
      <dgm:t>
        <a:bodyPr/>
        <a:lstStyle/>
        <a:p>
          <a:r>
            <a:rPr lang="en-GB" dirty="0"/>
            <a:t>Approval of plan by Board</a:t>
          </a:r>
        </a:p>
      </dgm:t>
    </dgm:pt>
    <dgm:pt modelId="{085D9C72-F355-49DA-A47E-9F80E32D5CB9}" type="parTrans" cxnId="{EA1EBA73-30E5-4E61-95F5-A8C5F036CCB9}">
      <dgm:prSet/>
      <dgm:spPr/>
      <dgm:t>
        <a:bodyPr/>
        <a:lstStyle/>
        <a:p>
          <a:endParaRPr lang="en-GB"/>
        </a:p>
      </dgm:t>
    </dgm:pt>
    <dgm:pt modelId="{B37A9F6A-8E75-4AD7-8D21-515B1DA0E2A6}" type="sibTrans" cxnId="{EA1EBA73-30E5-4E61-95F5-A8C5F036CCB9}">
      <dgm:prSet/>
      <dgm:spPr/>
      <dgm:t>
        <a:bodyPr/>
        <a:lstStyle/>
        <a:p>
          <a:endParaRPr lang="en-GB"/>
        </a:p>
      </dgm:t>
    </dgm:pt>
    <dgm:pt modelId="{E6E02011-664C-48CD-98A6-3E2EBDC210D9}">
      <dgm:prSet phldrT="[Text]"/>
      <dgm:spPr/>
      <dgm:t>
        <a:bodyPr/>
        <a:lstStyle/>
        <a:p>
          <a:r>
            <a:rPr lang="en-GB" dirty="0"/>
            <a:t>08 Mar</a:t>
          </a:r>
        </a:p>
      </dgm:t>
    </dgm:pt>
    <dgm:pt modelId="{140597CE-314E-4A80-81EC-92F3D051F38F}" type="parTrans" cxnId="{9300778C-52EF-4A4F-9EA4-D7C91E05462C}">
      <dgm:prSet/>
      <dgm:spPr/>
      <dgm:t>
        <a:bodyPr/>
        <a:lstStyle/>
        <a:p>
          <a:endParaRPr lang="en-GB"/>
        </a:p>
      </dgm:t>
    </dgm:pt>
    <dgm:pt modelId="{C4C65260-5135-40C4-BE19-890B5A80E89C}" type="sibTrans" cxnId="{9300778C-52EF-4A4F-9EA4-D7C91E05462C}">
      <dgm:prSet/>
      <dgm:spPr/>
      <dgm:t>
        <a:bodyPr/>
        <a:lstStyle/>
        <a:p>
          <a:endParaRPr lang="en-GB"/>
        </a:p>
      </dgm:t>
    </dgm:pt>
    <dgm:pt modelId="{38525C22-953E-4DB2-83B3-4518657B93C8}">
      <dgm:prSet/>
      <dgm:spPr/>
      <dgm:t>
        <a:bodyPr/>
        <a:lstStyle/>
        <a:p>
          <a:r>
            <a:rPr lang="en-GB" dirty="0"/>
            <a:t>09 Nov</a:t>
          </a:r>
        </a:p>
      </dgm:t>
    </dgm:pt>
    <dgm:pt modelId="{964837A4-CA08-45A7-BDE0-734C619A40FA}" type="parTrans" cxnId="{11344198-5964-4D24-9D39-03A16D2F2094}">
      <dgm:prSet/>
      <dgm:spPr/>
      <dgm:t>
        <a:bodyPr/>
        <a:lstStyle/>
        <a:p>
          <a:endParaRPr lang="en-GB"/>
        </a:p>
      </dgm:t>
    </dgm:pt>
    <dgm:pt modelId="{0E1734E2-FFEB-4469-98CD-E013FD0D04B5}" type="sibTrans" cxnId="{11344198-5964-4D24-9D39-03A16D2F2094}">
      <dgm:prSet/>
      <dgm:spPr/>
      <dgm:t>
        <a:bodyPr/>
        <a:lstStyle/>
        <a:p>
          <a:endParaRPr lang="en-GB"/>
        </a:p>
      </dgm:t>
    </dgm:pt>
    <dgm:pt modelId="{B380E6C9-F2AA-4121-8C2A-AD5B73B90EB0}">
      <dgm:prSet/>
      <dgm:spPr/>
      <dgm:t>
        <a:bodyPr/>
        <a:lstStyle/>
        <a:p>
          <a:r>
            <a:rPr lang="en-GB" dirty="0"/>
            <a:t>17 Jan</a:t>
          </a:r>
        </a:p>
      </dgm:t>
    </dgm:pt>
    <dgm:pt modelId="{C7F7E2B2-2DE2-4361-A6B7-2554ABFDF2DF}" type="parTrans" cxnId="{487F0CFE-491C-4B6C-9258-10CCAA640297}">
      <dgm:prSet/>
      <dgm:spPr/>
      <dgm:t>
        <a:bodyPr/>
        <a:lstStyle/>
        <a:p>
          <a:endParaRPr lang="en-GB"/>
        </a:p>
      </dgm:t>
    </dgm:pt>
    <dgm:pt modelId="{4D152EF5-6F27-4598-BEE4-E7738D894154}" type="sibTrans" cxnId="{487F0CFE-491C-4B6C-9258-10CCAA640297}">
      <dgm:prSet/>
      <dgm:spPr/>
      <dgm:t>
        <a:bodyPr/>
        <a:lstStyle/>
        <a:p>
          <a:endParaRPr lang="en-GB"/>
        </a:p>
      </dgm:t>
    </dgm:pt>
    <dgm:pt modelId="{2608FC32-60C2-4125-A229-888E7EA390F4}">
      <dgm:prSet/>
      <dgm:spPr/>
      <dgm:t>
        <a:bodyPr/>
        <a:lstStyle/>
        <a:p>
          <a:r>
            <a:rPr lang="en-GB" dirty="0"/>
            <a:t>11 Jan</a:t>
          </a:r>
        </a:p>
      </dgm:t>
    </dgm:pt>
    <dgm:pt modelId="{8208F085-A7EB-4729-9F86-C4DC3F89A9C1}" type="parTrans" cxnId="{9B7FC21F-8A28-4E9D-83AC-FBC8FD2DA6E3}">
      <dgm:prSet/>
      <dgm:spPr/>
      <dgm:t>
        <a:bodyPr/>
        <a:lstStyle/>
        <a:p>
          <a:endParaRPr lang="en-GB"/>
        </a:p>
      </dgm:t>
    </dgm:pt>
    <dgm:pt modelId="{6A762638-34A2-4FB9-A70E-AA71E9631670}" type="sibTrans" cxnId="{9B7FC21F-8A28-4E9D-83AC-FBC8FD2DA6E3}">
      <dgm:prSet/>
      <dgm:spPr/>
      <dgm:t>
        <a:bodyPr/>
        <a:lstStyle/>
        <a:p>
          <a:endParaRPr lang="en-GB"/>
        </a:p>
      </dgm:t>
    </dgm:pt>
    <dgm:pt modelId="{A5887942-C648-40CA-8831-3754EE3E160A}">
      <dgm:prSet/>
      <dgm:spPr/>
      <dgm:t>
        <a:bodyPr/>
        <a:lstStyle/>
        <a:p>
          <a:r>
            <a:rPr lang="en-GB" dirty="0"/>
            <a:t>16 Nov</a:t>
          </a:r>
        </a:p>
      </dgm:t>
    </dgm:pt>
    <dgm:pt modelId="{43971DAD-4155-4F43-9C62-D769D49F2223}" type="parTrans" cxnId="{51C379C3-F77E-4F6B-B91F-636BF418DD0C}">
      <dgm:prSet/>
      <dgm:spPr/>
      <dgm:t>
        <a:bodyPr/>
        <a:lstStyle/>
        <a:p>
          <a:endParaRPr lang="en-GB"/>
        </a:p>
      </dgm:t>
    </dgm:pt>
    <dgm:pt modelId="{DD939DD7-E88F-42D4-A946-F4EDD504F442}" type="sibTrans" cxnId="{51C379C3-F77E-4F6B-B91F-636BF418DD0C}">
      <dgm:prSet/>
      <dgm:spPr/>
      <dgm:t>
        <a:bodyPr/>
        <a:lstStyle/>
        <a:p>
          <a:endParaRPr lang="en-GB"/>
        </a:p>
      </dgm:t>
    </dgm:pt>
    <dgm:pt modelId="{D7017689-B27E-4471-82C4-E5CBEB73357A}">
      <dgm:prSet/>
      <dgm:spPr/>
      <dgm:t>
        <a:bodyPr/>
        <a:lstStyle/>
        <a:p>
          <a:r>
            <a:rPr lang="en-GB" dirty="0"/>
            <a:t>16 Dec</a:t>
          </a:r>
        </a:p>
      </dgm:t>
    </dgm:pt>
    <dgm:pt modelId="{A10E7908-D418-479D-85C4-32EB01752720}" type="parTrans" cxnId="{E1EF0451-81E1-42A8-A116-8422FC5305AD}">
      <dgm:prSet/>
      <dgm:spPr/>
      <dgm:t>
        <a:bodyPr/>
        <a:lstStyle/>
        <a:p>
          <a:endParaRPr lang="en-GB"/>
        </a:p>
      </dgm:t>
    </dgm:pt>
    <dgm:pt modelId="{464C13AE-AC51-4E6B-A4A3-89AC59B5456A}" type="sibTrans" cxnId="{E1EF0451-81E1-42A8-A116-8422FC5305AD}">
      <dgm:prSet/>
      <dgm:spPr/>
      <dgm:t>
        <a:bodyPr/>
        <a:lstStyle/>
        <a:p>
          <a:endParaRPr lang="en-GB"/>
        </a:p>
      </dgm:t>
    </dgm:pt>
    <dgm:pt modelId="{5E8A34B0-2C2B-4319-8142-754E6F0A2F3E}">
      <dgm:prSet/>
      <dgm:spPr/>
      <dgm:t>
        <a:bodyPr/>
        <a:lstStyle/>
        <a:p>
          <a:r>
            <a:rPr lang="en-GB" dirty="0"/>
            <a:t>01 Dec</a:t>
          </a:r>
        </a:p>
      </dgm:t>
    </dgm:pt>
    <dgm:pt modelId="{1810AF39-E433-4DC3-BA56-E870D5CBF38C}" type="parTrans" cxnId="{381C6762-6C4D-4CE1-8E5F-7BDB8F96922D}">
      <dgm:prSet/>
      <dgm:spPr/>
      <dgm:t>
        <a:bodyPr/>
        <a:lstStyle/>
        <a:p>
          <a:endParaRPr lang="en-GB"/>
        </a:p>
      </dgm:t>
    </dgm:pt>
    <dgm:pt modelId="{E9F0AD23-EE14-4457-8E52-C147F29CE1C4}" type="sibTrans" cxnId="{381C6762-6C4D-4CE1-8E5F-7BDB8F96922D}">
      <dgm:prSet/>
      <dgm:spPr/>
      <dgm:t>
        <a:bodyPr/>
        <a:lstStyle/>
        <a:p>
          <a:endParaRPr lang="en-GB"/>
        </a:p>
      </dgm:t>
    </dgm:pt>
    <dgm:pt modelId="{82251356-3BC8-4AC1-A2FC-3C07E726A83E}">
      <dgm:prSet/>
      <dgm:spPr/>
      <dgm:t>
        <a:bodyPr/>
        <a:lstStyle/>
        <a:p>
          <a:r>
            <a:rPr lang="en-GB" dirty="0"/>
            <a:t>23 Nov</a:t>
          </a:r>
        </a:p>
      </dgm:t>
    </dgm:pt>
    <dgm:pt modelId="{C01930CF-FF36-4C09-B9FC-C07315FD8635}" type="parTrans" cxnId="{E8527880-7228-44E3-B1E1-70B49A0B0926}">
      <dgm:prSet/>
      <dgm:spPr/>
      <dgm:t>
        <a:bodyPr/>
        <a:lstStyle/>
        <a:p>
          <a:endParaRPr lang="en-GB"/>
        </a:p>
      </dgm:t>
    </dgm:pt>
    <dgm:pt modelId="{7BB1C955-FA8E-4015-8D05-9A1193ED45D0}" type="sibTrans" cxnId="{E8527880-7228-44E3-B1E1-70B49A0B0926}">
      <dgm:prSet/>
      <dgm:spPr/>
      <dgm:t>
        <a:bodyPr/>
        <a:lstStyle/>
        <a:p>
          <a:endParaRPr lang="en-GB"/>
        </a:p>
      </dgm:t>
    </dgm:pt>
    <dgm:pt modelId="{BDC60401-0CA6-4BCC-9637-6CE82E84E907}">
      <dgm:prSet/>
      <dgm:spPr/>
      <dgm:t>
        <a:bodyPr/>
        <a:lstStyle/>
        <a:p>
          <a:r>
            <a:rPr lang="en-GB" dirty="0"/>
            <a:t>29 Nov </a:t>
          </a:r>
        </a:p>
      </dgm:t>
    </dgm:pt>
    <dgm:pt modelId="{624F4C46-AA28-415B-BACF-D9976E9BB381}" type="parTrans" cxnId="{A072C820-8C79-4A4E-A95F-1061360486FA}">
      <dgm:prSet/>
      <dgm:spPr/>
      <dgm:t>
        <a:bodyPr/>
        <a:lstStyle/>
        <a:p>
          <a:endParaRPr lang="en-GB"/>
        </a:p>
      </dgm:t>
    </dgm:pt>
    <dgm:pt modelId="{1E87D763-0A34-4D85-B72F-C4DBCAC3993F}" type="sibTrans" cxnId="{A072C820-8C79-4A4E-A95F-1061360486FA}">
      <dgm:prSet/>
      <dgm:spPr/>
      <dgm:t>
        <a:bodyPr/>
        <a:lstStyle/>
        <a:p>
          <a:endParaRPr lang="en-GB"/>
        </a:p>
      </dgm:t>
    </dgm:pt>
    <dgm:pt modelId="{6A6CBFF9-42FA-47E4-B6A4-C3C625AC68FC}">
      <dgm:prSet/>
      <dgm:spPr/>
      <dgm:t>
        <a:bodyPr/>
        <a:lstStyle/>
        <a:p>
          <a:r>
            <a:rPr lang="en-GB" dirty="0"/>
            <a:t>01 Dec</a:t>
          </a:r>
        </a:p>
      </dgm:t>
    </dgm:pt>
    <dgm:pt modelId="{37B4B28A-A30B-4503-B691-1096645CFCF8}" type="parTrans" cxnId="{29186C0B-3CF5-4DA5-8F87-1759655E1CDE}">
      <dgm:prSet/>
      <dgm:spPr/>
      <dgm:t>
        <a:bodyPr/>
        <a:lstStyle/>
        <a:p>
          <a:endParaRPr lang="en-GB"/>
        </a:p>
      </dgm:t>
    </dgm:pt>
    <dgm:pt modelId="{3BE59E79-B31D-4D81-8773-C2BBB227F930}" type="sibTrans" cxnId="{29186C0B-3CF5-4DA5-8F87-1759655E1CDE}">
      <dgm:prSet/>
      <dgm:spPr/>
      <dgm:t>
        <a:bodyPr/>
        <a:lstStyle/>
        <a:p>
          <a:endParaRPr lang="en-GB"/>
        </a:p>
      </dgm:t>
    </dgm:pt>
    <dgm:pt modelId="{BB16D8A4-4705-430B-9184-FA6F9210240B}">
      <dgm:prSet/>
      <dgm:spPr/>
      <dgm:t>
        <a:bodyPr/>
        <a:lstStyle/>
        <a:p>
          <a:r>
            <a:rPr lang="en-GB" dirty="0"/>
            <a:t>WHSCC 22-23 commissioning intentions finalised at Joint Committee</a:t>
          </a:r>
        </a:p>
      </dgm:t>
    </dgm:pt>
    <dgm:pt modelId="{2331E7BF-70FD-4C2B-B047-C7B2C8012C0D}" type="parTrans" cxnId="{CD5ADE4E-06AE-4F81-8263-B2FD6877E8C0}">
      <dgm:prSet/>
      <dgm:spPr/>
      <dgm:t>
        <a:bodyPr/>
        <a:lstStyle/>
        <a:p>
          <a:endParaRPr lang="en-GB"/>
        </a:p>
      </dgm:t>
    </dgm:pt>
    <dgm:pt modelId="{B3153E45-3B26-4FE7-8370-BFE4A3C7FB35}" type="sibTrans" cxnId="{CD5ADE4E-06AE-4F81-8263-B2FD6877E8C0}">
      <dgm:prSet/>
      <dgm:spPr/>
      <dgm:t>
        <a:bodyPr/>
        <a:lstStyle/>
        <a:p>
          <a:endParaRPr lang="en-GB"/>
        </a:p>
      </dgm:t>
    </dgm:pt>
    <dgm:pt modelId="{634A225F-726E-4955-91B9-ECD83BF0E901}">
      <dgm:prSet/>
      <dgm:spPr/>
      <dgm:t>
        <a:bodyPr/>
        <a:lstStyle/>
        <a:p>
          <a:r>
            <a:rPr lang="en-GB" dirty="0"/>
            <a:t>Testing of (</a:t>
          </a:r>
          <a:r>
            <a:rPr lang="en-GB" dirty="0" err="1"/>
            <a:t>i</a:t>
          </a:r>
          <a:r>
            <a:rPr lang="en-GB" dirty="0"/>
            <a:t>) approach to prioritisation (ii) proposed plan architecture with Strategy and Delivery Committee</a:t>
          </a:r>
        </a:p>
      </dgm:t>
    </dgm:pt>
    <dgm:pt modelId="{83D2EDFB-9C21-4419-9B7C-65233584B60B}" type="parTrans" cxnId="{7B16B420-D0D9-4D4D-8133-8E8BE383F213}">
      <dgm:prSet/>
      <dgm:spPr/>
      <dgm:t>
        <a:bodyPr/>
        <a:lstStyle/>
        <a:p>
          <a:endParaRPr lang="en-GB"/>
        </a:p>
      </dgm:t>
    </dgm:pt>
    <dgm:pt modelId="{606B5002-5BAB-4A22-ADEF-CE0EB307891B}" type="sibTrans" cxnId="{7B16B420-D0D9-4D4D-8133-8E8BE383F213}">
      <dgm:prSet/>
      <dgm:spPr/>
      <dgm:t>
        <a:bodyPr/>
        <a:lstStyle/>
        <a:p>
          <a:endParaRPr lang="en-GB"/>
        </a:p>
      </dgm:t>
    </dgm:pt>
    <dgm:pt modelId="{8D335FBA-0E9F-4069-A881-091426CFBCFF}">
      <dgm:prSet/>
      <dgm:spPr/>
      <dgm:t>
        <a:bodyPr/>
        <a:lstStyle/>
        <a:p>
          <a:r>
            <a:rPr lang="en-GB" dirty="0"/>
            <a:t>Return of completed plans from Clinical Boards</a:t>
          </a:r>
        </a:p>
      </dgm:t>
    </dgm:pt>
    <dgm:pt modelId="{CBEA2A44-8205-46FE-920D-7899D2CC5F63}" type="parTrans" cxnId="{7886721B-28E8-44F1-8394-6272F6D8663B}">
      <dgm:prSet/>
      <dgm:spPr/>
      <dgm:t>
        <a:bodyPr/>
        <a:lstStyle/>
        <a:p>
          <a:endParaRPr lang="en-GB"/>
        </a:p>
      </dgm:t>
    </dgm:pt>
    <dgm:pt modelId="{D1385581-1E9F-455E-B5FF-5E40F67F575D}" type="sibTrans" cxnId="{7886721B-28E8-44F1-8394-6272F6D8663B}">
      <dgm:prSet/>
      <dgm:spPr/>
      <dgm:t>
        <a:bodyPr/>
        <a:lstStyle/>
        <a:p>
          <a:endParaRPr lang="en-GB"/>
        </a:p>
      </dgm:t>
    </dgm:pt>
    <dgm:pt modelId="{0177DC2D-0183-495A-A90A-2D5A58285BDD}">
      <dgm:prSet/>
      <dgm:spPr/>
      <dgm:t>
        <a:bodyPr/>
        <a:lstStyle/>
        <a:p>
          <a:r>
            <a:rPr lang="en-GB" dirty="0"/>
            <a:t>Update on plan development to CHC planning committee</a:t>
          </a:r>
        </a:p>
      </dgm:t>
    </dgm:pt>
    <dgm:pt modelId="{6B2694C5-731B-4518-9752-F16DCA207FC2}" type="parTrans" cxnId="{ABB72054-FAAF-4309-B5D8-7AE3BFB5329C}">
      <dgm:prSet/>
      <dgm:spPr/>
      <dgm:t>
        <a:bodyPr/>
        <a:lstStyle/>
        <a:p>
          <a:endParaRPr lang="en-GB"/>
        </a:p>
      </dgm:t>
    </dgm:pt>
    <dgm:pt modelId="{664D85AE-5AFD-45FF-A407-B66423537ABC}" type="sibTrans" cxnId="{ABB72054-FAAF-4309-B5D8-7AE3BFB5329C}">
      <dgm:prSet/>
      <dgm:spPr/>
      <dgm:t>
        <a:bodyPr/>
        <a:lstStyle/>
        <a:p>
          <a:endParaRPr lang="en-GB"/>
        </a:p>
      </dgm:t>
    </dgm:pt>
    <dgm:pt modelId="{B352DAA8-B22D-4D99-83E7-77C93C40E455}">
      <dgm:prSet/>
      <dgm:spPr/>
      <dgm:t>
        <a:bodyPr/>
        <a:lstStyle/>
        <a:p>
          <a:r>
            <a:rPr lang="en-GB" dirty="0"/>
            <a:t>Update on plan development with the Local Partnership Forum</a:t>
          </a:r>
        </a:p>
      </dgm:t>
    </dgm:pt>
    <dgm:pt modelId="{8C33838C-C7C5-47F1-9015-41F285400752}" type="parTrans" cxnId="{86833449-96BD-4CD8-B6E9-DBAE424AACD0}">
      <dgm:prSet/>
      <dgm:spPr/>
      <dgm:t>
        <a:bodyPr/>
        <a:lstStyle/>
        <a:p>
          <a:endParaRPr lang="en-GB"/>
        </a:p>
      </dgm:t>
    </dgm:pt>
    <dgm:pt modelId="{B18542B0-8F47-4947-AECA-8E1A2FC13294}" type="sibTrans" cxnId="{86833449-96BD-4CD8-B6E9-DBAE424AACD0}">
      <dgm:prSet/>
      <dgm:spPr/>
      <dgm:t>
        <a:bodyPr/>
        <a:lstStyle/>
        <a:p>
          <a:endParaRPr lang="en-GB"/>
        </a:p>
      </dgm:t>
    </dgm:pt>
    <dgm:pt modelId="{313E087C-E99B-467F-B415-DF90E6ED4375}">
      <dgm:prSet/>
      <dgm:spPr/>
      <dgm:t>
        <a:bodyPr/>
        <a:lstStyle/>
        <a:p>
          <a:r>
            <a:rPr lang="en-GB" dirty="0"/>
            <a:t>Prioritisation exercise by SDDG</a:t>
          </a:r>
        </a:p>
      </dgm:t>
    </dgm:pt>
    <dgm:pt modelId="{BC9D8049-D082-431D-96EF-C844A7960705}" type="parTrans" cxnId="{4FB6EA6D-4683-4655-8AB4-09A2A4AC2E50}">
      <dgm:prSet/>
      <dgm:spPr/>
      <dgm:t>
        <a:bodyPr/>
        <a:lstStyle/>
        <a:p>
          <a:endParaRPr lang="en-GB"/>
        </a:p>
      </dgm:t>
    </dgm:pt>
    <dgm:pt modelId="{FB638918-4A22-4AE4-AB5E-44F721E18944}" type="sibTrans" cxnId="{4FB6EA6D-4683-4655-8AB4-09A2A4AC2E50}">
      <dgm:prSet/>
      <dgm:spPr/>
      <dgm:t>
        <a:bodyPr/>
        <a:lstStyle/>
        <a:p>
          <a:endParaRPr lang="en-GB"/>
        </a:p>
      </dgm:t>
    </dgm:pt>
    <dgm:pt modelId="{D61DF5CD-932F-407C-A58B-49F05B4A497E}">
      <dgm:prSet/>
      <dgm:spPr/>
      <dgm:t>
        <a:bodyPr/>
        <a:lstStyle/>
        <a:p>
          <a:r>
            <a:rPr lang="en-GB" dirty="0"/>
            <a:t>Outcome of prioritisation exercise shared with Management Executives</a:t>
          </a:r>
        </a:p>
      </dgm:t>
    </dgm:pt>
    <dgm:pt modelId="{2C461B04-DCA9-4917-A68F-A4E3A53845A2}" type="parTrans" cxnId="{E743DA98-83C9-49A8-A1D9-ED562E62CA38}">
      <dgm:prSet/>
      <dgm:spPr/>
      <dgm:t>
        <a:bodyPr/>
        <a:lstStyle/>
        <a:p>
          <a:endParaRPr lang="en-GB"/>
        </a:p>
      </dgm:t>
    </dgm:pt>
    <dgm:pt modelId="{CC3C93D3-78EC-48BA-9986-043301AE16E1}" type="sibTrans" cxnId="{E743DA98-83C9-49A8-A1D9-ED562E62CA38}">
      <dgm:prSet/>
      <dgm:spPr/>
      <dgm:t>
        <a:bodyPr/>
        <a:lstStyle/>
        <a:p>
          <a:endParaRPr lang="en-GB"/>
        </a:p>
      </dgm:t>
    </dgm:pt>
    <dgm:pt modelId="{251F4CEB-03EA-4D2F-A049-0F0299BC510A}">
      <dgm:prSet/>
      <dgm:spPr/>
      <dgm:t>
        <a:bodyPr/>
        <a:lstStyle/>
        <a:p>
          <a:r>
            <a:rPr lang="en-GB" dirty="0"/>
            <a:t>Draft plan to Strategy and Delivery Committee</a:t>
          </a:r>
        </a:p>
      </dgm:t>
    </dgm:pt>
    <dgm:pt modelId="{E60602E7-3B30-405F-850E-8271D5CFC92F}" type="parTrans" cxnId="{573A467D-0C90-466E-AF49-629A0BBAB256}">
      <dgm:prSet/>
      <dgm:spPr/>
      <dgm:t>
        <a:bodyPr/>
        <a:lstStyle/>
        <a:p>
          <a:endParaRPr lang="en-GB"/>
        </a:p>
      </dgm:t>
    </dgm:pt>
    <dgm:pt modelId="{F85FF166-0606-484F-A86A-C1A4AA79BE43}" type="sibTrans" cxnId="{573A467D-0C90-466E-AF49-629A0BBAB256}">
      <dgm:prSet/>
      <dgm:spPr/>
      <dgm:t>
        <a:bodyPr/>
        <a:lstStyle/>
        <a:p>
          <a:endParaRPr lang="en-GB"/>
        </a:p>
      </dgm:t>
    </dgm:pt>
    <dgm:pt modelId="{C25278A4-5C8E-41F7-84EA-C061BDCC89FF}">
      <dgm:prSet/>
      <dgm:spPr/>
      <dgm:t>
        <a:bodyPr/>
        <a:lstStyle/>
        <a:p>
          <a:r>
            <a:rPr lang="en-GB" dirty="0">
              <a:solidFill>
                <a:srgbClr val="FF0000"/>
              </a:solidFill>
            </a:rPr>
            <a:t>Deadline for IMTP to be finalised</a:t>
          </a:r>
        </a:p>
      </dgm:t>
    </dgm:pt>
    <dgm:pt modelId="{59D8B6F4-7610-42B1-BAB2-5A10B46BA362}" type="parTrans" cxnId="{57259BBA-B80B-4322-B9FE-19F210D63EA7}">
      <dgm:prSet/>
      <dgm:spPr/>
      <dgm:t>
        <a:bodyPr/>
        <a:lstStyle/>
        <a:p>
          <a:endParaRPr lang="en-GB"/>
        </a:p>
      </dgm:t>
    </dgm:pt>
    <dgm:pt modelId="{821B2FB5-8C23-464B-B7E2-33E6F3657704}" type="sibTrans" cxnId="{57259BBA-B80B-4322-B9FE-19F210D63EA7}">
      <dgm:prSet/>
      <dgm:spPr/>
      <dgm:t>
        <a:bodyPr/>
        <a:lstStyle/>
        <a:p>
          <a:endParaRPr lang="en-GB"/>
        </a:p>
      </dgm:t>
    </dgm:pt>
    <dgm:pt modelId="{55EC78D7-8B3A-4F63-BCE1-E1561ED202AC}">
      <dgm:prSet/>
      <dgm:spPr/>
      <dgm:t>
        <a:bodyPr/>
        <a:lstStyle/>
        <a:p>
          <a:r>
            <a:rPr lang="en-GB" dirty="0"/>
            <a:t>CHC Planning committee to receive IMTP</a:t>
          </a:r>
        </a:p>
      </dgm:t>
    </dgm:pt>
    <dgm:pt modelId="{F426F4B5-949A-4228-8EB6-FDB7A41A1DC1}" type="parTrans" cxnId="{0A86BE7B-8A48-4816-9400-08B26208DAC1}">
      <dgm:prSet/>
      <dgm:spPr/>
      <dgm:t>
        <a:bodyPr/>
        <a:lstStyle/>
        <a:p>
          <a:endParaRPr lang="en-GB"/>
        </a:p>
      </dgm:t>
    </dgm:pt>
    <dgm:pt modelId="{4EA0C9A4-100A-48E9-B47D-850179DB561E}" type="sibTrans" cxnId="{0A86BE7B-8A48-4816-9400-08B26208DAC1}">
      <dgm:prSet/>
      <dgm:spPr/>
      <dgm:t>
        <a:bodyPr/>
        <a:lstStyle/>
        <a:p>
          <a:endParaRPr lang="en-GB"/>
        </a:p>
      </dgm:t>
    </dgm:pt>
    <dgm:pt modelId="{A0560559-573A-404D-AA2F-25761E833499}">
      <dgm:prSet/>
      <dgm:spPr/>
      <dgm:t>
        <a:bodyPr/>
        <a:lstStyle/>
        <a:p>
          <a:r>
            <a:rPr lang="en-GB" dirty="0"/>
            <a:t>01 Jan</a:t>
          </a:r>
        </a:p>
      </dgm:t>
    </dgm:pt>
    <dgm:pt modelId="{8ADA08B0-DA9F-48FF-9DB9-05FBE717E4B5}" type="parTrans" cxnId="{51230554-33DA-4EDB-994D-06978C16E9B1}">
      <dgm:prSet/>
      <dgm:spPr/>
      <dgm:t>
        <a:bodyPr/>
        <a:lstStyle/>
        <a:p>
          <a:endParaRPr lang="en-GB"/>
        </a:p>
      </dgm:t>
    </dgm:pt>
    <dgm:pt modelId="{A64DCE99-C69E-4A94-8D0C-950840B5FE55}" type="sibTrans" cxnId="{51230554-33DA-4EDB-994D-06978C16E9B1}">
      <dgm:prSet/>
      <dgm:spPr/>
      <dgm:t>
        <a:bodyPr/>
        <a:lstStyle/>
        <a:p>
          <a:endParaRPr lang="en-GB"/>
        </a:p>
      </dgm:t>
    </dgm:pt>
    <dgm:pt modelId="{C485226C-AE11-40CC-9667-D2C84C15893F}">
      <dgm:prSet/>
      <dgm:spPr/>
      <dgm:t>
        <a:bodyPr/>
        <a:lstStyle/>
        <a:p>
          <a:r>
            <a:rPr lang="en-GB" dirty="0">
              <a:solidFill>
                <a:srgbClr val="FF0000"/>
              </a:solidFill>
            </a:rPr>
            <a:t>Deadline for required contributions to plan</a:t>
          </a:r>
        </a:p>
      </dgm:t>
    </dgm:pt>
    <dgm:pt modelId="{6D43D2E2-2CBF-49FB-A07F-BACFF9A2AFF7}" type="parTrans" cxnId="{72F013A7-1372-4331-B171-82DF4BCB6BBB}">
      <dgm:prSet/>
      <dgm:spPr/>
      <dgm:t>
        <a:bodyPr/>
        <a:lstStyle/>
        <a:p>
          <a:endParaRPr lang="en-GB"/>
        </a:p>
      </dgm:t>
    </dgm:pt>
    <dgm:pt modelId="{7AFD3373-6A96-4D27-BFCA-0B9A255828B5}" type="sibTrans" cxnId="{72F013A7-1372-4331-B171-82DF4BCB6BBB}">
      <dgm:prSet/>
      <dgm:spPr/>
      <dgm:t>
        <a:bodyPr/>
        <a:lstStyle/>
        <a:p>
          <a:endParaRPr lang="en-GB"/>
        </a:p>
      </dgm:t>
    </dgm:pt>
    <dgm:pt modelId="{0681DA1C-F706-48CB-AC54-B13E3D096635}" type="pres">
      <dgm:prSet presAssocID="{CC089F1E-77B1-4EAF-BD32-8735C7F1730A}" presName="linearFlow" presStyleCnt="0">
        <dgm:presLayoutVars>
          <dgm:dir/>
          <dgm:animLvl val="lvl"/>
          <dgm:resizeHandles val="exact"/>
        </dgm:presLayoutVars>
      </dgm:prSet>
      <dgm:spPr/>
    </dgm:pt>
    <dgm:pt modelId="{5ACB957D-A3A5-4DF4-9083-A7B2165A4BF1}" type="pres">
      <dgm:prSet presAssocID="{A8966814-033D-4562-B377-7690B71FD03B}" presName="composite" presStyleCnt="0"/>
      <dgm:spPr/>
    </dgm:pt>
    <dgm:pt modelId="{2D3F2FC0-E9E4-4D6C-A3D4-BAD472BA2517}" type="pres">
      <dgm:prSet presAssocID="{A8966814-033D-4562-B377-7690B71FD03B}" presName="parentText" presStyleLbl="alignNode1" presStyleIdx="0" presStyleCnt="13">
        <dgm:presLayoutVars>
          <dgm:chMax val="1"/>
          <dgm:bulletEnabled val="1"/>
        </dgm:presLayoutVars>
      </dgm:prSet>
      <dgm:spPr/>
    </dgm:pt>
    <dgm:pt modelId="{D8E59B5E-DDD5-417A-A4E1-AEB7276665F5}" type="pres">
      <dgm:prSet presAssocID="{A8966814-033D-4562-B377-7690B71FD03B}" presName="descendantText" presStyleLbl="alignAcc1" presStyleIdx="0" presStyleCnt="13">
        <dgm:presLayoutVars>
          <dgm:bulletEnabled val="1"/>
        </dgm:presLayoutVars>
      </dgm:prSet>
      <dgm:spPr/>
    </dgm:pt>
    <dgm:pt modelId="{8A7F4182-B34B-4D7B-B2B1-80B4BC861090}" type="pres">
      <dgm:prSet presAssocID="{B3E77F3C-8F99-45ED-87CB-A3042BA122DB}" presName="sp" presStyleCnt="0"/>
      <dgm:spPr/>
    </dgm:pt>
    <dgm:pt modelId="{F5A677E2-E694-40CD-8998-37B6979FB6FD}" type="pres">
      <dgm:prSet presAssocID="{38525C22-953E-4DB2-83B3-4518657B93C8}" presName="composite" presStyleCnt="0"/>
      <dgm:spPr/>
    </dgm:pt>
    <dgm:pt modelId="{41C80CD0-6BAB-4744-BECD-CF75DBDB5297}" type="pres">
      <dgm:prSet presAssocID="{38525C22-953E-4DB2-83B3-4518657B93C8}" presName="parentText" presStyleLbl="alignNode1" presStyleIdx="1" presStyleCnt="13">
        <dgm:presLayoutVars>
          <dgm:chMax val="1"/>
          <dgm:bulletEnabled val="1"/>
        </dgm:presLayoutVars>
      </dgm:prSet>
      <dgm:spPr/>
    </dgm:pt>
    <dgm:pt modelId="{6CD29FB2-8CD7-4D40-825E-29A81E464238}" type="pres">
      <dgm:prSet presAssocID="{38525C22-953E-4DB2-83B3-4518657B93C8}" presName="descendantText" presStyleLbl="alignAcc1" presStyleIdx="1" presStyleCnt="13">
        <dgm:presLayoutVars>
          <dgm:bulletEnabled val="1"/>
        </dgm:presLayoutVars>
      </dgm:prSet>
      <dgm:spPr/>
    </dgm:pt>
    <dgm:pt modelId="{15B8723F-8362-4E23-AABB-75B09B061C42}" type="pres">
      <dgm:prSet presAssocID="{0E1734E2-FFEB-4469-98CD-E013FD0D04B5}" presName="sp" presStyleCnt="0"/>
      <dgm:spPr/>
    </dgm:pt>
    <dgm:pt modelId="{5DA7926D-60F4-4EE1-930F-065131D76320}" type="pres">
      <dgm:prSet presAssocID="{A5887942-C648-40CA-8831-3754EE3E160A}" presName="composite" presStyleCnt="0"/>
      <dgm:spPr/>
    </dgm:pt>
    <dgm:pt modelId="{74122A77-2BF9-4568-9544-F84843E26FDD}" type="pres">
      <dgm:prSet presAssocID="{A5887942-C648-40CA-8831-3754EE3E160A}" presName="parentText" presStyleLbl="alignNode1" presStyleIdx="2" presStyleCnt="13">
        <dgm:presLayoutVars>
          <dgm:chMax val="1"/>
          <dgm:bulletEnabled val="1"/>
        </dgm:presLayoutVars>
      </dgm:prSet>
      <dgm:spPr/>
    </dgm:pt>
    <dgm:pt modelId="{7BFA5F3F-529D-4E1C-BC0F-839CEAF988AF}" type="pres">
      <dgm:prSet presAssocID="{A5887942-C648-40CA-8831-3754EE3E160A}" presName="descendantText" presStyleLbl="alignAcc1" presStyleIdx="2" presStyleCnt="13">
        <dgm:presLayoutVars>
          <dgm:bulletEnabled val="1"/>
        </dgm:presLayoutVars>
      </dgm:prSet>
      <dgm:spPr/>
    </dgm:pt>
    <dgm:pt modelId="{ED9A6884-0412-4003-830E-8C1CAEA39BB1}" type="pres">
      <dgm:prSet presAssocID="{DD939DD7-E88F-42D4-A946-F4EDD504F442}" presName="sp" presStyleCnt="0"/>
      <dgm:spPr/>
    </dgm:pt>
    <dgm:pt modelId="{96131A20-4713-4107-B2E0-66AA4D1B7519}" type="pres">
      <dgm:prSet presAssocID="{82251356-3BC8-4AC1-A2FC-3C07E726A83E}" presName="composite" presStyleCnt="0"/>
      <dgm:spPr/>
    </dgm:pt>
    <dgm:pt modelId="{BF1B560A-DF94-4D15-BB3F-417DF9B29DAD}" type="pres">
      <dgm:prSet presAssocID="{82251356-3BC8-4AC1-A2FC-3C07E726A83E}" presName="parentText" presStyleLbl="alignNode1" presStyleIdx="3" presStyleCnt="13">
        <dgm:presLayoutVars>
          <dgm:chMax val="1"/>
          <dgm:bulletEnabled val="1"/>
        </dgm:presLayoutVars>
      </dgm:prSet>
      <dgm:spPr/>
    </dgm:pt>
    <dgm:pt modelId="{37ABF85F-74B8-4204-93F5-B78FA48CCDC8}" type="pres">
      <dgm:prSet presAssocID="{82251356-3BC8-4AC1-A2FC-3C07E726A83E}" presName="descendantText" presStyleLbl="alignAcc1" presStyleIdx="3" presStyleCnt="13">
        <dgm:presLayoutVars>
          <dgm:bulletEnabled val="1"/>
        </dgm:presLayoutVars>
      </dgm:prSet>
      <dgm:spPr/>
    </dgm:pt>
    <dgm:pt modelId="{45593FF7-EA52-4CFE-BA03-B7A13F4D8D15}" type="pres">
      <dgm:prSet presAssocID="{7BB1C955-FA8E-4015-8D05-9A1193ED45D0}" presName="sp" presStyleCnt="0"/>
      <dgm:spPr/>
    </dgm:pt>
    <dgm:pt modelId="{B3C8998B-6D45-45A6-967E-2BD49BB61490}" type="pres">
      <dgm:prSet presAssocID="{BDC60401-0CA6-4BCC-9637-6CE82E84E907}" presName="composite" presStyleCnt="0"/>
      <dgm:spPr/>
    </dgm:pt>
    <dgm:pt modelId="{80EEACFB-4D38-4C40-ADC4-DBD79E533E28}" type="pres">
      <dgm:prSet presAssocID="{BDC60401-0CA6-4BCC-9637-6CE82E84E907}" presName="parentText" presStyleLbl="alignNode1" presStyleIdx="4" presStyleCnt="13">
        <dgm:presLayoutVars>
          <dgm:chMax val="1"/>
          <dgm:bulletEnabled val="1"/>
        </dgm:presLayoutVars>
      </dgm:prSet>
      <dgm:spPr/>
    </dgm:pt>
    <dgm:pt modelId="{5150A6CF-3958-4611-9089-7CD63922E445}" type="pres">
      <dgm:prSet presAssocID="{BDC60401-0CA6-4BCC-9637-6CE82E84E907}" presName="descendantText" presStyleLbl="alignAcc1" presStyleIdx="4" presStyleCnt="13">
        <dgm:presLayoutVars>
          <dgm:bulletEnabled val="1"/>
        </dgm:presLayoutVars>
      </dgm:prSet>
      <dgm:spPr/>
    </dgm:pt>
    <dgm:pt modelId="{FA6E7496-25ED-4857-B092-479FD1A4597F}" type="pres">
      <dgm:prSet presAssocID="{1E87D763-0A34-4D85-B72F-C4DBCAC3993F}" presName="sp" presStyleCnt="0"/>
      <dgm:spPr/>
    </dgm:pt>
    <dgm:pt modelId="{E1B5EF66-9C7D-40E3-B5BE-2F1A267248F1}" type="pres">
      <dgm:prSet presAssocID="{6A6CBFF9-42FA-47E4-B6A4-C3C625AC68FC}" presName="composite" presStyleCnt="0"/>
      <dgm:spPr/>
    </dgm:pt>
    <dgm:pt modelId="{41321DB7-F4DE-4FB9-8C00-8FD4CAE90489}" type="pres">
      <dgm:prSet presAssocID="{6A6CBFF9-42FA-47E4-B6A4-C3C625AC68FC}" presName="parentText" presStyleLbl="alignNode1" presStyleIdx="5" presStyleCnt="13">
        <dgm:presLayoutVars>
          <dgm:chMax val="1"/>
          <dgm:bulletEnabled val="1"/>
        </dgm:presLayoutVars>
      </dgm:prSet>
      <dgm:spPr/>
    </dgm:pt>
    <dgm:pt modelId="{D838C546-BF55-4025-B583-F3367EC3C68B}" type="pres">
      <dgm:prSet presAssocID="{6A6CBFF9-42FA-47E4-B6A4-C3C625AC68FC}" presName="descendantText" presStyleLbl="alignAcc1" presStyleIdx="5" presStyleCnt="13">
        <dgm:presLayoutVars>
          <dgm:bulletEnabled val="1"/>
        </dgm:presLayoutVars>
      </dgm:prSet>
      <dgm:spPr/>
    </dgm:pt>
    <dgm:pt modelId="{2D4DD402-4732-4FD2-98BE-506625D1A7F0}" type="pres">
      <dgm:prSet presAssocID="{3BE59E79-B31D-4D81-8773-C2BBB227F930}" presName="sp" presStyleCnt="0"/>
      <dgm:spPr/>
    </dgm:pt>
    <dgm:pt modelId="{31999AF7-C099-4D9E-993A-3B53AD3935AB}" type="pres">
      <dgm:prSet presAssocID="{5E8A34B0-2C2B-4319-8142-754E6F0A2F3E}" presName="composite" presStyleCnt="0"/>
      <dgm:spPr/>
    </dgm:pt>
    <dgm:pt modelId="{358D952A-830A-4A3C-AA68-857290E01662}" type="pres">
      <dgm:prSet presAssocID="{5E8A34B0-2C2B-4319-8142-754E6F0A2F3E}" presName="parentText" presStyleLbl="alignNode1" presStyleIdx="6" presStyleCnt="13">
        <dgm:presLayoutVars>
          <dgm:chMax val="1"/>
          <dgm:bulletEnabled val="1"/>
        </dgm:presLayoutVars>
      </dgm:prSet>
      <dgm:spPr/>
    </dgm:pt>
    <dgm:pt modelId="{4C123117-DB74-4186-A8AF-16EEB11BEC17}" type="pres">
      <dgm:prSet presAssocID="{5E8A34B0-2C2B-4319-8142-754E6F0A2F3E}" presName="descendantText" presStyleLbl="alignAcc1" presStyleIdx="6" presStyleCnt="13">
        <dgm:presLayoutVars>
          <dgm:bulletEnabled val="1"/>
        </dgm:presLayoutVars>
      </dgm:prSet>
      <dgm:spPr/>
    </dgm:pt>
    <dgm:pt modelId="{B034D4D1-2704-4D2C-B089-FA4C47EDB2A7}" type="pres">
      <dgm:prSet presAssocID="{E9F0AD23-EE14-4457-8E52-C147F29CE1C4}" presName="sp" presStyleCnt="0"/>
      <dgm:spPr/>
    </dgm:pt>
    <dgm:pt modelId="{24FB791D-8B12-40B4-8F4E-D0EF00113C00}" type="pres">
      <dgm:prSet presAssocID="{D7017689-B27E-4471-82C4-E5CBEB73357A}" presName="composite" presStyleCnt="0"/>
      <dgm:spPr/>
    </dgm:pt>
    <dgm:pt modelId="{B13AB9AA-C829-4A10-9D58-832FA69AF82A}" type="pres">
      <dgm:prSet presAssocID="{D7017689-B27E-4471-82C4-E5CBEB73357A}" presName="parentText" presStyleLbl="alignNode1" presStyleIdx="7" presStyleCnt="13">
        <dgm:presLayoutVars>
          <dgm:chMax val="1"/>
          <dgm:bulletEnabled val="1"/>
        </dgm:presLayoutVars>
      </dgm:prSet>
      <dgm:spPr/>
    </dgm:pt>
    <dgm:pt modelId="{EFABFB3B-C6D2-46C5-902F-FBBF04FED482}" type="pres">
      <dgm:prSet presAssocID="{D7017689-B27E-4471-82C4-E5CBEB73357A}" presName="descendantText" presStyleLbl="alignAcc1" presStyleIdx="7" presStyleCnt="13">
        <dgm:presLayoutVars>
          <dgm:bulletEnabled val="1"/>
        </dgm:presLayoutVars>
      </dgm:prSet>
      <dgm:spPr/>
    </dgm:pt>
    <dgm:pt modelId="{64149DC7-C164-407F-9B99-15E36DF50152}" type="pres">
      <dgm:prSet presAssocID="{464C13AE-AC51-4E6B-A4A3-89AC59B5456A}" presName="sp" presStyleCnt="0"/>
      <dgm:spPr/>
    </dgm:pt>
    <dgm:pt modelId="{D3A4061C-1B73-4A4E-BD43-754C0C820E4C}" type="pres">
      <dgm:prSet presAssocID="{A0560559-573A-404D-AA2F-25761E833499}" presName="composite" presStyleCnt="0"/>
      <dgm:spPr/>
    </dgm:pt>
    <dgm:pt modelId="{61B608FC-8458-4EC5-B3B8-90CE891A515C}" type="pres">
      <dgm:prSet presAssocID="{A0560559-573A-404D-AA2F-25761E833499}" presName="parentText" presStyleLbl="alignNode1" presStyleIdx="8" presStyleCnt="13">
        <dgm:presLayoutVars>
          <dgm:chMax val="1"/>
          <dgm:bulletEnabled val="1"/>
        </dgm:presLayoutVars>
      </dgm:prSet>
      <dgm:spPr/>
    </dgm:pt>
    <dgm:pt modelId="{442C393F-98C2-4A65-BA4D-E9FAE39F698D}" type="pres">
      <dgm:prSet presAssocID="{A0560559-573A-404D-AA2F-25761E833499}" presName="descendantText" presStyleLbl="alignAcc1" presStyleIdx="8" presStyleCnt="13">
        <dgm:presLayoutVars>
          <dgm:bulletEnabled val="1"/>
        </dgm:presLayoutVars>
      </dgm:prSet>
      <dgm:spPr/>
    </dgm:pt>
    <dgm:pt modelId="{6CAA50F4-6142-4418-9EEB-A3B45276C29F}" type="pres">
      <dgm:prSet presAssocID="{A64DCE99-C69E-4A94-8D0C-950840B5FE55}" presName="sp" presStyleCnt="0"/>
      <dgm:spPr/>
    </dgm:pt>
    <dgm:pt modelId="{234CCEE2-6C0C-496C-9929-37C3B355EB25}" type="pres">
      <dgm:prSet presAssocID="{2608FC32-60C2-4125-A229-888E7EA390F4}" presName="composite" presStyleCnt="0"/>
      <dgm:spPr/>
    </dgm:pt>
    <dgm:pt modelId="{F4A7DBA0-9BBF-436D-8600-6B1BA0B46BB0}" type="pres">
      <dgm:prSet presAssocID="{2608FC32-60C2-4125-A229-888E7EA390F4}" presName="parentText" presStyleLbl="alignNode1" presStyleIdx="9" presStyleCnt="13">
        <dgm:presLayoutVars>
          <dgm:chMax val="1"/>
          <dgm:bulletEnabled val="1"/>
        </dgm:presLayoutVars>
      </dgm:prSet>
      <dgm:spPr/>
    </dgm:pt>
    <dgm:pt modelId="{F63F51F4-4432-4E4A-84A0-B9669620E2BE}" type="pres">
      <dgm:prSet presAssocID="{2608FC32-60C2-4125-A229-888E7EA390F4}" presName="descendantText" presStyleLbl="alignAcc1" presStyleIdx="9" presStyleCnt="13">
        <dgm:presLayoutVars>
          <dgm:bulletEnabled val="1"/>
        </dgm:presLayoutVars>
      </dgm:prSet>
      <dgm:spPr/>
    </dgm:pt>
    <dgm:pt modelId="{251361D9-EFFA-4E5C-919A-90C529D1B144}" type="pres">
      <dgm:prSet presAssocID="{6A762638-34A2-4FB9-A70E-AA71E9631670}" presName="sp" presStyleCnt="0"/>
      <dgm:spPr/>
    </dgm:pt>
    <dgm:pt modelId="{D674797C-3382-452D-BC57-CDD124BFAF62}" type="pres">
      <dgm:prSet presAssocID="{B380E6C9-F2AA-4121-8C2A-AD5B73B90EB0}" presName="composite" presStyleCnt="0"/>
      <dgm:spPr/>
    </dgm:pt>
    <dgm:pt modelId="{4D491435-C42C-4023-BFA0-9506925239EE}" type="pres">
      <dgm:prSet presAssocID="{B380E6C9-F2AA-4121-8C2A-AD5B73B90EB0}" presName="parentText" presStyleLbl="alignNode1" presStyleIdx="10" presStyleCnt="13">
        <dgm:presLayoutVars>
          <dgm:chMax val="1"/>
          <dgm:bulletEnabled val="1"/>
        </dgm:presLayoutVars>
      </dgm:prSet>
      <dgm:spPr/>
    </dgm:pt>
    <dgm:pt modelId="{CF9A9423-0FB3-4BA8-9EE7-AC49E5FB5481}" type="pres">
      <dgm:prSet presAssocID="{B380E6C9-F2AA-4121-8C2A-AD5B73B90EB0}" presName="descendantText" presStyleLbl="alignAcc1" presStyleIdx="10" presStyleCnt="13">
        <dgm:presLayoutVars>
          <dgm:bulletEnabled val="1"/>
        </dgm:presLayoutVars>
      </dgm:prSet>
      <dgm:spPr/>
    </dgm:pt>
    <dgm:pt modelId="{9DF2D99F-1BCF-44FB-8D9E-3186E3D89D07}" type="pres">
      <dgm:prSet presAssocID="{4D152EF5-6F27-4598-BEE4-E7738D894154}" presName="sp" presStyleCnt="0"/>
      <dgm:spPr/>
    </dgm:pt>
    <dgm:pt modelId="{DDA9D93E-9B6B-4E61-B5DD-FE71D26E0914}" type="pres">
      <dgm:prSet presAssocID="{886B060A-F4A7-4F91-95F6-668365FCDF71}" presName="composite" presStyleCnt="0"/>
      <dgm:spPr/>
    </dgm:pt>
    <dgm:pt modelId="{BE5C610D-47E7-4C20-9915-20B82DE9205F}" type="pres">
      <dgm:prSet presAssocID="{886B060A-F4A7-4F91-95F6-668365FCDF71}" presName="parentText" presStyleLbl="alignNode1" presStyleIdx="11" presStyleCnt="13">
        <dgm:presLayoutVars>
          <dgm:chMax val="1"/>
          <dgm:bulletEnabled val="1"/>
        </dgm:presLayoutVars>
      </dgm:prSet>
      <dgm:spPr/>
    </dgm:pt>
    <dgm:pt modelId="{67BB15B0-099C-4339-AAB9-0B2AB379352B}" type="pres">
      <dgm:prSet presAssocID="{886B060A-F4A7-4F91-95F6-668365FCDF71}" presName="descendantText" presStyleLbl="alignAcc1" presStyleIdx="11" presStyleCnt="13">
        <dgm:presLayoutVars>
          <dgm:bulletEnabled val="1"/>
        </dgm:presLayoutVars>
      </dgm:prSet>
      <dgm:spPr/>
    </dgm:pt>
    <dgm:pt modelId="{4198756D-3DCB-4AEF-83FF-73DCF19D5C82}" type="pres">
      <dgm:prSet presAssocID="{5ACE24E4-FBB9-46A1-80B1-D0472E3A89FA}" presName="sp" presStyleCnt="0"/>
      <dgm:spPr/>
    </dgm:pt>
    <dgm:pt modelId="{6187CF2E-D994-4C91-9EC8-A9E8CB7EDC68}" type="pres">
      <dgm:prSet presAssocID="{E6E02011-664C-48CD-98A6-3E2EBDC210D9}" presName="composite" presStyleCnt="0"/>
      <dgm:spPr/>
    </dgm:pt>
    <dgm:pt modelId="{1F8B2000-9D89-48F5-8A5C-438F7B62BDC9}" type="pres">
      <dgm:prSet presAssocID="{E6E02011-664C-48CD-98A6-3E2EBDC210D9}" presName="parentText" presStyleLbl="alignNode1" presStyleIdx="12" presStyleCnt="13">
        <dgm:presLayoutVars>
          <dgm:chMax val="1"/>
          <dgm:bulletEnabled val="1"/>
        </dgm:presLayoutVars>
      </dgm:prSet>
      <dgm:spPr/>
    </dgm:pt>
    <dgm:pt modelId="{AC0A0632-9761-441F-8A03-39967FCECD58}" type="pres">
      <dgm:prSet presAssocID="{E6E02011-664C-48CD-98A6-3E2EBDC210D9}" presName="descendantText" presStyleLbl="alignAcc1" presStyleIdx="12" presStyleCnt="13">
        <dgm:presLayoutVars>
          <dgm:bulletEnabled val="1"/>
        </dgm:presLayoutVars>
      </dgm:prSet>
      <dgm:spPr/>
    </dgm:pt>
  </dgm:ptLst>
  <dgm:cxnLst>
    <dgm:cxn modelId="{F5F6CA01-2A1A-4A0A-B65C-AF740352B284}" type="presOf" srcId="{38525C22-953E-4DB2-83B3-4518657B93C8}" destId="{41C80CD0-6BAB-4744-BECD-CF75DBDB5297}" srcOrd="0" destOrd="0" presId="urn:microsoft.com/office/officeart/2005/8/layout/chevron2"/>
    <dgm:cxn modelId="{54D33C0B-7B1C-42E0-A86E-792D683C2EBD}" type="presOf" srcId="{D61DF5CD-932F-407C-A58B-49F05B4A497E}" destId="{EFABFB3B-C6D2-46C5-902F-FBBF04FED482}" srcOrd="0" destOrd="0" presId="urn:microsoft.com/office/officeart/2005/8/layout/chevron2"/>
    <dgm:cxn modelId="{29186C0B-3CF5-4DA5-8F87-1759655E1CDE}" srcId="{CC089F1E-77B1-4EAF-BD32-8735C7F1730A}" destId="{6A6CBFF9-42FA-47E4-B6A4-C3C625AC68FC}" srcOrd="5" destOrd="0" parTransId="{37B4B28A-A30B-4503-B691-1096645CFCF8}" sibTransId="{3BE59E79-B31D-4D81-8773-C2BBB227F930}"/>
    <dgm:cxn modelId="{C567950E-BE1B-4205-9F74-D790B0F1594D}" srcId="{CC089F1E-77B1-4EAF-BD32-8735C7F1730A}" destId="{A8966814-033D-4562-B377-7690B71FD03B}" srcOrd="0" destOrd="0" parTransId="{F34840C0-5559-4A69-8038-A0C9C7748D9F}" sibTransId="{B3E77F3C-8F99-45ED-87CB-A3042BA122DB}"/>
    <dgm:cxn modelId="{7886721B-28E8-44F1-8394-6272F6D8663B}" srcId="{82251356-3BC8-4AC1-A2FC-3C07E726A83E}" destId="{8D335FBA-0E9F-4069-A881-091426CFBCFF}" srcOrd="0" destOrd="0" parTransId="{CBEA2A44-8205-46FE-920D-7899D2CC5F63}" sibTransId="{D1385581-1E9F-455E-B5FF-5E40F67F575D}"/>
    <dgm:cxn modelId="{A5B9FA1B-F6FB-411C-8E54-2312A62064A9}" type="presOf" srcId="{CC089F1E-77B1-4EAF-BD32-8735C7F1730A}" destId="{0681DA1C-F706-48CB-AC54-B13E3D096635}" srcOrd="0" destOrd="0" presId="urn:microsoft.com/office/officeart/2005/8/layout/chevron2"/>
    <dgm:cxn modelId="{9B7FC21F-8A28-4E9D-83AC-FBC8FD2DA6E3}" srcId="{CC089F1E-77B1-4EAF-BD32-8735C7F1730A}" destId="{2608FC32-60C2-4125-A229-888E7EA390F4}" srcOrd="9" destOrd="0" parTransId="{8208F085-A7EB-4729-9F86-C4DC3F89A9C1}" sibTransId="{6A762638-34A2-4FB9-A70E-AA71E9631670}"/>
    <dgm:cxn modelId="{7B16B420-D0D9-4D4D-8133-8E8BE383F213}" srcId="{A5887942-C648-40CA-8831-3754EE3E160A}" destId="{634A225F-726E-4955-91B9-ECD83BF0E901}" srcOrd="0" destOrd="0" parTransId="{83D2EDFB-9C21-4419-9B7C-65233584B60B}" sibTransId="{606B5002-5BAB-4A22-ADEF-CE0EB307891B}"/>
    <dgm:cxn modelId="{A072C820-8C79-4A4E-A95F-1061360486FA}" srcId="{CC089F1E-77B1-4EAF-BD32-8735C7F1730A}" destId="{BDC60401-0CA6-4BCC-9637-6CE82E84E907}" srcOrd="4" destOrd="0" parTransId="{624F4C46-AA28-415B-BACF-D9976E9BB381}" sibTransId="{1E87D763-0A34-4D85-B72F-C4DBCAC3993F}"/>
    <dgm:cxn modelId="{9C0BDD2E-A99D-4267-B48E-23408F7BE9AE}" type="presOf" srcId="{DBB5060C-DE77-4DE2-AC62-11C5FA20B56B}" destId="{67BB15B0-099C-4339-AAB9-0B2AB379352B}" srcOrd="0" destOrd="0" presId="urn:microsoft.com/office/officeart/2005/8/layout/chevron2"/>
    <dgm:cxn modelId="{799F883B-9703-4768-9237-AB8C06273476}" type="presOf" srcId="{D7017689-B27E-4471-82C4-E5CBEB73357A}" destId="{B13AB9AA-C829-4A10-9D58-832FA69AF82A}" srcOrd="0" destOrd="0" presId="urn:microsoft.com/office/officeart/2005/8/layout/chevron2"/>
    <dgm:cxn modelId="{83025161-1FA4-4DF0-B7BC-E6CC556CDAC1}" srcId="{A8966814-033D-4562-B377-7690B71FD03B}" destId="{68027354-CDF5-4DA0-B7AF-4EDCDCEC31D7}" srcOrd="0" destOrd="0" parTransId="{75409AB2-9D3B-497C-A386-41207ABB86F8}" sibTransId="{2C624440-337A-43D5-B26E-63C06B89863C}"/>
    <dgm:cxn modelId="{381C6762-6C4D-4CE1-8E5F-7BDB8F96922D}" srcId="{CC089F1E-77B1-4EAF-BD32-8735C7F1730A}" destId="{5E8A34B0-2C2B-4319-8142-754E6F0A2F3E}" srcOrd="6" destOrd="0" parTransId="{1810AF39-E433-4DC3-BA56-E870D5CBF38C}" sibTransId="{E9F0AD23-EE14-4457-8E52-C147F29CE1C4}"/>
    <dgm:cxn modelId="{F6EF7962-DDD5-43B0-A8C6-ED966054A040}" type="presOf" srcId="{A8966814-033D-4562-B377-7690B71FD03B}" destId="{2D3F2FC0-E9E4-4D6C-A3D4-BAD472BA2517}" srcOrd="0" destOrd="0" presId="urn:microsoft.com/office/officeart/2005/8/layout/chevron2"/>
    <dgm:cxn modelId="{2AE28543-0474-4616-B7CA-8E6DE17C21C2}" type="presOf" srcId="{BDC60401-0CA6-4BCC-9637-6CE82E84E907}" destId="{80EEACFB-4D38-4C40-ADC4-DBD79E533E28}" srcOrd="0" destOrd="0" presId="urn:microsoft.com/office/officeart/2005/8/layout/chevron2"/>
    <dgm:cxn modelId="{86833449-96BD-4CD8-B6E9-DBAE424AACD0}" srcId="{6A6CBFF9-42FA-47E4-B6A4-C3C625AC68FC}" destId="{B352DAA8-B22D-4D99-83E7-77C93C40E455}" srcOrd="0" destOrd="0" parTransId="{8C33838C-C7C5-47F1-9015-41F285400752}" sibTransId="{B18542B0-8F47-4947-AECA-8E1A2FC13294}"/>
    <dgm:cxn modelId="{71086449-C8A4-47CE-8D86-8AFE57023FC8}" type="presOf" srcId="{886B060A-F4A7-4F91-95F6-668365FCDF71}" destId="{BE5C610D-47E7-4C20-9915-20B82DE9205F}" srcOrd="0" destOrd="0" presId="urn:microsoft.com/office/officeart/2005/8/layout/chevron2"/>
    <dgm:cxn modelId="{4FB6EA6D-4683-4655-8AB4-09A2A4AC2E50}" srcId="{5E8A34B0-2C2B-4319-8142-754E6F0A2F3E}" destId="{313E087C-E99B-467F-B415-DF90E6ED4375}" srcOrd="0" destOrd="0" parTransId="{BC9D8049-D082-431D-96EF-C844A7960705}" sibTransId="{FB638918-4A22-4AE4-AB5E-44F721E18944}"/>
    <dgm:cxn modelId="{CD5ADE4E-06AE-4F81-8263-B2FD6877E8C0}" srcId="{38525C22-953E-4DB2-83B3-4518657B93C8}" destId="{BB16D8A4-4705-430B-9184-FA6F9210240B}" srcOrd="0" destOrd="0" parTransId="{2331E7BF-70FD-4C2B-B047-C7B2C8012C0D}" sibTransId="{B3153E45-3B26-4FE7-8370-BFE4A3C7FB35}"/>
    <dgm:cxn modelId="{E1EF0451-81E1-42A8-A116-8422FC5305AD}" srcId="{CC089F1E-77B1-4EAF-BD32-8735C7F1730A}" destId="{D7017689-B27E-4471-82C4-E5CBEB73357A}" srcOrd="7" destOrd="0" parTransId="{A10E7908-D418-479D-85C4-32EB01752720}" sibTransId="{464C13AE-AC51-4E6B-A4A3-89AC59B5456A}"/>
    <dgm:cxn modelId="{EA1EBA73-30E5-4E61-95F5-A8C5F036CCB9}" srcId="{886B060A-F4A7-4F91-95F6-668365FCDF71}" destId="{DBB5060C-DE77-4DE2-AC62-11C5FA20B56B}" srcOrd="0" destOrd="0" parTransId="{085D9C72-F355-49DA-A47E-9F80E32D5CB9}" sibTransId="{B37A9F6A-8E75-4AD7-8D21-515B1DA0E2A6}"/>
    <dgm:cxn modelId="{51230554-33DA-4EDB-994D-06978C16E9B1}" srcId="{CC089F1E-77B1-4EAF-BD32-8735C7F1730A}" destId="{A0560559-573A-404D-AA2F-25761E833499}" srcOrd="8" destOrd="0" parTransId="{8ADA08B0-DA9F-48FF-9DB9-05FBE717E4B5}" sibTransId="{A64DCE99-C69E-4A94-8D0C-950840B5FE55}"/>
    <dgm:cxn modelId="{ABB72054-FAAF-4309-B5D8-7AE3BFB5329C}" srcId="{BDC60401-0CA6-4BCC-9637-6CE82E84E907}" destId="{0177DC2D-0183-495A-A90A-2D5A58285BDD}" srcOrd="0" destOrd="0" parTransId="{6B2694C5-731B-4518-9752-F16DCA207FC2}" sibTransId="{664D85AE-5AFD-45FF-A407-B66423537ABC}"/>
    <dgm:cxn modelId="{0A86BE7B-8A48-4816-9400-08B26208DAC1}" srcId="{E6E02011-664C-48CD-98A6-3E2EBDC210D9}" destId="{55EC78D7-8B3A-4F63-BCE1-E1561ED202AC}" srcOrd="0" destOrd="0" parTransId="{F426F4B5-949A-4228-8EB6-FDB7A41A1DC1}" sibTransId="{4EA0C9A4-100A-48E9-B47D-850179DB561E}"/>
    <dgm:cxn modelId="{A8DEF87B-7A00-4EA8-8E90-FAD1E9434665}" type="presOf" srcId="{C485226C-AE11-40CC-9667-D2C84C15893F}" destId="{442C393F-98C2-4A65-BA4D-E9FAE39F698D}" srcOrd="0" destOrd="0" presId="urn:microsoft.com/office/officeart/2005/8/layout/chevron2"/>
    <dgm:cxn modelId="{573A467D-0C90-466E-AF49-629A0BBAB256}" srcId="{2608FC32-60C2-4125-A229-888E7EA390F4}" destId="{251F4CEB-03EA-4D2F-A049-0F0299BC510A}" srcOrd="0" destOrd="0" parTransId="{E60602E7-3B30-405F-850E-8271D5CFC92F}" sibTransId="{F85FF166-0606-484F-A86A-C1A4AA79BE43}"/>
    <dgm:cxn modelId="{E8527880-7228-44E3-B1E1-70B49A0B0926}" srcId="{CC089F1E-77B1-4EAF-BD32-8735C7F1730A}" destId="{82251356-3BC8-4AC1-A2FC-3C07E726A83E}" srcOrd="3" destOrd="0" parTransId="{C01930CF-FF36-4C09-B9FC-C07315FD8635}" sibTransId="{7BB1C955-FA8E-4015-8D05-9A1193ED45D0}"/>
    <dgm:cxn modelId="{A08DCB83-CC66-4743-944F-063BCCE02A9E}" type="presOf" srcId="{C25278A4-5C8E-41F7-84EA-C061BDCC89FF}" destId="{CF9A9423-0FB3-4BA8-9EE7-AC49E5FB5481}" srcOrd="0" destOrd="0" presId="urn:microsoft.com/office/officeart/2005/8/layout/chevron2"/>
    <dgm:cxn modelId="{82F8F588-8EB4-436E-B95E-FEE0E24D7078}" type="presOf" srcId="{BB16D8A4-4705-430B-9184-FA6F9210240B}" destId="{6CD29FB2-8CD7-4D40-825E-29A81E464238}" srcOrd="0" destOrd="0" presId="urn:microsoft.com/office/officeart/2005/8/layout/chevron2"/>
    <dgm:cxn modelId="{9300778C-52EF-4A4F-9EA4-D7C91E05462C}" srcId="{CC089F1E-77B1-4EAF-BD32-8735C7F1730A}" destId="{E6E02011-664C-48CD-98A6-3E2EBDC210D9}" srcOrd="12" destOrd="0" parTransId="{140597CE-314E-4A80-81EC-92F3D051F38F}" sibTransId="{C4C65260-5135-40C4-BE19-890B5A80E89C}"/>
    <dgm:cxn modelId="{E778648E-0A0E-48EF-88FB-F1663F0A471E}" type="presOf" srcId="{B352DAA8-B22D-4D99-83E7-77C93C40E455}" destId="{D838C546-BF55-4025-B583-F3367EC3C68B}" srcOrd="0" destOrd="0" presId="urn:microsoft.com/office/officeart/2005/8/layout/chevron2"/>
    <dgm:cxn modelId="{11344198-5964-4D24-9D39-03A16D2F2094}" srcId="{CC089F1E-77B1-4EAF-BD32-8735C7F1730A}" destId="{38525C22-953E-4DB2-83B3-4518657B93C8}" srcOrd="1" destOrd="0" parTransId="{964837A4-CA08-45A7-BDE0-734C619A40FA}" sibTransId="{0E1734E2-FFEB-4469-98CD-E013FD0D04B5}"/>
    <dgm:cxn modelId="{E743DA98-83C9-49A8-A1D9-ED562E62CA38}" srcId="{D7017689-B27E-4471-82C4-E5CBEB73357A}" destId="{D61DF5CD-932F-407C-A58B-49F05B4A497E}" srcOrd="0" destOrd="0" parTransId="{2C461B04-DCA9-4917-A68F-A4E3A53845A2}" sibTransId="{CC3C93D3-78EC-48BA-9986-043301AE16E1}"/>
    <dgm:cxn modelId="{C78E9B9C-4C51-4C14-92DF-E7FC37D81275}" type="presOf" srcId="{6A6CBFF9-42FA-47E4-B6A4-C3C625AC68FC}" destId="{41321DB7-F4DE-4FB9-8C00-8FD4CAE90489}" srcOrd="0" destOrd="0" presId="urn:microsoft.com/office/officeart/2005/8/layout/chevron2"/>
    <dgm:cxn modelId="{1E0A21A3-95E0-4623-BF60-7D4FC718E706}" type="presOf" srcId="{634A225F-726E-4955-91B9-ECD83BF0E901}" destId="{7BFA5F3F-529D-4E1C-BC0F-839CEAF988AF}" srcOrd="0" destOrd="0" presId="urn:microsoft.com/office/officeart/2005/8/layout/chevron2"/>
    <dgm:cxn modelId="{72F013A7-1372-4331-B171-82DF4BCB6BBB}" srcId="{A0560559-573A-404D-AA2F-25761E833499}" destId="{C485226C-AE11-40CC-9667-D2C84C15893F}" srcOrd="0" destOrd="0" parTransId="{6D43D2E2-2CBF-49FB-A07F-BACFF9A2AFF7}" sibTransId="{7AFD3373-6A96-4D27-BFCA-0B9A255828B5}"/>
    <dgm:cxn modelId="{57259BBA-B80B-4322-B9FE-19F210D63EA7}" srcId="{B380E6C9-F2AA-4121-8C2A-AD5B73B90EB0}" destId="{C25278A4-5C8E-41F7-84EA-C061BDCC89FF}" srcOrd="0" destOrd="0" parTransId="{59D8B6F4-7610-42B1-BAB2-5A10B46BA362}" sibTransId="{821B2FB5-8C23-464B-B7E2-33E6F3657704}"/>
    <dgm:cxn modelId="{51C379C3-F77E-4F6B-B91F-636BF418DD0C}" srcId="{CC089F1E-77B1-4EAF-BD32-8735C7F1730A}" destId="{A5887942-C648-40CA-8831-3754EE3E160A}" srcOrd="2" destOrd="0" parTransId="{43971DAD-4155-4F43-9C62-D769D49F2223}" sibTransId="{DD939DD7-E88F-42D4-A946-F4EDD504F442}"/>
    <dgm:cxn modelId="{8BBCD9C4-98DE-49EE-810D-B1B17F09108E}" type="presOf" srcId="{2608FC32-60C2-4125-A229-888E7EA390F4}" destId="{F4A7DBA0-9BBF-436D-8600-6B1BA0B46BB0}" srcOrd="0" destOrd="0" presId="urn:microsoft.com/office/officeart/2005/8/layout/chevron2"/>
    <dgm:cxn modelId="{20B018C7-56A5-4EF8-A289-1F0226F5E0FC}" type="presOf" srcId="{68027354-CDF5-4DA0-B7AF-4EDCDCEC31D7}" destId="{D8E59B5E-DDD5-417A-A4E1-AEB7276665F5}" srcOrd="0" destOrd="0" presId="urn:microsoft.com/office/officeart/2005/8/layout/chevron2"/>
    <dgm:cxn modelId="{D8AD66C9-8898-4C75-AD10-0B2CA20A8572}" type="presOf" srcId="{313E087C-E99B-467F-B415-DF90E6ED4375}" destId="{4C123117-DB74-4186-A8AF-16EEB11BEC17}" srcOrd="0" destOrd="0" presId="urn:microsoft.com/office/officeart/2005/8/layout/chevron2"/>
    <dgm:cxn modelId="{3956EADD-F8BA-4A1D-8052-403CD47C4756}" type="presOf" srcId="{5E8A34B0-2C2B-4319-8142-754E6F0A2F3E}" destId="{358D952A-830A-4A3C-AA68-857290E01662}" srcOrd="0" destOrd="0" presId="urn:microsoft.com/office/officeart/2005/8/layout/chevron2"/>
    <dgm:cxn modelId="{07EE8CDF-A8F1-4A88-B6E3-79F376C42967}" type="presOf" srcId="{251F4CEB-03EA-4D2F-A049-0F0299BC510A}" destId="{F63F51F4-4432-4E4A-84A0-B9669620E2BE}" srcOrd="0" destOrd="0" presId="urn:microsoft.com/office/officeart/2005/8/layout/chevron2"/>
    <dgm:cxn modelId="{FE6C51E3-3667-4EEC-933C-EE0B70709E70}" type="presOf" srcId="{8D335FBA-0E9F-4069-A881-091426CFBCFF}" destId="{37ABF85F-74B8-4204-93F5-B78FA48CCDC8}" srcOrd="0" destOrd="0" presId="urn:microsoft.com/office/officeart/2005/8/layout/chevron2"/>
    <dgm:cxn modelId="{9F3AB3E7-BA38-4E43-8CBB-8561DE69D79C}" type="presOf" srcId="{A5887942-C648-40CA-8831-3754EE3E160A}" destId="{74122A77-2BF9-4568-9544-F84843E26FDD}" srcOrd="0" destOrd="0" presId="urn:microsoft.com/office/officeart/2005/8/layout/chevron2"/>
    <dgm:cxn modelId="{CBBBCCE9-9384-4FA1-9759-AF6B3C5F89DA}" type="presOf" srcId="{E6E02011-664C-48CD-98A6-3E2EBDC210D9}" destId="{1F8B2000-9D89-48F5-8A5C-438F7B62BDC9}" srcOrd="0" destOrd="0" presId="urn:microsoft.com/office/officeart/2005/8/layout/chevron2"/>
    <dgm:cxn modelId="{CA5689EF-8165-4A77-A119-492FDFA95028}" srcId="{CC089F1E-77B1-4EAF-BD32-8735C7F1730A}" destId="{886B060A-F4A7-4F91-95F6-668365FCDF71}" srcOrd="11" destOrd="0" parTransId="{9895FCAE-CDFF-4158-8961-EC47EB946933}" sibTransId="{5ACE24E4-FBB9-46A1-80B1-D0472E3A89FA}"/>
    <dgm:cxn modelId="{1BDA07F4-AFAF-41F1-87BA-760AB7671996}" type="presOf" srcId="{55EC78D7-8B3A-4F63-BCE1-E1561ED202AC}" destId="{AC0A0632-9761-441F-8A03-39967FCECD58}" srcOrd="0" destOrd="0" presId="urn:microsoft.com/office/officeart/2005/8/layout/chevron2"/>
    <dgm:cxn modelId="{7D0EC7F4-3ADF-4ABB-804E-FCB4FBB6442A}" type="presOf" srcId="{B380E6C9-F2AA-4121-8C2A-AD5B73B90EB0}" destId="{4D491435-C42C-4023-BFA0-9506925239EE}" srcOrd="0" destOrd="0" presId="urn:microsoft.com/office/officeart/2005/8/layout/chevron2"/>
    <dgm:cxn modelId="{4FD62DF6-9FF9-4D5E-AB60-3A180DDC143B}" type="presOf" srcId="{0177DC2D-0183-495A-A90A-2D5A58285BDD}" destId="{5150A6CF-3958-4611-9089-7CD63922E445}" srcOrd="0" destOrd="0" presId="urn:microsoft.com/office/officeart/2005/8/layout/chevron2"/>
    <dgm:cxn modelId="{C30AC3F7-797B-4902-87B8-CBE079F57F8B}" type="presOf" srcId="{82251356-3BC8-4AC1-A2FC-3C07E726A83E}" destId="{BF1B560A-DF94-4D15-BB3F-417DF9B29DAD}" srcOrd="0" destOrd="0" presId="urn:microsoft.com/office/officeart/2005/8/layout/chevron2"/>
    <dgm:cxn modelId="{487F0CFE-491C-4B6C-9258-10CCAA640297}" srcId="{CC089F1E-77B1-4EAF-BD32-8735C7F1730A}" destId="{B380E6C9-F2AA-4121-8C2A-AD5B73B90EB0}" srcOrd="10" destOrd="0" parTransId="{C7F7E2B2-2DE2-4361-A6B7-2554ABFDF2DF}" sibTransId="{4D152EF5-6F27-4598-BEE4-E7738D894154}"/>
    <dgm:cxn modelId="{3374F1FE-0A42-492D-AA0B-6576D91EFF0F}" type="presOf" srcId="{A0560559-573A-404D-AA2F-25761E833499}" destId="{61B608FC-8458-4EC5-B3B8-90CE891A515C}" srcOrd="0" destOrd="0" presId="urn:microsoft.com/office/officeart/2005/8/layout/chevron2"/>
    <dgm:cxn modelId="{134C5C69-8185-40D7-8E83-99B781CB6EEC}" type="presParOf" srcId="{0681DA1C-F706-48CB-AC54-B13E3D096635}" destId="{5ACB957D-A3A5-4DF4-9083-A7B2165A4BF1}" srcOrd="0" destOrd="0" presId="urn:microsoft.com/office/officeart/2005/8/layout/chevron2"/>
    <dgm:cxn modelId="{BD3D5DD6-39CA-47CF-B9F2-C1FE01D132BB}" type="presParOf" srcId="{5ACB957D-A3A5-4DF4-9083-A7B2165A4BF1}" destId="{2D3F2FC0-E9E4-4D6C-A3D4-BAD472BA2517}" srcOrd="0" destOrd="0" presId="urn:microsoft.com/office/officeart/2005/8/layout/chevron2"/>
    <dgm:cxn modelId="{E081BA95-4C61-4B2A-B0EE-94024B2E9FD6}" type="presParOf" srcId="{5ACB957D-A3A5-4DF4-9083-A7B2165A4BF1}" destId="{D8E59B5E-DDD5-417A-A4E1-AEB7276665F5}" srcOrd="1" destOrd="0" presId="urn:microsoft.com/office/officeart/2005/8/layout/chevron2"/>
    <dgm:cxn modelId="{3DE606C2-AC29-4F3D-A3CD-2A6E38628D1E}" type="presParOf" srcId="{0681DA1C-F706-48CB-AC54-B13E3D096635}" destId="{8A7F4182-B34B-4D7B-B2B1-80B4BC861090}" srcOrd="1" destOrd="0" presId="urn:microsoft.com/office/officeart/2005/8/layout/chevron2"/>
    <dgm:cxn modelId="{10DEF2CE-4CF4-461C-BCFE-5569B44B4A90}" type="presParOf" srcId="{0681DA1C-F706-48CB-AC54-B13E3D096635}" destId="{F5A677E2-E694-40CD-8998-37B6979FB6FD}" srcOrd="2" destOrd="0" presId="urn:microsoft.com/office/officeart/2005/8/layout/chevron2"/>
    <dgm:cxn modelId="{D9AECA1E-AACB-45C4-82C5-200E9BD9BA93}" type="presParOf" srcId="{F5A677E2-E694-40CD-8998-37B6979FB6FD}" destId="{41C80CD0-6BAB-4744-BECD-CF75DBDB5297}" srcOrd="0" destOrd="0" presId="urn:microsoft.com/office/officeart/2005/8/layout/chevron2"/>
    <dgm:cxn modelId="{4A0BAC55-60C3-4408-8C52-585537FD8DD7}" type="presParOf" srcId="{F5A677E2-E694-40CD-8998-37B6979FB6FD}" destId="{6CD29FB2-8CD7-4D40-825E-29A81E464238}" srcOrd="1" destOrd="0" presId="urn:microsoft.com/office/officeart/2005/8/layout/chevron2"/>
    <dgm:cxn modelId="{5CAFD9C6-0C6C-4D54-AA47-DA528B2B8B8A}" type="presParOf" srcId="{0681DA1C-F706-48CB-AC54-B13E3D096635}" destId="{15B8723F-8362-4E23-AABB-75B09B061C42}" srcOrd="3" destOrd="0" presId="urn:microsoft.com/office/officeart/2005/8/layout/chevron2"/>
    <dgm:cxn modelId="{459F5A83-0404-4160-8C8E-EF5BB3ACAE3D}" type="presParOf" srcId="{0681DA1C-F706-48CB-AC54-B13E3D096635}" destId="{5DA7926D-60F4-4EE1-930F-065131D76320}" srcOrd="4" destOrd="0" presId="urn:microsoft.com/office/officeart/2005/8/layout/chevron2"/>
    <dgm:cxn modelId="{2D46A154-986E-4C73-B267-C88325EA99F3}" type="presParOf" srcId="{5DA7926D-60F4-4EE1-930F-065131D76320}" destId="{74122A77-2BF9-4568-9544-F84843E26FDD}" srcOrd="0" destOrd="0" presId="urn:microsoft.com/office/officeart/2005/8/layout/chevron2"/>
    <dgm:cxn modelId="{231C3CDD-E906-4C46-80FE-14D9F245542B}" type="presParOf" srcId="{5DA7926D-60F4-4EE1-930F-065131D76320}" destId="{7BFA5F3F-529D-4E1C-BC0F-839CEAF988AF}" srcOrd="1" destOrd="0" presId="urn:microsoft.com/office/officeart/2005/8/layout/chevron2"/>
    <dgm:cxn modelId="{E9BA7E17-ABFA-4CB5-9C14-10B0E2F844E1}" type="presParOf" srcId="{0681DA1C-F706-48CB-AC54-B13E3D096635}" destId="{ED9A6884-0412-4003-830E-8C1CAEA39BB1}" srcOrd="5" destOrd="0" presId="urn:microsoft.com/office/officeart/2005/8/layout/chevron2"/>
    <dgm:cxn modelId="{4D1BC853-5F79-4B38-8FC7-A6C97C15361F}" type="presParOf" srcId="{0681DA1C-F706-48CB-AC54-B13E3D096635}" destId="{96131A20-4713-4107-B2E0-66AA4D1B7519}" srcOrd="6" destOrd="0" presId="urn:microsoft.com/office/officeart/2005/8/layout/chevron2"/>
    <dgm:cxn modelId="{F77D4029-6DC5-4194-930D-31BA36725006}" type="presParOf" srcId="{96131A20-4713-4107-B2E0-66AA4D1B7519}" destId="{BF1B560A-DF94-4D15-BB3F-417DF9B29DAD}" srcOrd="0" destOrd="0" presId="urn:microsoft.com/office/officeart/2005/8/layout/chevron2"/>
    <dgm:cxn modelId="{D34BFCFE-5A3A-408F-882E-40057D2699F3}" type="presParOf" srcId="{96131A20-4713-4107-B2E0-66AA4D1B7519}" destId="{37ABF85F-74B8-4204-93F5-B78FA48CCDC8}" srcOrd="1" destOrd="0" presId="urn:microsoft.com/office/officeart/2005/8/layout/chevron2"/>
    <dgm:cxn modelId="{A81F97EA-20F7-47B6-9696-DF9719E88445}" type="presParOf" srcId="{0681DA1C-F706-48CB-AC54-B13E3D096635}" destId="{45593FF7-EA52-4CFE-BA03-B7A13F4D8D15}" srcOrd="7" destOrd="0" presId="urn:microsoft.com/office/officeart/2005/8/layout/chevron2"/>
    <dgm:cxn modelId="{2A339CFD-C209-419E-8B3D-187D78D6A610}" type="presParOf" srcId="{0681DA1C-F706-48CB-AC54-B13E3D096635}" destId="{B3C8998B-6D45-45A6-967E-2BD49BB61490}" srcOrd="8" destOrd="0" presId="urn:microsoft.com/office/officeart/2005/8/layout/chevron2"/>
    <dgm:cxn modelId="{9B573C6E-5CB9-4E94-A5A5-60C475468AC5}" type="presParOf" srcId="{B3C8998B-6D45-45A6-967E-2BD49BB61490}" destId="{80EEACFB-4D38-4C40-ADC4-DBD79E533E28}" srcOrd="0" destOrd="0" presId="urn:microsoft.com/office/officeart/2005/8/layout/chevron2"/>
    <dgm:cxn modelId="{B6EF1F28-6A9E-4E64-847D-BA4E6E291526}" type="presParOf" srcId="{B3C8998B-6D45-45A6-967E-2BD49BB61490}" destId="{5150A6CF-3958-4611-9089-7CD63922E445}" srcOrd="1" destOrd="0" presId="urn:microsoft.com/office/officeart/2005/8/layout/chevron2"/>
    <dgm:cxn modelId="{F2FE5509-A7C9-4808-B855-10017CAB2B13}" type="presParOf" srcId="{0681DA1C-F706-48CB-AC54-B13E3D096635}" destId="{FA6E7496-25ED-4857-B092-479FD1A4597F}" srcOrd="9" destOrd="0" presId="urn:microsoft.com/office/officeart/2005/8/layout/chevron2"/>
    <dgm:cxn modelId="{7AABC558-942A-42F4-9F3E-FAD98A7C8FE1}" type="presParOf" srcId="{0681DA1C-F706-48CB-AC54-B13E3D096635}" destId="{E1B5EF66-9C7D-40E3-B5BE-2F1A267248F1}" srcOrd="10" destOrd="0" presId="urn:microsoft.com/office/officeart/2005/8/layout/chevron2"/>
    <dgm:cxn modelId="{62A148A5-5189-4966-9D62-A9906FB00286}" type="presParOf" srcId="{E1B5EF66-9C7D-40E3-B5BE-2F1A267248F1}" destId="{41321DB7-F4DE-4FB9-8C00-8FD4CAE90489}" srcOrd="0" destOrd="0" presId="urn:microsoft.com/office/officeart/2005/8/layout/chevron2"/>
    <dgm:cxn modelId="{DD6267F6-CF7F-42C6-923C-E1E024E224B0}" type="presParOf" srcId="{E1B5EF66-9C7D-40E3-B5BE-2F1A267248F1}" destId="{D838C546-BF55-4025-B583-F3367EC3C68B}" srcOrd="1" destOrd="0" presId="urn:microsoft.com/office/officeart/2005/8/layout/chevron2"/>
    <dgm:cxn modelId="{6C10DCD3-71B8-4B11-9335-CCC0CE484BB9}" type="presParOf" srcId="{0681DA1C-F706-48CB-AC54-B13E3D096635}" destId="{2D4DD402-4732-4FD2-98BE-506625D1A7F0}" srcOrd="11" destOrd="0" presId="urn:microsoft.com/office/officeart/2005/8/layout/chevron2"/>
    <dgm:cxn modelId="{F0511785-E3D6-40BD-A681-912C9CBC00AA}" type="presParOf" srcId="{0681DA1C-F706-48CB-AC54-B13E3D096635}" destId="{31999AF7-C099-4D9E-993A-3B53AD3935AB}" srcOrd="12" destOrd="0" presId="urn:microsoft.com/office/officeart/2005/8/layout/chevron2"/>
    <dgm:cxn modelId="{8BFF5346-960E-4339-A40B-D6DF81865B09}" type="presParOf" srcId="{31999AF7-C099-4D9E-993A-3B53AD3935AB}" destId="{358D952A-830A-4A3C-AA68-857290E01662}" srcOrd="0" destOrd="0" presId="urn:microsoft.com/office/officeart/2005/8/layout/chevron2"/>
    <dgm:cxn modelId="{FC2890B0-D5E3-4CAD-BFAA-08F6718C561F}" type="presParOf" srcId="{31999AF7-C099-4D9E-993A-3B53AD3935AB}" destId="{4C123117-DB74-4186-A8AF-16EEB11BEC17}" srcOrd="1" destOrd="0" presId="urn:microsoft.com/office/officeart/2005/8/layout/chevron2"/>
    <dgm:cxn modelId="{F2B55431-2EBC-4120-9652-16632EBA7365}" type="presParOf" srcId="{0681DA1C-F706-48CB-AC54-B13E3D096635}" destId="{B034D4D1-2704-4D2C-B089-FA4C47EDB2A7}" srcOrd="13" destOrd="0" presId="urn:microsoft.com/office/officeart/2005/8/layout/chevron2"/>
    <dgm:cxn modelId="{8EA3B41A-9763-4075-AE8C-B78F94CF29E1}" type="presParOf" srcId="{0681DA1C-F706-48CB-AC54-B13E3D096635}" destId="{24FB791D-8B12-40B4-8F4E-D0EF00113C00}" srcOrd="14" destOrd="0" presId="urn:microsoft.com/office/officeart/2005/8/layout/chevron2"/>
    <dgm:cxn modelId="{86BB1243-FC25-4451-A14F-C495EA1E3454}" type="presParOf" srcId="{24FB791D-8B12-40B4-8F4E-D0EF00113C00}" destId="{B13AB9AA-C829-4A10-9D58-832FA69AF82A}" srcOrd="0" destOrd="0" presId="urn:microsoft.com/office/officeart/2005/8/layout/chevron2"/>
    <dgm:cxn modelId="{0393DEC2-F53E-4324-B500-37A5150DF9CB}" type="presParOf" srcId="{24FB791D-8B12-40B4-8F4E-D0EF00113C00}" destId="{EFABFB3B-C6D2-46C5-902F-FBBF04FED482}" srcOrd="1" destOrd="0" presId="urn:microsoft.com/office/officeart/2005/8/layout/chevron2"/>
    <dgm:cxn modelId="{BFAFE7D8-4076-415B-9AED-6DF03E6E2DB0}" type="presParOf" srcId="{0681DA1C-F706-48CB-AC54-B13E3D096635}" destId="{64149DC7-C164-407F-9B99-15E36DF50152}" srcOrd="15" destOrd="0" presId="urn:microsoft.com/office/officeart/2005/8/layout/chevron2"/>
    <dgm:cxn modelId="{A4345B5D-E6B4-4B31-B1A6-FFED8258B3C4}" type="presParOf" srcId="{0681DA1C-F706-48CB-AC54-B13E3D096635}" destId="{D3A4061C-1B73-4A4E-BD43-754C0C820E4C}" srcOrd="16" destOrd="0" presId="urn:microsoft.com/office/officeart/2005/8/layout/chevron2"/>
    <dgm:cxn modelId="{91BCAF2D-2560-4C8B-AC22-CC6F222644DD}" type="presParOf" srcId="{D3A4061C-1B73-4A4E-BD43-754C0C820E4C}" destId="{61B608FC-8458-4EC5-B3B8-90CE891A515C}" srcOrd="0" destOrd="0" presId="urn:microsoft.com/office/officeart/2005/8/layout/chevron2"/>
    <dgm:cxn modelId="{6651E421-BE4A-4703-A66D-B61C007ED7BD}" type="presParOf" srcId="{D3A4061C-1B73-4A4E-BD43-754C0C820E4C}" destId="{442C393F-98C2-4A65-BA4D-E9FAE39F698D}" srcOrd="1" destOrd="0" presId="urn:microsoft.com/office/officeart/2005/8/layout/chevron2"/>
    <dgm:cxn modelId="{B06368EC-310D-4D10-A642-EBA8045573A3}" type="presParOf" srcId="{0681DA1C-F706-48CB-AC54-B13E3D096635}" destId="{6CAA50F4-6142-4418-9EEB-A3B45276C29F}" srcOrd="17" destOrd="0" presId="urn:microsoft.com/office/officeart/2005/8/layout/chevron2"/>
    <dgm:cxn modelId="{317FB36D-E7DA-479A-87DE-41E990A058EE}" type="presParOf" srcId="{0681DA1C-F706-48CB-AC54-B13E3D096635}" destId="{234CCEE2-6C0C-496C-9929-37C3B355EB25}" srcOrd="18" destOrd="0" presId="urn:microsoft.com/office/officeart/2005/8/layout/chevron2"/>
    <dgm:cxn modelId="{E94677FB-F9AA-41E5-A7C6-18764B18839A}" type="presParOf" srcId="{234CCEE2-6C0C-496C-9929-37C3B355EB25}" destId="{F4A7DBA0-9BBF-436D-8600-6B1BA0B46BB0}" srcOrd="0" destOrd="0" presId="urn:microsoft.com/office/officeart/2005/8/layout/chevron2"/>
    <dgm:cxn modelId="{6D792930-7FDA-47FD-84E0-F1772912654A}" type="presParOf" srcId="{234CCEE2-6C0C-496C-9929-37C3B355EB25}" destId="{F63F51F4-4432-4E4A-84A0-B9669620E2BE}" srcOrd="1" destOrd="0" presId="urn:microsoft.com/office/officeart/2005/8/layout/chevron2"/>
    <dgm:cxn modelId="{2D89AED7-A877-4193-AF40-01C8BAA50965}" type="presParOf" srcId="{0681DA1C-F706-48CB-AC54-B13E3D096635}" destId="{251361D9-EFFA-4E5C-919A-90C529D1B144}" srcOrd="19" destOrd="0" presId="urn:microsoft.com/office/officeart/2005/8/layout/chevron2"/>
    <dgm:cxn modelId="{95620009-9183-4067-AF9F-B8A238C6529C}" type="presParOf" srcId="{0681DA1C-F706-48CB-AC54-B13E3D096635}" destId="{D674797C-3382-452D-BC57-CDD124BFAF62}" srcOrd="20" destOrd="0" presId="urn:microsoft.com/office/officeart/2005/8/layout/chevron2"/>
    <dgm:cxn modelId="{DCB006BD-35E4-4D2D-BBE9-4BBB966BE226}" type="presParOf" srcId="{D674797C-3382-452D-BC57-CDD124BFAF62}" destId="{4D491435-C42C-4023-BFA0-9506925239EE}" srcOrd="0" destOrd="0" presId="urn:microsoft.com/office/officeart/2005/8/layout/chevron2"/>
    <dgm:cxn modelId="{39D2500F-11FE-4442-8C8C-22009DE4CD82}" type="presParOf" srcId="{D674797C-3382-452D-BC57-CDD124BFAF62}" destId="{CF9A9423-0FB3-4BA8-9EE7-AC49E5FB5481}" srcOrd="1" destOrd="0" presId="urn:microsoft.com/office/officeart/2005/8/layout/chevron2"/>
    <dgm:cxn modelId="{DE99C392-9F9B-4B61-A6F8-8A6AD711ED8D}" type="presParOf" srcId="{0681DA1C-F706-48CB-AC54-B13E3D096635}" destId="{9DF2D99F-1BCF-44FB-8D9E-3186E3D89D07}" srcOrd="21" destOrd="0" presId="urn:microsoft.com/office/officeart/2005/8/layout/chevron2"/>
    <dgm:cxn modelId="{351E3E0E-E2DA-4976-A635-87DEEEE63AA4}" type="presParOf" srcId="{0681DA1C-F706-48CB-AC54-B13E3D096635}" destId="{DDA9D93E-9B6B-4E61-B5DD-FE71D26E0914}" srcOrd="22" destOrd="0" presId="urn:microsoft.com/office/officeart/2005/8/layout/chevron2"/>
    <dgm:cxn modelId="{92EE16DE-01F2-46E1-9523-DEAC874F7DD0}" type="presParOf" srcId="{DDA9D93E-9B6B-4E61-B5DD-FE71D26E0914}" destId="{BE5C610D-47E7-4C20-9915-20B82DE9205F}" srcOrd="0" destOrd="0" presId="urn:microsoft.com/office/officeart/2005/8/layout/chevron2"/>
    <dgm:cxn modelId="{2B3D3F04-B1B3-445B-8E0E-63A19A2956AE}" type="presParOf" srcId="{DDA9D93E-9B6B-4E61-B5DD-FE71D26E0914}" destId="{67BB15B0-099C-4339-AAB9-0B2AB379352B}" srcOrd="1" destOrd="0" presId="urn:microsoft.com/office/officeart/2005/8/layout/chevron2"/>
    <dgm:cxn modelId="{45371316-03FA-4C96-B244-E0108142D006}" type="presParOf" srcId="{0681DA1C-F706-48CB-AC54-B13E3D096635}" destId="{4198756D-3DCB-4AEF-83FF-73DCF19D5C82}" srcOrd="23" destOrd="0" presId="urn:microsoft.com/office/officeart/2005/8/layout/chevron2"/>
    <dgm:cxn modelId="{BCEA5F44-DCA1-4F90-91BD-16BD74F49FC7}" type="presParOf" srcId="{0681DA1C-F706-48CB-AC54-B13E3D096635}" destId="{6187CF2E-D994-4C91-9EC8-A9E8CB7EDC68}" srcOrd="24" destOrd="0" presId="urn:microsoft.com/office/officeart/2005/8/layout/chevron2"/>
    <dgm:cxn modelId="{7A5D578D-B7D0-4C42-963A-1FF103C4CD85}" type="presParOf" srcId="{6187CF2E-D994-4C91-9EC8-A9E8CB7EDC68}" destId="{1F8B2000-9D89-48F5-8A5C-438F7B62BDC9}" srcOrd="0" destOrd="0" presId="urn:microsoft.com/office/officeart/2005/8/layout/chevron2"/>
    <dgm:cxn modelId="{88C6DE4B-B544-454A-B3FE-A838E2C2A8C3}" type="presParOf" srcId="{6187CF2E-D994-4C91-9EC8-A9E8CB7EDC68}" destId="{AC0A0632-9761-441F-8A03-39967FCECD5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AE0458-A502-4EB9-81A6-9C615CC673E1}">
      <dsp:nvSpPr>
        <dsp:cNvPr id="0" name=""/>
        <dsp:cNvSpPr/>
      </dsp:nvSpPr>
      <dsp:spPr>
        <a:xfrm rot="2441095">
          <a:off x="2854065" y="4045939"/>
          <a:ext cx="853666" cy="57128"/>
        </a:xfrm>
        <a:custGeom>
          <a:avLst/>
          <a:gdLst/>
          <a:ahLst/>
          <a:cxnLst/>
          <a:rect l="0" t="0" r="0" b="0"/>
          <a:pathLst>
            <a:path>
              <a:moveTo>
                <a:pt x="0" y="28564"/>
              </a:moveTo>
              <a:lnTo>
                <a:pt x="853666" y="285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2119B7-02CE-4094-9FB1-5BEB796CE685}">
      <dsp:nvSpPr>
        <dsp:cNvPr id="0" name=""/>
        <dsp:cNvSpPr/>
      </dsp:nvSpPr>
      <dsp:spPr>
        <a:xfrm rot="21218526">
          <a:off x="2954143" y="2750395"/>
          <a:ext cx="1003322" cy="57128"/>
        </a:xfrm>
        <a:custGeom>
          <a:avLst/>
          <a:gdLst/>
          <a:ahLst/>
          <a:cxnLst/>
          <a:rect l="0" t="0" r="0" b="0"/>
          <a:pathLst>
            <a:path>
              <a:moveTo>
                <a:pt x="0" y="28564"/>
              </a:moveTo>
              <a:lnTo>
                <a:pt x="1003322" y="285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57780A-DB25-432F-A0B9-B0378DFE1122}">
      <dsp:nvSpPr>
        <dsp:cNvPr id="0" name=""/>
        <dsp:cNvSpPr/>
      </dsp:nvSpPr>
      <dsp:spPr>
        <a:xfrm rot="19036658">
          <a:off x="2839557" y="1700845"/>
          <a:ext cx="886909" cy="57128"/>
        </a:xfrm>
        <a:custGeom>
          <a:avLst/>
          <a:gdLst/>
          <a:ahLst/>
          <a:cxnLst/>
          <a:rect l="0" t="0" r="0" b="0"/>
          <a:pathLst>
            <a:path>
              <a:moveTo>
                <a:pt x="0" y="28564"/>
              </a:moveTo>
              <a:lnTo>
                <a:pt x="886909" y="285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5955ED-3D9B-4C98-8C91-E57E0E5083AD}">
      <dsp:nvSpPr>
        <dsp:cNvPr id="0" name=""/>
        <dsp:cNvSpPr/>
      </dsp:nvSpPr>
      <dsp:spPr>
        <a:xfrm>
          <a:off x="114759" y="1608035"/>
          <a:ext cx="2829594" cy="2798780"/>
        </a:xfrm>
        <a:prstGeom prst="ellipse">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7746" t="25362" r="17746" b="25362"/>
          </a:stretch>
        </a:blip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sp>
    <dsp:sp modelId="{1717DECA-A2FB-4D55-A604-CAC91B0B0AA0}">
      <dsp:nvSpPr>
        <dsp:cNvPr id="0" name=""/>
        <dsp:cNvSpPr/>
      </dsp:nvSpPr>
      <dsp:spPr>
        <a:xfrm>
          <a:off x="3379464" y="1298"/>
          <a:ext cx="1711237" cy="16977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Attractiveness</a:t>
          </a:r>
        </a:p>
      </dsp:txBody>
      <dsp:txXfrm>
        <a:off x="3630069" y="249929"/>
        <a:ext cx="1210027" cy="1200494"/>
      </dsp:txXfrm>
    </dsp:sp>
    <dsp:sp modelId="{17A7AD58-3F94-4F0D-8E03-66C36C8529B9}">
      <dsp:nvSpPr>
        <dsp:cNvPr id="0" name=""/>
        <dsp:cNvSpPr/>
      </dsp:nvSpPr>
      <dsp:spPr>
        <a:xfrm>
          <a:off x="5243626" y="1298"/>
          <a:ext cx="2566855" cy="1697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a:lnSpc>
              <a:spcPct val="90000"/>
            </a:lnSpc>
            <a:spcBef>
              <a:spcPct val="0"/>
            </a:spcBef>
            <a:spcAft>
              <a:spcPct val="15000"/>
            </a:spcAft>
            <a:buFont typeface="+mj-lt"/>
            <a:buAutoNum type="arabicPeriod"/>
          </a:pPr>
          <a:r>
            <a:rPr lang="en-GB" sz="1000" i="0" kern="1200" dirty="0"/>
            <a:t> Evidences a direct link to one or more of the UHBs 10 priorities </a:t>
          </a:r>
          <a:r>
            <a:rPr lang="en-GB" sz="1000" i="0" kern="1200" dirty="0">
              <a:solidFill>
                <a:srgbClr val="FF0000"/>
              </a:solidFill>
            </a:rPr>
            <a:t>and/or</a:t>
          </a:r>
          <a:endParaRPr lang="en-GB" sz="1400" i="1" kern="1200" dirty="0"/>
        </a:p>
        <a:p>
          <a:pPr marL="57150" lvl="1" indent="-57150" algn="l" defTabSz="444500">
            <a:lnSpc>
              <a:spcPct val="90000"/>
            </a:lnSpc>
            <a:spcBef>
              <a:spcPct val="0"/>
            </a:spcBef>
            <a:spcAft>
              <a:spcPct val="15000"/>
            </a:spcAft>
            <a:buFont typeface="+mj-lt"/>
            <a:buAutoNum type="arabicPeriod"/>
          </a:pPr>
          <a:r>
            <a:rPr lang="en-GB" sz="1000" i="0" kern="1200" dirty="0">
              <a:solidFill>
                <a:prstClr val="black">
                  <a:hueOff val="0"/>
                  <a:satOff val="0"/>
                  <a:lumOff val="0"/>
                  <a:alphaOff val="0"/>
                </a:prstClr>
              </a:solidFill>
              <a:latin typeface="Calibri"/>
              <a:ea typeface="+mn-ea"/>
              <a:cs typeface="+mn-cs"/>
            </a:rPr>
            <a:t>Evidences direct contribution to improving population health </a:t>
          </a:r>
          <a:r>
            <a:rPr lang="en-GB" sz="1000" i="0" kern="1200" dirty="0">
              <a:solidFill>
                <a:srgbClr val="FF0000"/>
              </a:solidFill>
              <a:latin typeface="Calibri"/>
              <a:ea typeface="+mn-ea"/>
              <a:cs typeface="+mn-cs"/>
            </a:rPr>
            <a:t>and/or</a:t>
          </a:r>
          <a:endParaRPr lang="en-GB" sz="1000" i="0" kern="1200" dirty="0">
            <a:solidFill>
              <a:prstClr val="black">
                <a:hueOff val="0"/>
                <a:satOff val="0"/>
                <a:lumOff val="0"/>
                <a:alphaOff val="0"/>
              </a:prstClr>
            </a:solidFill>
            <a:latin typeface="Calibri"/>
            <a:ea typeface="+mn-ea"/>
            <a:cs typeface="+mn-cs"/>
          </a:endParaRPr>
        </a:p>
        <a:p>
          <a:pPr marL="57150" lvl="1" indent="-57150" algn="l" defTabSz="444500">
            <a:lnSpc>
              <a:spcPct val="90000"/>
            </a:lnSpc>
            <a:spcBef>
              <a:spcPct val="0"/>
            </a:spcBef>
            <a:spcAft>
              <a:spcPct val="15000"/>
            </a:spcAft>
            <a:buFont typeface="+mj-lt"/>
            <a:buAutoNum type="arabicPeriod"/>
          </a:pPr>
          <a:r>
            <a:rPr lang="en-GB" sz="1000" i="0" kern="1200" dirty="0"/>
            <a:t> Evidences a direct link to delivery of  one or more operational objectives  e.g. a ‘target’ </a:t>
          </a:r>
          <a:r>
            <a:rPr lang="en-GB" sz="1000" i="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i="0" kern="1200" dirty="0"/>
            <a:t> Evidenced as a critical enabler for other agreed service developments to be able to progress as planned </a:t>
          </a:r>
          <a:r>
            <a:rPr lang="en-GB" sz="1000" i="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i="0" kern="1200" dirty="0"/>
            <a:t> Represents an area of political interest.</a:t>
          </a:r>
        </a:p>
        <a:p>
          <a:pPr marL="171450" lvl="1" indent="-171450" algn="l" defTabSz="755650">
            <a:lnSpc>
              <a:spcPct val="90000"/>
            </a:lnSpc>
            <a:spcBef>
              <a:spcPct val="0"/>
            </a:spcBef>
            <a:spcAft>
              <a:spcPct val="15000"/>
            </a:spcAft>
            <a:buChar char="•"/>
          </a:pPr>
          <a:endParaRPr lang="en-GB" sz="1700" kern="1200" dirty="0"/>
        </a:p>
      </dsp:txBody>
      <dsp:txXfrm>
        <a:off x="5243626" y="1298"/>
        <a:ext cx="2566855" cy="1697756"/>
      </dsp:txXfrm>
    </dsp:sp>
    <dsp:sp modelId="{48B43FE4-1407-4C13-859F-15AC4E1596BB}">
      <dsp:nvSpPr>
        <dsp:cNvPr id="0" name=""/>
        <dsp:cNvSpPr/>
      </dsp:nvSpPr>
      <dsp:spPr>
        <a:xfrm>
          <a:off x="3949159" y="1780524"/>
          <a:ext cx="1697756" cy="16977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Risk &amp; Achievability</a:t>
          </a:r>
        </a:p>
      </dsp:txBody>
      <dsp:txXfrm>
        <a:off x="4197790" y="2029155"/>
        <a:ext cx="1200494" cy="1200494"/>
      </dsp:txXfrm>
    </dsp:sp>
    <dsp:sp modelId="{21198EF3-CAD7-4BCC-BA2C-0F54C89EAF0D}">
      <dsp:nvSpPr>
        <dsp:cNvPr id="0" name=""/>
        <dsp:cNvSpPr/>
      </dsp:nvSpPr>
      <dsp:spPr>
        <a:xfrm>
          <a:off x="5816691" y="1780524"/>
          <a:ext cx="2546635" cy="1697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a:lnSpc>
              <a:spcPct val="90000"/>
            </a:lnSpc>
            <a:spcBef>
              <a:spcPct val="0"/>
            </a:spcBef>
            <a:spcAft>
              <a:spcPct val="15000"/>
            </a:spcAft>
            <a:buFont typeface="+mj-lt"/>
            <a:buAutoNum type="arabicPeriod"/>
          </a:pPr>
          <a:r>
            <a:rPr lang="en-GB" sz="1000" kern="1200" dirty="0"/>
            <a:t>Evidences Patient safety, quality and/or compliance issues – Health &amp; safety, national accreditation,  IPC etc </a:t>
          </a:r>
          <a:r>
            <a:rPr lang="en-GB" sz="1000" kern="1200" dirty="0">
              <a:solidFill>
                <a:srgbClr val="FF0000"/>
              </a:solidFill>
            </a:rPr>
            <a:t>and/or</a:t>
          </a:r>
          <a:endParaRPr lang="en-GB" sz="1000" kern="1200" dirty="0"/>
        </a:p>
        <a:p>
          <a:pPr marL="57150" lvl="1" indent="-57150" algn="l" defTabSz="444500">
            <a:lnSpc>
              <a:spcPct val="90000"/>
            </a:lnSpc>
            <a:spcBef>
              <a:spcPct val="0"/>
            </a:spcBef>
            <a:spcAft>
              <a:spcPct val="15000"/>
            </a:spcAft>
            <a:buFont typeface="+mj-lt"/>
            <a:buAutoNum type="arabicPeriod"/>
          </a:pPr>
          <a:r>
            <a:rPr lang="en-GB" sz="1000" kern="1200" dirty="0"/>
            <a:t>Evidenced as having a direct impact on effectiveness of the UHBs infrastructure (digital, equipment, estate) </a:t>
          </a:r>
          <a:r>
            <a:rPr lang="en-GB" sz="1000" kern="1200" dirty="0">
              <a:solidFill>
                <a:srgbClr val="FF0000"/>
              </a:solidFill>
            </a:rPr>
            <a:t>and/or </a:t>
          </a:r>
        </a:p>
        <a:p>
          <a:pPr marL="57150" lvl="1" indent="-57150" algn="l" defTabSz="444500">
            <a:lnSpc>
              <a:spcPct val="90000"/>
            </a:lnSpc>
            <a:spcBef>
              <a:spcPct val="0"/>
            </a:spcBef>
            <a:spcAft>
              <a:spcPct val="15000"/>
            </a:spcAft>
            <a:buFont typeface="+mj-lt"/>
            <a:buAutoNum type="arabicPeriod"/>
          </a:pPr>
          <a:r>
            <a:rPr lang="en-GB" sz="1000" kern="1200" dirty="0">
              <a:solidFill>
                <a:schemeClr val="tx1"/>
              </a:solidFill>
            </a:rPr>
            <a:t>Evidence that poor benchmarking indicators with other providers will be directly improved </a:t>
          </a:r>
          <a:r>
            <a:rPr lang="en-GB" sz="100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kern="1200" dirty="0"/>
            <a:t>Evidence that benefits, measures, critical path for delivery of these benefits are clearly understood and demonstrate that desired outcomes are achievable. </a:t>
          </a:r>
        </a:p>
        <a:p>
          <a:pPr marL="57150" lvl="1" indent="-57150" algn="l" defTabSz="444500">
            <a:lnSpc>
              <a:spcPct val="90000"/>
            </a:lnSpc>
            <a:spcBef>
              <a:spcPct val="0"/>
            </a:spcBef>
            <a:spcAft>
              <a:spcPct val="15000"/>
            </a:spcAft>
            <a:buChar char="•"/>
          </a:pPr>
          <a:endParaRPr lang="en-GB" sz="1000" kern="1200" dirty="0"/>
        </a:p>
      </dsp:txBody>
      <dsp:txXfrm>
        <a:off x="5816691" y="1780524"/>
        <a:ext cx="2546635" cy="1697756"/>
      </dsp:txXfrm>
    </dsp:sp>
    <dsp:sp modelId="{3755E05E-BB5D-468A-AB39-A05B3B5532F0}">
      <dsp:nvSpPr>
        <dsp:cNvPr id="0" name=""/>
        <dsp:cNvSpPr/>
      </dsp:nvSpPr>
      <dsp:spPr>
        <a:xfrm>
          <a:off x="3399400" y="4057261"/>
          <a:ext cx="1697756" cy="16977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Affordability</a:t>
          </a:r>
        </a:p>
      </dsp:txBody>
      <dsp:txXfrm>
        <a:off x="3648031" y="4305892"/>
        <a:ext cx="1200494" cy="1200494"/>
      </dsp:txXfrm>
    </dsp:sp>
    <dsp:sp modelId="{666641FA-F5A2-4CBB-9036-8CB61D5FA71A}">
      <dsp:nvSpPr>
        <dsp:cNvPr id="0" name=""/>
        <dsp:cNvSpPr/>
      </dsp:nvSpPr>
      <dsp:spPr>
        <a:xfrm>
          <a:off x="5266932" y="4057261"/>
          <a:ext cx="2546635" cy="1697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a:lnSpc>
              <a:spcPct val="90000"/>
            </a:lnSpc>
            <a:spcBef>
              <a:spcPct val="0"/>
            </a:spcBef>
            <a:spcAft>
              <a:spcPct val="15000"/>
            </a:spcAft>
            <a:buFont typeface="+mj-lt"/>
            <a:buAutoNum type="arabicPeriod"/>
          </a:pPr>
          <a:r>
            <a:rPr lang="en-GB" sz="1000" kern="1200" dirty="0"/>
            <a:t>Evidence that reoccurring revenue has been secured and/or high degree of confidence that revenue will be secured </a:t>
          </a:r>
          <a:r>
            <a:rPr lang="en-GB" sz="100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kern="1200" dirty="0"/>
            <a:t>Scheme is evidenced as revenue generating </a:t>
          </a:r>
          <a:r>
            <a:rPr lang="en-GB" sz="100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kern="1200" dirty="0"/>
            <a:t>Evidence of ‘spend to save’ </a:t>
          </a:r>
          <a:r>
            <a:rPr lang="en-GB" sz="100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kern="1200" dirty="0"/>
            <a:t>Evidence that necessary capital has been secured and/or high degree of confidence that revenue will be secured </a:t>
          </a:r>
          <a:r>
            <a:rPr lang="en-GB" sz="1000" kern="1200" dirty="0">
              <a:solidFill>
                <a:srgbClr val="FF0000"/>
              </a:solidFill>
            </a:rPr>
            <a:t>and/or</a:t>
          </a:r>
        </a:p>
        <a:p>
          <a:pPr marL="57150" lvl="1" indent="-57150" algn="l" defTabSz="444500">
            <a:lnSpc>
              <a:spcPct val="90000"/>
            </a:lnSpc>
            <a:spcBef>
              <a:spcPct val="0"/>
            </a:spcBef>
            <a:spcAft>
              <a:spcPct val="15000"/>
            </a:spcAft>
            <a:buFont typeface="+mj-lt"/>
            <a:buAutoNum type="arabicPeriod"/>
          </a:pPr>
          <a:r>
            <a:rPr lang="en-GB" sz="1000" kern="1200" dirty="0"/>
            <a:t>Evidence that the scheme is cost neutral</a:t>
          </a:r>
        </a:p>
      </dsp:txBody>
      <dsp:txXfrm>
        <a:off x="5266932" y="4057261"/>
        <a:ext cx="2546635" cy="1697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3F2FC0-E9E4-4D6C-A3D4-BAD472BA2517}">
      <dsp:nvSpPr>
        <dsp:cNvPr id="0" name=""/>
        <dsp:cNvSpPr/>
      </dsp:nvSpPr>
      <dsp:spPr>
        <a:xfrm rot="5400000">
          <a:off x="-68758" y="70447"/>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12 Oct</a:t>
          </a:r>
        </a:p>
      </dsp:txBody>
      <dsp:txXfrm rot="-5400000">
        <a:off x="1" y="162126"/>
        <a:ext cx="320873" cy="137517"/>
      </dsp:txXfrm>
    </dsp:sp>
    <dsp:sp modelId="{D8E59B5E-DDD5-417A-A4E1-AEB7276665F5}">
      <dsp:nvSpPr>
        <dsp:cNvPr id="0" name=""/>
        <dsp:cNvSpPr/>
      </dsp:nvSpPr>
      <dsp:spPr>
        <a:xfrm rot="5400000">
          <a:off x="4075459" y="-3752897"/>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Local Planning framework issued </a:t>
          </a:r>
        </a:p>
      </dsp:txBody>
      <dsp:txXfrm rot="-5400000">
        <a:off x="320873" y="16234"/>
        <a:ext cx="7792581" cy="268863"/>
      </dsp:txXfrm>
    </dsp:sp>
    <dsp:sp modelId="{41C80CD0-6BAB-4744-BECD-CF75DBDB5297}">
      <dsp:nvSpPr>
        <dsp:cNvPr id="0" name=""/>
        <dsp:cNvSpPr/>
      </dsp:nvSpPr>
      <dsp:spPr>
        <a:xfrm rot="5400000">
          <a:off x="-68758" y="483522"/>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09 Nov</a:t>
          </a:r>
        </a:p>
      </dsp:txBody>
      <dsp:txXfrm rot="-5400000">
        <a:off x="1" y="575201"/>
        <a:ext cx="320873" cy="137517"/>
      </dsp:txXfrm>
    </dsp:sp>
    <dsp:sp modelId="{6CD29FB2-8CD7-4D40-825E-29A81E464238}">
      <dsp:nvSpPr>
        <dsp:cNvPr id="0" name=""/>
        <dsp:cNvSpPr/>
      </dsp:nvSpPr>
      <dsp:spPr>
        <a:xfrm rot="5400000">
          <a:off x="4075459" y="-3339822"/>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WHSCC 22-23 commissioning intentions finalised at Joint Committee</a:t>
          </a:r>
        </a:p>
      </dsp:txBody>
      <dsp:txXfrm rot="-5400000">
        <a:off x="320873" y="429309"/>
        <a:ext cx="7792581" cy="268863"/>
      </dsp:txXfrm>
    </dsp:sp>
    <dsp:sp modelId="{74122A77-2BF9-4568-9544-F84843E26FDD}">
      <dsp:nvSpPr>
        <dsp:cNvPr id="0" name=""/>
        <dsp:cNvSpPr/>
      </dsp:nvSpPr>
      <dsp:spPr>
        <a:xfrm rot="5400000">
          <a:off x="-68758" y="896596"/>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16 Nov</a:t>
          </a:r>
        </a:p>
      </dsp:txBody>
      <dsp:txXfrm rot="-5400000">
        <a:off x="1" y="988275"/>
        <a:ext cx="320873" cy="137517"/>
      </dsp:txXfrm>
    </dsp:sp>
    <dsp:sp modelId="{7BFA5F3F-529D-4E1C-BC0F-839CEAF988AF}">
      <dsp:nvSpPr>
        <dsp:cNvPr id="0" name=""/>
        <dsp:cNvSpPr/>
      </dsp:nvSpPr>
      <dsp:spPr>
        <a:xfrm rot="5400000">
          <a:off x="4075459" y="-2926747"/>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Testing of (</a:t>
          </a:r>
          <a:r>
            <a:rPr lang="en-GB" sz="1300" kern="1200" dirty="0" err="1"/>
            <a:t>i</a:t>
          </a:r>
          <a:r>
            <a:rPr lang="en-GB" sz="1300" kern="1200" dirty="0"/>
            <a:t>) approach to prioritisation (ii) proposed plan architecture with Strategy and Delivery Committee</a:t>
          </a:r>
        </a:p>
      </dsp:txBody>
      <dsp:txXfrm rot="-5400000">
        <a:off x="320873" y="842384"/>
        <a:ext cx="7792581" cy="268863"/>
      </dsp:txXfrm>
    </dsp:sp>
    <dsp:sp modelId="{BF1B560A-DF94-4D15-BB3F-417DF9B29DAD}">
      <dsp:nvSpPr>
        <dsp:cNvPr id="0" name=""/>
        <dsp:cNvSpPr/>
      </dsp:nvSpPr>
      <dsp:spPr>
        <a:xfrm rot="5400000">
          <a:off x="-68758" y="1309671"/>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23 Nov</a:t>
          </a:r>
        </a:p>
      </dsp:txBody>
      <dsp:txXfrm rot="-5400000">
        <a:off x="1" y="1401350"/>
        <a:ext cx="320873" cy="137517"/>
      </dsp:txXfrm>
    </dsp:sp>
    <dsp:sp modelId="{37ABF85F-74B8-4204-93F5-B78FA48CCDC8}">
      <dsp:nvSpPr>
        <dsp:cNvPr id="0" name=""/>
        <dsp:cNvSpPr/>
      </dsp:nvSpPr>
      <dsp:spPr>
        <a:xfrm rot="5400000">
          <a:off x="4075459" y="-2513672"/>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Return of completed plans from Clinical Boards</a:t>
          </a:r>
        </a:p>
      </dsp:txBody>
      <dsp:txXfrm rot="-5400000">
        <a:off x="320873" y="1255459"/>
        <a:ext cx="7792581" cy="268863"/>
      </dsp:txXfrm>
    </dsp:sp>
    <dsp:sp modelId="{80EEACFB-4D38-4C40-ADC4-DBD79E533E28}">
      <dsp:nvSpPr>
        <dsp:cNvPr id="0" name=""/>
        <dsp:cNvSpPr/>
      </dsp:nvSpPr>
      <dsp:spPr>
        <a:xfrm rot="5400000">
          <a:off x="-68758" y="1722746"/>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29 Nov </a:t>
          </a:r>
        </a:p>
      </dsp:txBody>
      <dsp:txXfrm rot="-5400000">
        <a:off x="1" y="1814425"/>
        <a:ext cx="320873" cy="137517"/>
      </dsp:txXfrm>
    </dsp:sp>
    <dsp:sp modelId="{5150A6CF-3958-4611-9089-7CD63922E445}">
      <dsp:nvSpPr>
        <dsp:cNvPr id="0" name=""/>
        <dsp:cNvSpPr/>
      </dsp:nvSpPr>
      <dsp:spPr>
        <a:xfrm rot="5400000">
          <a:off x="4075459" y="-2100598"/>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Update on plan development to CHC planning committee</a:t>
          </a:r>
        </a:p>
      </dsp:txBody>
      <dsp:txXfrm rot="-5400000">
        <a:off x="320873" y="1668533"/>
        <a:ext cx="7792581" cy="268863"/>
      </dsp:txXfrm>
    </dsp:sp>
    <dsp:sp modelId="{41321DB7-F4DE-4FB9-8C00-8FD4CAE90489}">
      <dsp:nvSpPr>
        <dsp:cNvPr id="0" name=""/>
        <dsp:cNvSpPr/>
      </dsp:nvSpPr>
      <dsp:spPr>
        <a:xfrm rot="5400000">
          <a:off x="-68758" y="2135821"/>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01 Dec</a:t>
          </a:r>
        </a:p>
      </dsp:txBody>
      <dsp:txXfrm rot="-5400000">
        <a:off x="1" y="2227500"/>
        <a:ext cx="320873" cy="137517"/>
      </dsp:txXfrm>
    </dsp:sp>
    <dsp:sp modelId="{D838C546-BF55-4025-B583-F3367EC3C68B}">
      <dsp:nvSpPr>
        <dsp:cNvPr id="0" name=""/>
        <dsp:cNvSpPr/>
      </dsp:nvSpPr>
      <dsp:spPr>
        <a:xfrm rot="5400000">
          <a:off x="4075459" y="-1687523"/>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Update on plan development with the Local Partnership Forum</a:t>
          </a:r>
        </a:p>
      </dsp:txBody>
      <dsp:txXfrm rot="-5400000">
        <a:off x="320873" y="2081608"/>
        <a:ext cx="7792581" cy="268863"/>
      </dsp:txXfrm>
    </dsp:sp>
    <dsp:sp modelId="{358D952A-830A-4A3C-AA68-857290E01662}">
      <dsp:nvSpPr>
        <dsp:cNvPr id="0" name=""/>
        <dsp:cNvSpPr/>
      </dsp:nvSpPr>
      <dsp:spPr>
        <a:xfrm rot="5400000">
          <a:off x="-68758" y="2548896"/>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01 Dec</a:t>
          </a:r>
        </a:p>
      </dsp:txBody>
      <dsp:txXfrm rot="-5400000">
        <a:off x="1" y="2640575"/>
        <a:ext cx="320873" cy="137517"/>
      </dsp:txXfrm>
    </dsp:sp>
    <dsp:sp modelId="{4C123117-DB74-4186-A8AF-16EEB11BEC17}">
      <dsp:nvSpPr>
        <dsp:cNvPr id="0" name=""/>
        <dsp:cNvSpPr/>
      </dsp:nvSpPr>
      <dsp:spPr>
        <a:xfrm rot="5400000">
          <a:off x="4075459" y="-1274448"/>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Prioritisation exercise by SDDG</a:t>
          </a:r>
        </a:p>
      </dsp:txBody>
      <dsp:txXfrm rot="-5400000">
        <a:off x="320873" y="2494683"/>
        <a:ext cx="7792581" cy="268863"/>
      </dsp:txXfrm>
    </dsp:sp>
    <dsp:sp modelId="{B13AB9AA-C829-4A10-9D58-832FA69AF82A}">
      <dsp:nvSpPr>
        <dsp:cNvPr id="0" name=""/>
        <dsp:cNvSpPr/>
      </dsp:nvSpPr>
      <dsp:spPr>
        <a:xfrm rot="5400000">
          <a:off x="-68758" y="2961971"/>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16 Dec</a:t>
          </a:r>
        </a:p>
      </dsp:txBody>
      <dsp:txXfrm rot="-5400000">
        <a:off x="1" y="3053650"/>
        <a:ext cx="320873" cy="137517"/>
      </dsp:txXfrm>
    </dsp:sp>
    <dsp:sp modelId="{EFABFB3B-C6D2-46C5-902F-FBBF04FED482}">
      <dsp:nvSpPr>
        <dsp:cNvPr id="0" name=""/>
        <dsp:cNvSpPr/>
      </dsp:nvSpPr>
      <dsp:spPr>
        <a:xfrm rot="5400000">
          <a:off x="4075459" y="-861373"/>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Outcome of prioritisation exercise shared with Management Executives</a:t>
          </a:r>
        </a:p>
      </dsp:txBody>
      <dsp:txXfrm rot="-5400000">
        <a:off x="320873" y="2907758"/>
        <a:ext cx="7792581" cy="268863"/>
      </dsp:txXfrm>
    </dsp:sp>
    <dsp:sp modelId="{61B608FC-8458-4EC5-B3B8-90CE891A515C}">
      <dsp:nvSpPr>
        <dsp:cNvPr id="0" name=""/>
        <dsp:cNvSpPr/>
      </dsp:nvSpPr>
      <dsp:spPr>
        <a:xfrm rot="5400000">
          <a:off x="-68758" y="3375046"/>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01 Jan</a:t>
          </a:r>
        </a:p>
      </dsp:txBody>
      <dsp:txXfrm rot="-5400000">
        <a:off x="1" y="3466725"/>
        <a:ext cx="320873" cy="137517"/>
      </dsp:txXfrm>
    </dsp:sp>
    <dsp:sp modelId="{442C393F-98C2-4A65-BA4D-E9FAE39F698D}">
      <dsp:nvSpPr>
        <dsp:cNvPr id="0" name=""/>
        <dsp:cNvSpPr/>
      </dsp:nvSpPr>
      <dsp:spPr>
        <a:xfrm rot="5400000">
          <a:off x="4075459" y="-448298"/>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solidFill>
                <a:srgbClr val="FF0000"/>
              </a:solidFill>
            </a:rPr>
            <a:t>Deadline for required contributions to plan</a:t>
          </a:r>
        </a:p>
      </dsp:txBody>
      <dsp:txXfrm rot="-5400000">
        <a:off x="320873" y="3320833"/>
        <a:ext cx="7792581" cy="268863"/>
      </dsp:txXfrm>
    </dsp:sp>
    <dsp:sp modelId="{F4A7DBA0-9BBF-436D-8600-6B1BA0B46BB0}">
      <dsp:nvSpPr>
        <dsp:cNvPr id="0" name=""/>
        <dsp:cNvSpPr/>
      </dsp:nvSpPr>
      <dsp:spPr>
        <a:xfrm rot="5400000">
          <a:off x="-68758" y="3788121"/>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11 Jan</a:t>
          </a:r>
        </a:p>
      </dsp:txBody>
      <dsp:txXfrm rot="-5400000">
        <a:off x="1" y="3879800"/>
        <a:ext cx="320873" cy="137517"/>
      </dsp:txXfrm>
    </dsp:sp>
    <dsp:sp modelId="{F63F51F4-4432-4E4A-84A0-B9669620E2BE}">
      <dsp:nvSpPr>
        <dsp:cNvPr id="0" name=""/>
        <dsp:cNvSpPr/>
      </dsp:nvSpPr>
      <dsp:spPr>
        <a:xfrm rot="5400000">
          <a:off x="4075459" y="-35223"/>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Draft plan to Strategy and Delivery Committee</a:t>
          </a:r>
        </a:p>
      </dsp:txBody>
      <dsp:txXfrm rot="-5400000">
        <a:off x="320873" y="3733908"/>
        <a:ext cx="7792581" cy="268863"/>
      </dsp:txXfrm>
    </dsp:sp>
    <dsp:sp modelId="{4D491435-C42C-4023-BFA0-9506925239EE}">
      <dsp:nvSpPr>
        <dsp:cNvPr id="0" name=""/>
        <dsp:cNvSpPr/>
      </dsp:nvSpPr>
      <dsp:spPr>
        <a:xfrm rot="5400000">
          <a:off x="-68758" y="4201196"/>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17 Jan</a:t>
          </a:r>
        </a:p>
      </dsp:txBody>
      <dsp:txXfrm rot="-5400000">
        <a:off x="1" y="4292875"/>
        <a:ext cx="320873" cy="137517"/>
      </dsp:txXfrm>
    </dsp:sp>
    <dsp:sp modelId="{CF9A9423-0FB3-4BA8-9EE7-AC49E5FB5481}">
      <dsp:nvSpPr>
        <dsp:cNvPr id="0" name=""/>
        <dsp:cNvSpPr/>
      </dsp:nvSpPr>
      <dsp:spPr>
        <a:xfrm rot="5400000">
          <a:off x="4075459" y="377851"/>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solidFill>
                <a:srgbClr val="FF0000"/>
              </a:solidFill>
            </a:rPr>
            <a:t>Deadline for IMTP to be finalised</a:t>
          </a:r>
        </a:p>
      </dsp:txBody>
      <dsp:txXfrm rot="-5400000">
        <a:off x="320873" y="4146983"/>
        <a:ext cx="7792581" cy="268863"/>
      </dsp:txXfrm>
    </dsp:sp>
    <dsp:sp modelId="{BE5C610D-47E7-4C20-9915-20B82DE9205F}">
      <dsp:nvSpPr>
        <dsp:cNvPr id="0" name=""/>
        <dsp:cNvSpPr/>
      </dsp:nvSpPr>
      <dsp:spPr>
        <a:xfrm rot="5400000">
          <a:off x="-68758" y="4614271"/>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27 Jan</a:t>
          </a:r>
        </a:p>
      </dsp:txBody>
      <dsp:txXfrm rot="-5400000">
        <a:off x="1" y="4705950"/>
        <a:ext cx="320873" cy="137517"/>
      </dsp:txXfrm>
    </dsp:sp>
    <dsp:sp modelId="{67BB15B0-099C-4339-AAB9-0B2AB379352B}">
      <dsp:nvSpPr>
        <dsp:cNvPr id="0" name=""/>
        <dsp:cNvSpPr/>
      </dsp:nvSpPr>
      <dsp:spPr>
        <a:xfrm rot="5400000">
          <a:off x="4075459" y="790926"/>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Approval of plan by Board</a:t>
          </a:r>
        </a:p>
      </dsp:txBody>
      <dsp:txXfrm rot="-5400000">
        <a:off x="320873" y="4560058"/>
        <a:ext cx="7792581" cy="268863"/>
      </dsp:txXfrm>
    </dsp:sp>
    <dsp:sp modelId="{1F8B2000-9D89-48F5-8A5C-438F7B62BDC9}">
      <dsp:nvSpPr>
        <dsp:cNvPr id="0" name=""/>
        <dsp:cNvSpPr/>
      </dsp:nvSpPr>
      <dsp:spPr>
        <a:xfrm rot="5400000">
          <a:off x="-68758" y="5027346"/>
          <a:ext cx="458390" cy="32087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08 Mar</a:t>
          </a:r>
        </a:p>
      </dsp:txBody>
      <dsp:txXfrm rot="-5400000">
        <a:off x="1" y="5119025"/>
        <a:ext cx="320873" cy="137517"/>
      </dsp:txXfrm>
    </dsp:sp>
    <dsp:sp modelId="{AC0A0632-9761-441F-8A03-39967FCECD58}">
      <dsp:nvSpPr>
        <dsp:cNvPr id="0" name=""/>
        <dsp:cNvSpPr/>
      </dsp:nvSpPr>
      <dsp:spPr>
        <a:xfrm rot="5400000">
          <a:off x="4075459" y="1204001"/>
          <a:ext cx="297953" cy="78071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a:t>CHC Planning committee to receive IMTP</a:t>
          </a:r>
        </a:p>
      </dsp:txBody>
      <dsp:txXfrm rot="-5400000">
        <a:off x="320873" y="4973133"/>
        <a:ext cx="7792581" cy="268863"/>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solidFill>
                  <a:prstClr val="black">
                    <a:tint val="75000"/>
                  </a:prstClr>
                </a:solidFill>
              </a:rPr>
              <a:pPr/>
              <a:t>11/1/2021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1141567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solidFill>
                  <a:prstClr val="black">
                    <a:tint val="75000"/>
                  </a:prstClr>
                </a:solidFill>
              </a:rPr>
              <a:pPr/>
              <a:t>11/1/2021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828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solidFill>
                  <a:prstClr val="black">
                    <a:tint val="75000"/>
                  </a:prstClr>
                </a:solidFill>
              </a:rPr>
              <a:pPr/>
              <a:t>11/1/2021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268581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solidFill>
                  <a:prstClr val="black">
                    <a:tint val="75000"/>
                  </a:prstClr>
                </a:solidFill>
              </a:rPr>
              <a:pPr/>
              <a:t>11/1/2021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478558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solidFill>
                  <a:prstClr val="black">
                    <a:tint val="75000"/>
                  </a:prstClr>
                </a:solidFill>
              </a:rPr>
              <a:pPr/>
              <a:t>11/1/2021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3059607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solidFill>
                  <a:prstClr val="black">
                    <a:tint val="75000"/>
                  </a:prstClr>
                </a:solidFill>
              </a:rPr>
              <a:pPr/>
              <a:t>11/1/2021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1965628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solidFill>
                  <a:prstClr val="black">
                    <a:tint val="75000"/>
                  </a:prstClr>
                </a:solidFill>
              </a:rPr>
              <a:pPr/>
              <a:t>11/1/2021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4053433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solidFill>
                  <a:prstClr val="black">
                    <a:tint val="75000"/>
                  </a:prstClr>
                </a:solidFill>
              </a:rPr>
              <a:pPr/>
              <a:t>11/1/2021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4341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solidFill>
                  <a:prstClr val="black">
                    <a:tint val="75000"/>
                  </a:prstClr>
                </a:solidFill>
              </a:rPr>
              <a:pPr/>
              <a:t>11/1/2021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478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solidFill>
                  <a:prstClr val="black">
                    <a:tint val="75000"/>
                  </a:prstClr>
                </a:solidFill>
              </a:rPr>
              <a:pPr/>
              <a:t>11/1/2021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4017663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solidFill>
                  <a:prstClr val="black">
                    <a:tint val="75000"/>
                  </a:prstClr>
                </a:solidFill>
              </a:rPr>
              <a:pPr/>
              <a:t>11/1/2021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191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solidFill>
                  <a:prstClr val="black">
                    <a:tint val="75000"/>
                  </a:prstClr>
                </a:solidFill>
              </a:rPr>
              <a:pPr/>
              <a:t>11/1/2021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rPr>
                <a:solidFill>
                  <a:prstClr val="black">
                    <a:tint val="75000"/>
                  </a:prstClr>
                </a:solidFill>
              </a:rPr>
              <a:pPr/>
              <a:t>‹#›</a:t>
            </a:fld>
            <a:endParaRPr lang="en-US" dirty="0">
              <a:solidFill>
                <a:prstClr val="black">
                  <a:tint val="75000"/>
                </a:prstClr>
              </a:solidFill>
            </a:endParaRPr>
          </a:p>
        </p:txBody>
      </p:sp>
      <p:pic>
        <p:nvPicPr>
          <p:cNvPr id="7" name="Picture 6" descr="Skyline.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214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 Target="slide8.xml"/><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slide" Target="slide10.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C3139-3E1C-478B-87B3-B4DB77CEDD5B}"/>
              </a:ext>
            </a:extLst>
          </p:cNvPr>
          <p:cNvSpPr>
            <a:spLocks noGrp="1"/>
          </p:cNvSpPr>
          <p:nvPr>
            <p:ph type="ctrTitle"/>
          </p:nvPr>
        </p:nvSpPr>
        <p:spPr/>
        <p:txBody>
          <a:bodyPr/>
          <a:lstStyle/>
          <a:p>
            <a:endParaRPr lang="en-GB" dirty="0"/>
          </a:p>
        </p:txBody>
      </p:sp>
      <p:sp>
        <p:nvSpPr>
          <p:cNvPr id="3" name="Subtitle 2">
            <a:extLst>
              <a:ext uri="{FF2B5EF4-FFF2-40B4-BE49-F238E27FC236}">
                <a16:creationId xmlns:a16="http://schemas.microsoft.com/office/drawing/2014/main" id="{C0E4EBE9-516A-420B-8DF9-F9F5F2C68EDA}"/>
              </a:ext>
            </a:extLst>
          </p:cNvPr>
          <p:cNvSpPr>
            <a:spLocks noGrp="1"/>
          </p:cNvSpPr>
          <p:nvPr>
            <p:ph type="subTitle" idx="1"/>
          </p:nvPr>
        </p:nvSpPr>
        <p:spPr/>
        <p:txBody>
          <a:bodyPr/>
          <a:lstStyle/>
          <a:p>
            <a:endParaRPr lang="en-GB" dirty="0"/>
          </a:p>
        </p:txBody>
      </p:sp>
      <p:pic>
        <p:nvPicPr>
          <p:cNvPr id="7" name="Picture 6">
            <a:extLst>
              <a:ext uri="{FF2B5EF4-FFF2-40B4-BE49-F238E27FC236}">
                <a16:creationId xmlns:a16="http://schemas.microsoft.com/office/drawing/2014/main" id="{65BA5DBB-F26A-4351-8BBC-2B7FD275FE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05" y="19050"/>
            <a:ext cx="12217506" cy="6843713"/>
          </a:xfrm>
          <a:prstGeom prst="rect">
            <a:avLst/>
          </a:prstGeom>
        </p:spPr>
      </p:pic>
      <p:sp>
        <p:nvSpPr>
          <p:cNvPr id="8" name="TextBox 7">
            <a:extLst>
              <a:ext uri="{FF2B5EF4-FFF2-40B4-BE49-F238E27FC236}">
                <a16:creationId xmlns:a16="http://schemas.microsoft.com/office/drawing/2014/main" id="{DA7CF1F0-522C-4E34-A932-63D376BFAF38}"/>
              </a:ext>
            </a:extLst>
          </p:cNvPr>
          <p:cNvSpPr txBox="1"/>
          <p:nvPr/>
        </p:nvSpPr>
        <p:spPr>
          <a:xfrm>
            <a:off x="1059403" y="1711137"/>
            <a:ext cx="10218197" cy="2308324"/>
          </a:xfrm>
          <a:prstGeom prst="rect">
            <a:avLst/>
          </a:prstGeom>
          <a:noFill/>
        </p:spPr>
        <p:txBody>
          <a:bodyPr wrap="square" rtlCol="0">
            <a:spAutoFit/>
          </a:bodyPr>
          <a:lstStyle/>
          <a:p>
            <a:pPr lvl="0" algn="ctr">
              <a:defRPr/>
            </a:pPr>
            <a:r>
              <a:rPr lang="en-GB" sz="3200" b="1" dirty="0">
                <a:solidFill>
                  <a:prstClr val="white"/>
                </a:solidFill>
              </a:rPr>
              <a:t>Commissioning Intentions 2022-2025 and IMTP Process Update</a:t>
            </a:r>
            <a:endParaRPr lang="en-GB" sz="3200" b="1" dirty="0">
              <a:solidFill>
                <a:prstClr val="white"/>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i="1" dirty="0">
                <a:solidFill>
                  <a:prstClr val="white"/>
                </a:solidFill>
                <a:latin typeface="Calibri" panose="020F0502020204030204"/>
              </a:rPr>
              <a:t>Appendix 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2B9F807-7B27-45D3-B11D-434F4A8498FF}"/>
              </a:ext>
            </a:extLst>
          </p:cNvPr>
          <p:cNvSpPr txBox="1"/>
          <p:nvPr/>
        </p:nvSpPr>
        <p:spPr>
          <a:xfrm>
            <a:off x="8943109" y="3713591"/>
            <a:ext cx="3248891" cy="230832"/>
          </a:xfrm>
          <a:prstGeom prst="rect">
            <a:avLst/>
          </a:prstGeom>
          <a:noFill/>
        </p:spPr>
        <p:txBody>
          <a:bodyPr wrap="square" rtlCol="0">
            <a:spAutoFit/>
          </a:bodyPr>
          <a:lstStyle/>
          <a:p>
            <a:pPr algn="r"/>
            <a:r>
              <a:rPr lang="en-GB" sz="900" i="1" dirty="0">
                <a:solidFill>
                  <a:schemeClr val="bg1"/>
                </a:solidFill>
              </a:rPr>
              <a:t>Jonathan Watts, Head of Strategic Planning</a:t>
            </a:r>
          </a:p>
        </p:txBody>
      </p:sp>
    </p:spTree>
    <p:extLst>
      <p:ext uri="{BB962C8B-B14F-4D97-AF65-F5344CB8AC3E}">
        <p14:creationId xmlns:p14="http://schemas.microsoft.com/office/powerpoint/2010/main" val="3400786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6FB141-DA3A-4D47-BFF1-93B577B8EE28}"/>
              </a:ext>
            </a:extLst>
          </p:cNvPr>
          <p:cNvPicPr>
            <a:picLocks noChangeAspect="1"/>
          </p:cNvPicPr>
          <p:nvPr/>
        </p:nvPicPr>
        <p:blipFill>
          <a:blip r:embed="rId2"/>
          <a:stretch>
            <a:fillRect/>
          </a:stretch>
        </p:blipFill>
        <p:spPr>
          <a:xfrm>
            <a:off x="0" y="514569"/>
            <a:ext cx="12192000" cy="6147515"/>
          </a:xfrm>
          <a:prstGeom prst="rect">
            <a:avLst/>
          </a:prstGeom>
        </p:spPr>
      </p:pic>
      <p:sp>
        <p:nvSpPr>
          <p:cNvPr id="5" name="TextBox 4">
            <a:extLst>
              <a:ext uri="{FF2B5EF4-FFF2-40B4-BE49-F238E27FC236}">
                <a16:creationId xmlns:a16="http://schemas.microsoft.com/office/drawing/2014/main" id="{F2AA3DD0-7357-40DA-9BE0-E3CEBB38831A}"/>
              </a:ext>
            </a:extLst>
          </p:cNvPr>
          <p:cNvSpPr txBox="1"/>
          <p:nvPr/>
        </p:nvSpPr>
        <p:spPr>
          <a:xfrm>
            <a:off x="3244042" y="2561"/>
            <a:ext cx="4869180" cy="523220"/>
          </a:xfrm>
          <a:prstGeom prst="rect">
            <a:avLst/>
          </a:prstGeom>
          <a:noFill/>
        </p:spPr>
        <p:txBody>
          <a:bodyPr wrap="square" rtlCol="0">
            <a:spAutoFit/>
          </a:bodyPr>
          <a:lstStyle/>
          <a:p>
            <a:pPr algn="ctr"/>
            <a:r>
              <a:rPr lang="en-GB" sz="2800" b="1" dirty="0">
                <a:latin typeface="Bahnschrift SemiLight SemiConde" panose="020B0502040204020203" pitchFamily="34" charset="0"/>
              </a:rPr>
              <a:t>2022-23 Critical Deliverables</a:t>
            </a:r>
          </a:p>
        </p:txBody>
      </p:sp>
    </p:spTree>
    <p:extLst>
      <p:ext uri="{BB962C8B-B14F-4D97-AF65-F5344CB8AC3E}">
        <p14:creationId xmlns:p14="http://schemas.microsoft.com/office/powerpoint/2010/main" val="3282836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A2503B-058F-4E7A-BBE7-6F17EE04F0EF}"/>
              </a:ext>
            </a:extLst>
          </p:cNvPr>
          <p:cNvPicPr>
            <a:picLocks noChangeAspect="1"/>
          </p:cNvPicPr>
          <p:nvPr/>
        </p:nvPicPr>
        <p:blipFill>
          <a:blip r:embed="rId2"/>
          <a:stretch>
            <a:fillRect/>
          </a:stretch>
        </p:blipFill>
        <p:spPr>
          <a:xfrm>
            <a:off x="0" y="0"/>
            <a:ext cx="12192000" cy="3229121"/>
          </a:xfrm>
          <a:prstGeom prst="rect">
            <a:avLst/>
          </a:prstGeom>
        </p:spPr>
      </p:pic>
      <p:pic>
        <p:nvPicPr>
          <p:cNvPr id="8" name="Picture 7">
            <a:extLst>
              <a:ext uri="{FF2B5EF4-FFF2-40B4-BE49-F238E27FC236}">
                <a16:creationId xmlns:a16="http://schemas.microsoft.com/office/drawing/2014/main" id="{FEB7E195-D255-4641-AE8C-850981FCB186}"/>
              </a:ext>
            </a:extLst>
          </p:cNvPr>
          <p:cNvPicPr>
            <a:picLocks noChangeAspect="1"/>
          </p:cNvPicPr>
          <p:nvPr/>
        </p:nvPicPr>
        <p:blipFill>
          <a:blip r:embed="rId3"/>
          <a:stretch>
            <a:fillRect/>
          </a:stretch>
        </p:blipFill>
        <p:spPr>
          <a:xfrm>
            <a:off x="0" y="3180630"/>
            <a:ext cx="12192000" cy="3480475"/>
          </a:xfrm>
          <a:prstGeom prst="rect">
            <a:avLst/>
          </a:prstGeom>
        </p:spPr>
      </p:pic>
    </p:spTree>
    <p:extLst>
      <p:ext uri="{BB962C8B-B14F-4D97-AF65-F5344CB8AC3E}">
        <p14:creationId xmlns:p14="http://schemas.microsoft.com/office/powerpoint/2010/main" val="1694498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035ABA-0D58-4D46-A7A9-746D72095ACC}"/>
              </a:ext>
            </a:extLst>
          </p:cNvPr>
          <p:cNvPicPr>
            <a:picLocks noChangeAspect="1"/>
          </p:cNvPicPr>
          <p:nvPr/>
        </p:nvPicPr>
        <p:blipFill>
          <a:blip r:embed="rId2"/>
          <a:stretch>
            <a:fillRect/>
          </a:stretch>
        </p:blipFill>
        <p:spPr>
          <a:xfrm>
            <a:off x="0" y="1022232"/>
            <a:ext cx="12192000" cy="4813536"/>
          </a:xfrm>
          <a:prstGeom prst="rect">
            <a:avLst/>
          </a:prstGeom>
        </p:spPr>
      </p:pic>
    </p:spTree>
    <p:extLst>
      <p:ext uri="{BB962C8B-B14F-4D97-AF65-F5344CB8AC3E}">
        <p14:creationId xmlns:p14="http://schemas.microsoft.com/office/powerpoint/2010/main" val="137700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2AF9A-DA07-42E8-84F8-94B3CF819151}"/>
              </a:ext>
            </a:extLst>
          </p:cNvPr>
          <p:cNvSpPr>
            <a:spLocks noGrp="1"/>
          </p:cNvSpPr>
          <p:nvPr>
            <p:ph type="title"/>
          </p:nvPr>
        </p:nvSpPr>
        <p:spPr>
          <a:xfrm>
            <a:off x="763499" y="789783"/>
            <a:ext cx="4782532" cy="523220"/>
          </a:xfrm>
        </p:spPr>
        <p:txBody>
          <a:bodyPr anchor="t" anchorCtr="0">
            <a:normAutofit/>
          </a:bodyPr>
          <a:lstStyle/>
          <a:p>
            <a:r>
              <a:rPr lang="en-GB" sz="2400" b="1" dirty="0">
                <a:latin typeface="+mn-lt"/>
                <a:ea typeface="+mn-ea"/>
                <a:cs typeface="+mn-cs"/>
              </a:rPr>
              <a:t>What’s the point of an IMTP? </a:t>
            </a:r>
          </a:p>
        </p:txBody>
      </p:sp>
      <p:sp>
        <p:nvSpPr>
          <p:cNvPr id="3" name="Content Placeholder 2">
            <a:extLst>
              <a:ext uri="{FF2B5EF4-FFF2-40B4-BE49-F238E27FC236}">
                <a16:creationId xmlns:a16="http://schemas.microsoft.com/office/drawing/2014/main" id="{E25E3C81-0F31-419A-BBC3-0B35E1A7CFC0}"/>
              </a:ext>
            </a:extLst>
          </p:cNvPr>
          <p:cNvSpPr>
            <a:spLocks noGrp="1"/>
          </p:cNvSpPr>
          <p:nvPr>
            <p:ph idx="1"/>
          </p:nvPr>
        </p:nvSpPr>
        <p:spPr>
          <a:xfrm>
            <a:off x="508975" y="1313003"/>
            <a:ext cx="5037056" cy="4755214"/>
          </a:xfrm>
        </p:spPr>
        <p:txBody>
          <a:bodyPr>
            <a:normAutofit fontScale="92500" lnSpcReduction="20000"/>
          </a:bodyPr>
          <a:lstStyle/>
          <a:p>
            <a:r>
              <a:rPr lang="en-GB" sz="1500" dirty="0"/>
              <a:t>Set organisational direction </a:t>
            </a:r>
          </a:p>
          <a:p>
            <a:r>
              <a:rPr lang="en-GB" sz="1500" dirty="0"/>
              <a:t>Identify priorities</a:t>
            </a:r>
          </a:p>
          <a:p>
            <a:r>
              <a:rPr lang="en-GB" sz="1500" dirty="0"/>
              <a:t>Provide assurance on delivery</a:t>
            </a:r>
          </a:p>
          <a:p>
            <a:r>
              <a:rPr lang="en-GB" sz="1500" dirty="0"/>
              <a:t>Align performance, finance, workforce and wider corporate teams </a:t>
            </a:r>
          </a:p>
          <a:p>
            <a:r>
              <a:rPr lang="en-GB" sz="1500" dirty="0"/>
              <a:t>Act as ‘the one plan’ for the UHB </a:t>
            </a:r>
          </a:p>
          <a:p>
            <a:r>
              <a:rPr lang="en-GB" sz="1500" dirty="0"/>
              <a:t>A statutory requirement </a:t>
            </a:r>
          </a:p>
          <a:p>
            <a:pPr marL="0" indent="0">
              <a:buNone/>
            </a:pPr>
            <a:endParaRPr lang="en-GB" sz="1500" dirty="0"/>
          </a:p>
          <a:p>
            <a:pPr marL="0" indent="0" algn="ctr">
              <a:buNone/>
            </a:pPr>
            <a:r>
              <a:rPr lang="en-GB" sz="2400" b="1" dirty="0"/>
              <a:t>The output we need to produce and by when</a:t>
            </a:r>
          </a:p>
          <a:p>
            <a:pPr>
              <a:lnSpc>
                <a:spcPct val="110000"/>
              </a:lnSpc>
            </a:pPr>
            <a:endParaRPr lang="en-GB" sz="1400" dirty="0">
              <a:latin typeface="+mn-lt"/>
              <a:ea typeface="+mn-ea"/>
              <a:cs typeface="+mn-cs"/>
            </a:endParaRPr>
          </a:p>
          <a:p>
            <a:pPr>
              <a:lnSpc>
                <a:spcPct val="110000"/>
              </a:lnSpc>
            </a:pPr>
            <a:r>
              <a:rPr lang="en-GB" sz="1500" dirty="0"/>
              <a:t>The more ‘traditional’ three year IMTP ready for Board approved by 31st January 2022 which takes a three year outlook in terms of;</a:t>
            </a:r>
          </a:p>
          <a:p>
            <a:pPr marL="0" indent="0">
              <a:lnSpc>
                <a:spcPct val="110000"/>
              </a:lnSpc>
              <a:buNone/>
            </a:pPr>
            <a:r>
              <a:rPr lang="en-GB" sz="1500" dirty="0"/>
              <a:t>	Year 1: In detail, firm actions</a:t>
            </a:r>
          </a:p>
          <a:p>
            <a:pPr marL="0" indent="0">
              <a:lnSpc>
                <a:spcPct val="110000"/>
              </a:lnSpc>
              <a:buNone/>
            </a:pPr>
            <a:r>
              <a:rPr lang="en-GB" sz="1500" dirty="0"/>
              <a:t>	Year 2: Outline actions and approach</a:t>
            </a:r>
          </a:p>
          <a:p>
            <a:pPr marL="0" indent="0">
              <a:lnSpc>
                <a:spcPct val="110000"/>
              </a:lnSpc>
              <a:buNone/>
            </a:pPr>
            <a:r>
              <a:rPr lang="en-GB" sz="1500" dirty="0"/>
              <a:t>	Year 3: Indicative approach and focus</a:t>
            </a:r>
          </a:p>
          <a:p>
            <a:endParaRPr lang="en-GB" sz="1500" dirty="0"/>
          </a:p>
          <a:p>
            <a:r>
              <a:rPr lang="en-GB" sz="1500" dirty="0"/>
              <a:t>Indications are that the plan will not need to be submitted to Welsh Government in mid February.</a:t>
            </a:r>
          </a:p>
          <a:p>
            <a:pPr marL="0" indent="0">
              <a:buNone/>
            </a:pPr>
            <a:endParaRPr lang="en-GB" sz="1400" dirty="0"/>
          </a:p>
        </p:txBody>
      </p:sp>
      <p:sp>
        <p:nvSpPr>
          <p:cNvPr id="6" name="TextBox 5">
            <a:extLst>
              <a:ext uri="{FF2B5EF4-FFF2-40B4-BE49-F238E27FC236}">
                <a16:creationId xmlns:a16="http://schemas.microsoft.com/office/drawing/2014/main" id="{94857BE3-D791-4F04-8B6D-6C53E5D954CC}"/>
              </a:ext>
            </a:extLst>
          </p:cNvPr>
          <p:cNvSpPr txBox="1"/>
          <p:nvPr/>
        </p:nvSpPr>
        <p:spPr>
          <a:xfrm>
            <a:off x="6565593" y="886023"/>
            <a:ext cx="5221341" cy="3631763"/>
          </a:xfrm>
          <a:prstGeom prst="rect">
            <a:avLst/>
          </a:prstGeom>
          <a:noFill/>
          <a:ln>
            <a:noFill/>
          </a:ln>
        </p:spPr>
        <p:txBody>
          <a:bodyPr wrap="square" rtlCol="0">
            <a:spAutoFit/>
          </a:bodyPr>
          <a:lstStyle/>
          <a:p>
            <a:pPr algn="ctr"/>
            <a:r>
              <a:rPr lang="en-GB" sz="2400" b="1" dirty="0"/>
              <a:t>Current context</a:t>
            </a:r>
          </a:p>
          <a:p>
            <a:endParaRPr lang="en-GB" sz="1400" dirty="0"/>
          </a:p>
          <a:p>
            <a:pPr marL="285750" indent="-285750">
              <a:buFont typeface="Arial" panose="020B0604020202020204" pitchFamily="34" charset="0"/>
              <a:buChar char="•"/>
            </a:pPr>
            <a:r>
              <a:rPr lang="en-GB" sz="1500" dirty="0"/>
              <a:t>The 22-23 WG Planning framework is still to be published- ministerial letter gives solid pointers but the framework will give more detail. </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Document &lt;50 pages still the expectation </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The UHB already has an approved plan from 19-20 and an ‘approvable’ plan for 20-21. We should be looking to build upon these but reflect the new challenges and opportunities which have subsequently emerged.</a:t>
            </a:r>
          </a:p>
          <a:p>
            <a:endParaRPr lang="en-GB" sz="1400" dirty="0"/>
          </a:p>
          <a:p>
            <a:endParaRPr lang="en-GB" sz="1400" dirty="0"/>
          </a:p>
          <a:p>
            <a:endParaRPr lang="en-GB" sz="1400" dirty="0"/>
          </a:p>
        </p:txBody>
      </p:sp>
      <p:sp>
        <p:nvSpPr>
          <p:cNvPr id="7" name="TextBox 6">
            <a:extLst>
              <a:ext uri="{FF2B5EF4-FFF2-40B4-BE49-F238E27FC236}">
                <a16:creationId xmlns:a16="http://schemas.microsoft.com/office/drawing/2014/main" id="{6C063880-E367-42CD-8346-6189CA22DB57}"/>
              </a:ext>
            </a:extLst>
          </p:cNvPr>
          <p:cNvSpPr txBox="1"/>
          <p:nvPr/>
        </p:nvSpPr>
        <p:spPr>
          <a:xfrm>
            <a:off x="3715683" y="135153"/>
            <a:ext cx="3670734" cy="523220"/>
          </a:xfrm>
          <a:prstGeom prst="rect">
            <a:avLst/>
          </a:prstGeom>
          <a:noFill/>
        </p:spPr>
        <p:txBody>
          <a:bodyPr wrap="square" rtlCol="0">
            <a:spAutoFit/>
          </a:bodyPr>
          <a:lstStyle/>
          <a:p>
            <a:pPr algn="ctr"/>
            <a:r>
              <a:rPr lang="en-GB" sz="2800" b="1" dirty="0"/>
              <a:t>Background </a:t>
            </a:r>
          </a:p>
        </p:txBody>
      </p:sp>
    </p:spTree>
    <p:extLst>
      <p:ext uri="{BB962C8B-B14F-4D97-AF65-F5344CB8AC3E}">
        <p14:creationId xmlns:p14="http://schemas.microsoft.com/office/powerpoint/2010/main" val="4002686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ADB3559-777B-4CE3-94F3-14763939E8A7}"/>
              </a:ext>
            </a:extLst>
          </p:cNvPr>
          <p:cNvPicPr/>
          <p:nvPr/>
        </p:nvPicPr>
        <p:blipFill rotWithShape="1">
          <a:blip r:embed="rId2"/>
          <a:srcRect l="2260" t="5291" r="43272" b="9171"/>
          <a:stretch/>
        </p:blipFill>
        <p:spPr bwMode="auto">
          <a:xfrm>
            <a:off x="2085264" y="1211469"/>
            <a:ext cx="1838237" cy="1751447"/>
          </a:xfrm>
          <a:prstGeom prst="rect">
            <a:avLst/>
          </a:prstGeom>
          <a:ln>
            <a:noFill/>
          </a:ln>
          <a:extLst>
            <a:ext uri="{53640926-AAD7-44D8-BBD7-CCE9431645EC}">
              <a14:shadowObscured xmlns:a14="http://schemas.microsoft.com/office/drawing/2010/main"/>
            </a:ext>
          </a:extLst>
        </p:spPr>
      </p:pic>
      <p:sp>
        <p:nvSpPr>
          <p:cNvPr id="18" name="TextBox 17"/>
          <p:cNvSpPr txBox="1"/>
          <p:nvPr/>
        </p:nvSpPr>
        <p:spPr>
          <a:xfrm>
            <a:off x="3923501" y="96925"/>
            <a:ext cx="3670734" cy="461665"/>
          </a:xfrm>
          <a:prstGeom prst="rect">
            <a:avLst/>
          </a:prstGeom>
          <a:noFill/>
        </p:spPr>
        <p:txBody>
          <a:bodyPr wrap="square" rtlCol="0">
            <a:spAutoFit/>
          </a:bodyPr>
          <a:lstStyle/>
          <a:p>
            <a:pPr algn="ctr"/>
            <a:r>
              <a:rPr lang="en-GB" sz="2400" b="1" dirty="0"/>
              <a:t>A Recap </a:t>
            </a:r>
          </a:p>
        </p:txBody>
      </p:sp>
      <p:sp>
        <p:nvSpPr>
          <p:cNvPr id="5" name="TextBox 4">
            <a:extLst>
              <a:ext uri="{FF2B5EF4-FFF2-40B4-BE49-F238E27FC236}">
                <a16:creationId xmlns:a16="http://schemas.microsoft.com/office/drawing/2014/main" id="{B22BA232-ACA4-4267-9181-EA719E740245}"/>
              </a:ext>
            </a:extLst>
          </p:cNvPr>
          <p:cNvSpPr txBox="1"/>
          <p:nvPr/>
        </p:nvSpPr>
        <p:spPr>
          <a:xfrm>
            <a:off x="109371" y="5614847"/>
            <a:ext cx="2931869" cy="369332"/>
          </a:xfrm>
          <a:prstGeom prst="rect">
            <a:avLst/>
          </a:prstGeom>
          <a:noFill/>
          <a:ln w="15875">
            <a:solidFill>
              <a:schemeClr val="tx2">
                <a:lumMod val="60000"/>
                <a:lumOff val="40000"/>
              </a:schemeClr>
            </a:solidFill>
          </a:ln>
          <a:scene3d>
            <a:camera prst="orthographicFront"/>
            <a:lightRig rig="threePt" dir="t">
              <a:rot lat="0" lon="0" rev="6000000"/>
            </a:lightRig>
          </a:scene3d>
          <a:sp3d extrusionH="50800">
            <a:bevelT/>
            <a:bevelB w="82550" h="101600"/>
          </a:sp3d>
        </p:spPr>
        <p:txBody>
          <a:bodyPr wrap="square" rtlCol="0">
            <a:spAutoFit/>
          </a:bodyPr>
          <a:lstStyle/>
          <a:p>
            <a:r>
              <a:rPr lang="en-GB" dirty="0"/>
              <a:t>Ministers priorities: </a:t>
            </a:r>
            <a:r>
              <a:rPr lang="en-GB" dirty="0">
                <a:hlinkClick r:id="rId3" action="ppaction://hlinksldjump"/>
              </a:rPr>
              <a:t>click here</a:t>
            </a:r>
            <a:endParaRPr lang="en-GB" dirty="0"/>
          </a:p>
        </p:txBody>
      </p:sp>
      <p:pic>
        <p:nvPicPr>
          <p:cNvPr id="2" name="Picture 1">
            <a:extLst>
              <a:ext uri="{FF2B5EF4-FFF2-40B4-BE49-F238E27FC236}">
                <a16:creationId xmlns:a16="http://schemas.microsoft.com/office/drawing/2014/main" id="{4EA14989-0725-485D-B32A-C4CE7ED0C940}"/>
              </a:ext>
            </a:extLst>
          </p:cNvPr>
          <p:cNvPicPr>
            <a:picLocks noChangeAspect="1"/>
          </p:cNvPicPr>
          <p:nvPr/>
        </p:nvPicPr>
        <p:blipFill>
          <a:blip r:embed="rId4"/>
          <a:stretch>
            <a:fillRect/>
          </a:stretch>
        </p:blipFill>
        <p:spPr>
          <a:xfrm rot="20321043">
            <a:off x="346882" y="1311441"/>
            <a:ext cx="1627288" cy="2026713"/>
          </a:xfrm>
          <a:prstGeom prst="rect">
            <a:avLst/>
          </a:prstGeom>
        </p:spPr>
      </p:pic>
      <p:pic>
        <p:nvPicPr>
          <p:cNvPr id="3" name="Picture 2">
            <a:extLst>
              <a:ext uri="{FF2B5EF4-FFF2-40B4-BE49-F238E27FC236}">
                <a16:creationId xmlns:a16="http://schemas.microsoft.com/office/drawing/2014/main" id="{B4886750-532B-473D-BCB1-F2FE87E0CA77}"/>
              </a:ext>
            </a:extLst>
          </p:cNvPr>
          <p:cNvPicPr>
            <a:picLocks noChangeAspect="1"/>
          </p:cNvPicPr>
          <p:nvPr/>
        </p:nvPicPr>
        <p:blipFill>
          <a:blip r:embed="rId5"/>
          <a:stretch>
            <a:fillRect/>
          </a:stretch>
        </p:blipFill>
        <p:spPr>
          <a:xfrm>
            <a:off x="2315351" y="2955136"/>
            <a:ext cx="1528802" cy="1466053"/>
          </a:xfrm>
          <a:prstGeom prst="rect">
            <a:avLst/>
          </a:prstGeom>
        </p:spPr>
      </p:pic>
      <p:pic>
        <p:nvPicPr>
          <p:cNvPr id="4" name="Picture 3">
            <a:extLst>
              <a:ext uri="{FF2B5EF4-FFF2-40B4-BE49-F238E27FC236}">
                <a16:creationId xmlns:a16="http://schemas.microsoft.com/office/drawing/2014/main" id="{6635F77E-8419-4FAE-9AF7-4351F10943C4}"/>
              </a:ext>
            </a:extLst>
          </p:cNvPr>
          <p:cNvPicPr>
            <a:picLocks noChangeAspect="1"/>
          </p:cNvPicPr>
          <p:nvPr/>
        </p:nvPicPr>
        <p:blipFill>
          <a:blip r:embed="rId6"/>
          <a:stretch>
            <a:fillRect/>
          </a:stretch>
        </p:blipFill>
        <p:spPr>
          <a:xfrm rot="20835355">
            <a:off x="163955" y="3557527"/>
            <a:ext cx="1871145" cy="1538497"/>
          </a:xfrm>
          <a:prstGeom prst="rect">
            <a:avLst/>
          </a:prstGeom>
        </p:spPr>
      </p:pic>
      <p:pic>
        <p:nvPicPr>
          <p:cNvPr id="7" name="Picture 6">
            <a:extLst>
              <a:ext uri="{FF2B5EF4-FFF2-40B4-BE49-F238E27FC236}">
                <a16:creationId xmlns:a16="http://schemas.microsoft.com/office/drawing/2014/main" id="{6C7A7173-7DE3-4C37-BB9F-87CF1A25551F}"/>
              </a:ext>
            </a:extLst>
          </p:cNvPr>
          <p:cNvPicPr>
            <a:picLocks noChangeAspect="1"/>
          </p:cNvPicPr>
          <p:nvPr/>
        </p:nvPicPr>
        <p:blipFill>
          <a:blip r:embed="rId7"/>
          <a:stretch>
            <a:fillRect/>
          </a:stretch>
        </p:blipFill>
        <p:spPr>
          <a:xfrm rot="848407">
            <a:off x="3268838" y="4677924"/>
            <a:ext cx="2278799" cy="1426705"/>
          </a:xfrm>
          <a:prstGeom prst="rect">
            <a:avLst/>
          </a:prstGeom>
        </p:spPr>
      </p:pic>
      <p:pic>
        <p:nvPicPr>
          <p:cNvPr id="13" name="Picture 12">
            <a:extLst>
              <a:ext uri="{FF2B5EF4-FFF2-40B4-BE49-F238E27FC236}">
                <a16:creationId xmlns:a16="http://schemas.microsoft.com/office/drawing/2014/main" id="{65E33A0D-A07C-4083-BBF9-0484EA8FC9D2}"/>
              </a:ext>
            </a:extLst>
          </p:cNvPr>
          <p:cNvPicPr>
            <a:picLocks noChangeAspect="1"/>
          </p:cNvPicPr>
          <p:nvPr/>
        </p:nvPicPr>
        <p:blipFill>
          <a:blip r:embed="rId8"/>
          <a:stretch>
            <a:fillRect/>
          </a:stretch>
        </p:blipFill>
        <p:spPr>
          <a:xfrm>
            <a:off x="4002849" y="1717718"/>
            <a:ext cx="1936911" cy="2846168"/>
          </a:xfrm>
          <a:prstGeom prst="rect">
            <a:avLst/>
          </a:prstGeom>
        </p:spPr>
      </p:pic>
      <p:pic>
        <p:nvPicPr>
          <p:cNvPr id="15" name="Picture 14">
            <a:extLst>
              <a:ext uri="{FF2B5EF4-FFF2-40B4-BE49-F238E27FC236}">
                <a16:creationId xmlns:a16="http://schemas.microsoft.com/office/drawing/2014/main" id="{57FA14F1-024B-4D4B-892A-603B661FCA4F}"/>
              </a:ext>
            </a:extLst>
          </p:cNvPr>
          <p:cNvPicPr>
            <a:picLocks noChangeAspect="1"/>
          </p:cNvPicPr>
          <p:nvPr/>
        </p:nvPicPr>
        <p:blipFill>
          <a:blip r:embed="rId9"/>
          <a:stretch>
            <a:fillRect/>
          </a:stretch>
        </p:blipFill>
        <p:spPr>
          <a:xfrm>
            <a:off x="7531323" y="3532721"/>
            <a:ext cx="3372466" cy="2358979"/>
          </a:xfrm>
          <a:prstGeom prst="rect">
            <a:avLst/>
          </a:prstGeom>
        </p:spPr>
      </p:pic>
      <p:sp>
        <p:nvSpPr>
          <p:cNvPr id="20" name="TextBox 19">
            <a:extLst>
              <a:ext uri="{FF2B5EF4-FFF2-40B4-BE49-F238E27FC236}">
                <a16:creationId xmlns:a16="http://schemas.microsoft.com/office/drawing/2014/main" id="{B127D4D7-1F33-457E-A345-CA12EA2946E9}"/>
              </a:ext>
            </a:extLst>
          </p:cNvPr>
          <p:cNvSpPr txBox="1"/>
          <p:nvPr/>
        </p:nvSpPr>
        <p:spPr>
          <a:xfrm>
            <a:off x="6382341" y="1182114"/>
            <a:ext cx="5277725" cy="1077218"/>
          </a:xfrm>
          <a:prstGeom prst="rect">
            <a:avLst/>
          </a:prstGeom>
          <a:noFill/>
        </p:spPr>
        <p:txBody>
          <a:bodyPr wrap="square" rtlCol="0">
            <a:spAutoFit/>
          </a:bodyPr>
          <a:lstStyle/>
          <a:p>
            <a:pPr algn="just"/>
            <a:r>
              <a:rPr lang="en-GB" sz="1600" dirty="0"/>
              <a:t>Most are  complimentary- they did not represent conflicting directions of travel.  However the challenge is to find a way in the approach and language of our plan which meets the needs and requirements of all interested parties.</a:t>
            </a:r>
          </a:p>
        </p:txBody>
      </p:sp>
      <p:sp>
        <p:nvSpPr>
          <p:cNvPr id="22" name="TextBox 21">
            <a:extLst>
              <a:ext uri="{FF2B5EF4-FFF2-40B4-BE49-F238E27FC236}">
                <a16:creationId xmlns:a16="http://schemas.microsoft.com/office/drawing/2014/main" id="{16BF71DC-530E-405A-8901-3E7B4628B9F9}"/>
              </a:ext>
            </a:extLst>
          </p:cNvPr>
          <p:cNvSpPr txBox="1"/>
          <p:nvPr/>
        </p:nvSpPr>
        <p:spPr>
          <a:xfrm>
            <a:off x="109371" y="500909"/>
            <a:ext cx="5986629" cy="584775"/>
          </a:xfrm>
          <a:prstGeom prst="rect">
            <a:avLst/>
          </a:prstGeom>
          <a:noFill/>
        </p:spPr>
        <p:txBody>
          <a:bodyPr wrap="square" rtlCol="0">
            <a:spAutoFit/>
          </a:bodyPr>
          <a:lstStyle/>
          <a:p>
            <a:r>
              <a:rPr lang="en-GB" sz="1600" dirty="0"/>
              <a:t>We aren’t starting from scratch. Range of existing strategies, policies, frameworks, programmes , priorities across the system</a:t>
            </a:r>
          </a:p>
        </p:txBody>
      </p:sp>
    </p:spTree>
    <p:extLst>
      <p:ext uri="{BB962C8B-B14F-4D97-AF65-F5344CB8AC3E}">
        <p14:creationId xmlns:p14="http://schemas.microsoft.com/office/powerpoint/2010/main" val="2525483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5475BF0-0748-4B54-9CB0-E253A0182FB5}"/>
              </a:ext>
            </a:extLst>
          </p:cNvPr>
          <p:cNvPicPr>
            <a:picLocks noChangeAspect="1"/>
          </p:cNvPicPr>
          <p:nvPr/>
        </p:nvPicPr>
        <p:blipFill>
          <a:blip r:embed="rId2"/>
          <a:stretch>
            <a:fillRect/>
          </a:stretch>
        </p:blipFill>
        <p:spPr>
          <a:xfrm>
            <a:off x="147054" y="2137809"/>
            <a:ext cx="6847667" cy="2405318"/>
          </a:xfrm>
          <a:prstGeom prst="rect">
            <a:avLst/>
          </a:prstGeom>
        </p:spPr>
      </p:pic>
      <p:sp>
        <p:nvSpPr>
          <p:cNvPr id="4" name="TextBox 3">
            <a:extLst>
              <a:ext uri="{FF2B5EF4-FFF2-40B4-BE49-F238E27FC236}">
                <a16:creationId xmlns:a16="http://schemas.microsoft.com/office/drawing/2014/main" id="{E5F505F4-8F7B-4EF7-A2F1-57D9C455D423}"/>
              </a:ext>
            </a:extLst>
          </p:cNvPr>
          <p:cNvSpPr txBox="1"/>
          <p:nvPr/>
        </p:nvSpPr>
        <p:spPr>
          <a:xfrm>
            <a:off x="555963" y="1274871"/>
            <a:ext cx="5035062" cy="584775"/>
          </a:xfrm>
          <a:prstGeom prst="rect">
            <a:avLst/>
          </a:prstGeom>
          <a:noFill/>
        </p:spPr>
        <p:txBody>
          <a:bodyPr wrap="square" rtlCol="0">
            <a:spAutoFit/>
          </a:bodyPr>
          <a:lstStyle/>
          <a:p>
            <a:r>
              <a:rPr lang="en-GB" sz="1600" dirty="0"/>
              <a:t>The focus of the 22-23 plan should on four objectives in order to keep eyes on successful delivery of SOFW</a:t>
            </a:r>
          </a:p>
        </p:txBody>
      </p:sp>
      <p:pic>
        <p:nvPicPr>
          <p:cNvPr id="27" name="Picture 3" descr="image003">
            <a:extLst>
              <a:ext uri="{FF2B5EF4-FFF2-40B4-BE49-F238E27FC236}">
                <a16:creationId xmlns:a16="http://schemas.microsoft.com/office/drawing/2014/main" id="{3977AA65-6564-47DD-ADE3-C1FDACAAE8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993" y="1859646"/>
            <a:ext cx="4867007" cy="4998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a:extLst>
              <a:ext uri="{FF2B5EF4-FFF2-40B4-BE49-F238E27FC236}">
                <a16:creationId xmlns:a16="http://schemas.microsoft.com/office/drawing/2014/main" id="{CB392BE9-E5C1-48A8-98A5-B7B5947318E1}"/>
              </a:ext>
            </a:extLst>
          </p:cNvPr>
          <p:cNvSpPr txBox="1"/>
          <p:nvPr/>
        </p:nvSpPr>
        <p:spPr>
          <a:xfrm>
            <a:off x="6886484" y="1036449"/>
            <a:ext cx="5035062" cy="584775"/>
          </a:xfrm>
          <a:prstGeom prst="rect">
            <a:avLst/>
          </a:prstGeom>
          <a:noFill/>
        </p:spPr>
        <p:txBody>
          <a:bodyPr wrap="square" rtlCol="0">
            <a:spAutoFit/>
          </a:bodyPr>
          <a:lstStyle/>
          <a:p>
            <a:r>
              <a:rPr lang="en-GB" sz="1600" dirty="0"/>
              <a:t>Ten priorities that are going to require progression over the life of this plan. </a:t>
            </a:r>
          </a:p>
        </p:txBody>
      </p:sp>
      <p:sp>
        <p:nvSpPr>
          <p:cNvPr id="9" name="TextBox 8">
            <a:extLst>
              <a:ext uri="{FF2B5EF4-FFF2-40B4-BE49-F238E27FC236}">
                <a16:creationId xmlns:a16="http://schemas.microsoft.com/office/drawing/2014/main" id="{7AB2F742-6EBA-45E3-A485-8A9CCCAF737E}"/>
              </a:ext>
            </a:extLst>
          </p:cNvPr>
          <p:cNvSpPr txBox="1"/>
          <p:nvPr/>
        </p:nvSpPr>
        <p:spPr>
          <a:xfrm>
            <a:off x="2410691" y="301457"/>
            <a:ext cx="5441837" cy="461665"/>
          </a:xfrm>
          <a:prstGeom prst="rect">
            <a:avLst/>
          </a:prstGeom>
          <a:noFill/>
        </p:spPr>
        <p:txBody>
          <a:bodyPr wrap="square" rtlCol="0">
            <a:spAutoFit/>
          </a:bodyPr>
          <a:lstStyle/>
          <a:p>
            <a:pPr algn="ctr"/>
            <a:r>
              <a:rPr lang="en-GB" sz="2400" b="1" dirty="0"/>
              <a:t>What we have decided / agreed to date</a:t>
            </a:r>
          </a:p>
        </p:txBody>
      </p:sp>
      <p:sp>
        <p:nvSpPr>
          <p:cNvPr id="2" name="Arrow: Right 1">
            <a:extLst>
              <a:ext uri="{FF2B5EF4-FFF2-40B4-BE49-F238E27FC236}">
                <a16:creationId xmlns:a16="http://schemas.microsoft.com/office/drawing/2014/main" id="{1FB6A532-7193-4C1E-9F7B-20B162C3AF4E}"/>
              </a:ext>
            </a:extLst>
          </p:cNvPr>
          <p:cNvSpPr/>
          <p:nvPr/>
        </p:nvSpPr>
        <p:spPr>
          <a:xfrm rot="10800000">
            <a:off x="6239048" y="5182734"/>
            <a:ext cx="920809" cy="4298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9C0BB53E-FD4F-42AD-8A17-EF3B1FAB42A3}"/>
              </a:ext>
            </a:extLst>
          </p:cNvPr>
          <p:cNvSpPr/>
          <p:nvPr/>
        </p:nvSpPr>
        <p:spPr>
          <a:xfrm>
            <a:off x="5846422" y="1172509"/>
            <a:ext cx="920809" cy="4298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DD5E3F2-A69C-48F2-BCD1-4DA19433A1CE}"/>
              </a:ext>
            </a:extLst>
          </p:cNvPr>
          <p:cNvSpPr txBox="1"/>
          <p:nvPr/>
        </p:nvSpPr>
        <p:spPr>
          <a:xfrm>
            <a:off x="450661" y="5059712"/>
            <a:ext cx="5623250" cy="830997"/>
          </a:xfrm>
          <a:prstGeom prst="rect">
            <a:avLst/>
          </a:prstGeom>
          <a:noFill/>
        </p:spPr>
        <p:txBody>
          <a:bodyPr wrap="square" rtlCol="0">
            <a:spAutoFit/>
          </a:bodyPr>
          <a:lstStyle/>
          <a:p>
            <a:r>
              <a:rPr lang="en-GB" sz="1600" dirty="0"/>
              <a:t>The critical deliverables that need to be realised during the life of this plan. These critical deliverables can all be found by </a:t>
            </a:r>
            <a:r>
              <a:rPr lang="en-GB" sz="1600" dirty="0">
                <a:hlinkClick r:id="rId4" action="ppaction://hlinksldjump"/>
              </a:rPr>
              <a:t>clicking here. </a:t>
            </a:r>
            <a:endParaRPr lang="en-GB" sz="1600" dirty="0"/>
          </a:p>
        </p:txBody>
      </p:sp>
      <p:pic>
        <p:nvPicPr>
          <p:cNvPr id="11" name="Picture 10">
            <a:extLst>
              <a:ext uri="{FF2B5EF4-FFF2-40B4-BE49-F238E27FC236}">
                <a16:creationId xmlns:a16="http://schemas.microsoft.com/office/drawing/2014/main" id="{792BB295-4C38-4A23-B80D-229059116954}"/>
              </a:ext>
            </a:extLst>
          </p:cNvPr>
          <p:cNvPicPr>
            <a:picLocks noChangeAspect="1"/>
          </p:cNvPicPr>
          <p:nvPr/>
        </p:nvPicPr>
        <p:blipFill>
          <a:blip r:embed="rId5"/>
          <a:stretch>
            <a:fillRect/>
          </a:stretch>
        </p:blipFill>
        <p:spPr>
          <a:xfrm>
            <a:off x="8351818" y="5912521"/>
            <a:ext cx="1009059" cy="667866"/>
          </a:xfrm>
          <a:prstGeom prst="rect">
            <a:avLst/>
          </a:prstGeom>
        </p:spPr>
      </p:pic>
    </p:spTree>
    <p:extLst>
      <p:ext uri="{BB962C8B-B14F-4D97-AF65-F5344CB8AC3E}">
        <p14:creationId xmlns:p14="http://schemas.microsoft.com/office/powerpoint/2010/main" val="1059479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112580" y="68630"/>
            <a:ext cx="4783339" cy="461665"/>
          </a:xfrm>
          <a:prstGeom prst="rect">
            <a:avLst/>
          </a:prstGeom>
          <a:noFill/>
        </p:spPr>
        <p:txBody>
          <a:bodyPr wrap="square" rtlCol="0">
            <a:spAutoFit/>
          </a:bodyPr>
          <a:lstStyle/>
          <a:p>
            <a:pPr algn="ctr"/>
            <a:r>
              <a:rPr lang="en-GB" sz="2400" b="1" dirty="0"/>
              <a:t>So what’s the plan going to look like</a:t>
            </a:r>
          </a:p>
        </p:txBody>
      </p:sp>
      <p:pic>
        <p:nvPicPr>
          <p:cNvPr id="3" name="Picture 2">
            <a:extLst>
              <a:ext uri="{FF2B5EF4-FFF2-40B4-BE49-F238E27FC236}">
                <a16:creationId xmlns:a16="http://schemas.microsoft.com/office/drawing/2014/main" id="{E89176C9-ED1C-490D-95DB-C40F68499D36}"/>
              </a:ext>
            </a:extLst>
          </p:cNvPr>
          <p:cNvPicPr>
            <a:picLocks noChangeAspect="1"/>
          </p:cNvPicPr>
          <p:nvPr/>
        </p:nvPicPr>
        <p:blipFill>
          <a:blip r:embed="rId2"/>
          <a:stretch>
            <a:fillRect/>
          </a:stretch>
        </p:blipFill>
        <p:spPr>
          <a:xfrm>
            <a:off x="4778630" y="728251"/>
            <a:ext cx="2254755" cy="839536"/>
          </a:xfrm>
          <a:prstGeom prst="rect">
            <a:avLst/>
          </a:prstGeom>
        </p:spPr>
      </p:pic>
      <p:sp>
        <p:nvSpPr>
          <p:cNvPr id="5" name="TextBox 4">
            <a:extLst>
              <a:ext uri="{FF2B5EF4-FFF2-40B4-BE49-F238E27FC236}">
                <a16:creationId xmlns:a16="http://schemas.microsoft.com/office/drawing/2014/main" id="{9C5E8633-5DC6-4E91-BB87-721158F49915}"/>
              </a:ext>
            </a:extLst>
          </p:cNvPr>
          <p:cNvSpPr txBox="1"/>
          <p:nvPr/>
        </p:nvSpPr>
        <p:spPr>
          <a:xfrm>
            <a:off x="4417543" y="1773776"/>
            <a:ext cx="3004259" cy="3016210"/>
          </a:xfrm>
          <a:prstGeom prst="rect">
            <a:avLst/>
          </a:prstGeom>
          <a:noFill/>
          <a:ln>
            <a:noFill/>
          </a:ln>
        </p:spPr>
        <p:txBody>
          <a:bodyPr wrap="square" rtlCol="0">
            <a:spAutoFit/>
          </a:bodyPr>
          <a:lstStyle/>
          <a:p>
            <a:pPr marL="285750" indent="-285750">
              <a:buFont typeface="Arial" panose="020B0604020202020204" pitchFamily="34" charset="0"/>
              <a:buChar char="•"/>
            </a:pPr>
            <a:r>
              <a:rPr lang="en-GB" sz="1400" dirty="0"/>
              <a:t>Workforce &amp;OD plan </a:t>
            </a:r>
            <a:r>
              <a:rPr lang="en-GB" sz="1400" i="1" dirty="0" err="1"/>
              <a:t>inc</a:t>
            </a:r>
            <a:r>
              <a:rPr lang="en-GB" sz="1400" i="1" dirty="0"/>
              <a:t> the WOD programme</a:t>
            </a:r>
          </a:p>
          <a:p>
            <a:pPr marL="285750" indent="-285750">
              <a:buFont typeface="Arial" panose="020B0604020202020204" pitchFamily="34" charset="0"/>
              <a:buChar char="•"/>
            </a:pPr>
            <a:r>
              <a:rPr lang="en-GB" sz="1400" dirty="0"/>
              <a:t>Financial plan</a:t>
            </a:r>
          </a:p>
          <a:p>
            <a:pPr marL="285750" indent="-285750">
              <a:buFont typeface="Arial" panose="020B0604020202020204" pitchFamily="34" charset="0"/>
              <a:buChar char="•"/>
            </a:pPr>
            <a:r>
              <a:rPr lang="en-GB" sz="1400" dirty="0"/>
              <a:t>Digital </a:t>
            </a:r>
            <a:r>
              <a:rPr lang="en-GB" sz="1400" i="1" dirty="0" err="1"/>
              <a:t>inc</a:t>
            </a:r>
            <a:r>
              <a:rPr lang="en-GB" sz="1400" i="1" dirty="0"/>
              <a:t> the Digital Programme</a:t>
            </a:r>
          </a:p>
          <a:p>
            <a:pPr marL="285750" indent="-285750">
              <a:buFont typeface="Arial" panose="020B0604020202020204" pitchFamily="34" charset="0"/>
              <a:buChar char="•"/>
            </a:pPr>
            <a:r>
              <a:rPr lang="en-GB" sz="1400" dirty="0"/>
              <a:t>Quality &amp; Patient Safety statements</a:t>
            </a:r>
          </a:p>
          <a:p>
            <a:pPr marL="285750" indent="-285750">
              <a:buFont typeface="Arial" panose="020B0604020202020204" pitchFamily="34" charset="0"/>
              <a:buChar char="•"/>
            </a:pPr>
            <a:r>
              <a:rPr lang="en-GB" sz="1400" dirty="0"/>
              <a:t>Shaping our Future population Health Programme</a:t>
            </a:r>
          </a:p>
          <a:p>
            <a:pPr marL="285750" indent="-285750">
              <a:buFont typeface="Arial" panose="020B0604020202020204" pitchFamily="34" charset="0"/>
              <a:buChar char="•"/>
            </a:pPr>
            <a:r>
              <a:rPr lang="en-GB" sz="1400" dirty="0"/>
              <a:t>Effective commissioning</a:t>
            </a:r>
          </a:p>
          <a:p>
            <a:pPr marL="742950" lvl="1" indent="-285750">
              <a:buFont typeface="Wingdings" panose="05000000000000000000" pitchFamily="2" charset="2"/>
              <a:buChar char="v"/>
            </a:pPr>
            <a:r>
              <a:rPr lang="en-GB" sz="1400" dirty="0"/>
              <a:t>WHSCC</a:t>
            </a:r>
          </a:p>
          <a:p>
            <a:pPr marL="742950" lvl="1" indent="-285750">
              <a:buFont typeface="Wingdings" panose="05000000000000000000" pitchFamily="2" charset="2"/>
              <a:buChar char="v"/>
            </a:pPr>
            <a:r>
              <a:rPr lang="en-GB" sz="1400" dirty="0"/>
              <a:t>EASC</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EECB7C36-FF2C-4E2C-91C0-33933ECD8EC8}"/>
              </a:ext>
            </a:extLst>
          </p:cNvPr>
          <p:cNvPicPr>
            <a:picLocks noChangeAspect="1"/>
          </p:cNvPicPr>
          <p:nvPr/>
        </p:nvPicPr>
        <p:blipFill>
          <a:blip r:embed="rId3"/>
          <a:stretch>
            <a:fillRect/>
          </a:stretch>
        </p:blipFill>
        <p:spPr>
          <a:xfrm>
            <a:off x="721822" y="630158"/>
            <a:ext cx="1794165" cy="1035722"/>
          </a:xfrm>
          <a:prstGeom prst="rect">
            <a:avLst/>
          </a:prstGeom>
        </p:spPr>
      </p:pic>
      <p:sp>
        <p:nvSpPr>
          <p:cNvPr id="8" name="TextBox 7">
            <a:extLst>
              <a:ext uri="{FF2B5EF4-FFF2-40B4-BE49-F238E27FC236}">
                <a16:creationId xmlns:a16="http://schemas.microsoft.com/office/drawing/2014/main" id="{9C09C248-652D-478D-A26D-73EFEFF5DE89}"/>
              </a:ext>
            </a:extLst>
          </p:cNvPr>
          <p:cNvSpPr txBox="1"/>
          <p:nvPr/>
        </p:nvSpPr>
        <p:spPr>
          <a:xfrm>
            <a:off x="311726" y="1773776"/>
            <a:ext cx="2800854" cy="2893100"/>
          </a:xfrm>
          <a:prstGeom prst="rect">
            <a:avLst/>
          </a:prstGeom>
          <a:noFill/>
          <a:ln>
            <a:noFill/>
          </a:ln>
        </p:spPr>
        <p:txBody>
          <a:bodyPr wrap="square" rtlCol="0">
            <a:spAutoFit/>
          </a:bodyPr>
          <a:lstStyle/>
          <a:p>
            <a:r>
              <a:rPr lang="en-GB" sz="1400" i="1" dirty="0"/>
              <a:t>Response</a:t>
            </a:r>
          </a:p>
          <a:p>
            <a:endParaRPr lang="en-GB" sz="1400" i="1" dirty="0"/>
          </a:p>
          <a:p>
            <a:pPr marL="285750" indent="-285750">
              <a:buFont typeface="Arial" panose="020B0604020202020204" pitchFamily="34" charset="0"/>
              <a:buChar char="•"/>
            </a:pPr>
            <a:r>
              <a:rPr lang="en-GB" sz="1400" dirty="0"/>
              <a:t>Ongoing Covid response </a:t>
            </a:r>
            <a:r>
              <a:rPr lang="en-GB" sz="1400" dirty="0" err="1"/>
              <a:t>inc</a:t>
            </a:r>
            <a:r>
              <a:rPr lang="en-GB" sz="1400" dirty="0"/>
              <a:t>;</a:t>
            </a:r>
          </a:p>
          <a:p>
            <a:pPr marL="742950" lvl="1" indent="-285750">
              <a:buFont typeface="Wingdings" panose="05000000000000000000" pitchFamily="2" charset="2"/>
              <a:buChar char="v"/>
            </a:pPr>
            <a:r>
              <a:rPr lang="en-GB" sz="1400" dirty="0"/>
              <a:t> modelling and assumptions used</a:t>
            </a:r>
          </a:p>
          <a:p>
            <a:pPr marL="742950" lvl="1" indent="-285750">
              <a:buFont typeface="Wingdings" panose="05000000000000000000" pitchFamily="2" charset="2"/>
              <a:buChar char="v"/>
            </a:pPr>
            <a:r>
              <a:rPr lang="en-GB" sz="1400" dirty="0"/>
              <a:t>Plan for maintaining essential services</a:t>
            </a:r>
          </a:p>
          <a:p>
            <a:pPr marL="285750" indent="-285750">
              <a:buFont typeface="Arial" panose="020B0604020202020204" pitchFamily="34" charset="0"/>
              <a:buChar char="•"/>
            </a:pPr>
            <a:r>
              <a:rPr lang="en-GB" sz="1400" dirty="0"/>
              <a:t>Ongoing Vaccination programme </a:t>
            </a:r>
          </a:p>
          <a:p>
            <a:endParaRPr lang="en-GB" sz="1400" dirty="0"/>
          </a:p>
          <a:p>
            <a:r>
              <a:rPr lang="en-GB" sz="1400" i="1" dirty="0"/>
              <a:t>Recovery</a:t>
            </a:r>
          </a:p>
          <a:p>
            <a:endParaRPr lang="en-GB" sz="1400" i="1" dirty="0"/>
          </a:p>
          <a:p>
            <a:pPr marL="285750" indent="-285750">
              <a:buFont typeface="Arial" panose="020B0604020202020204" pitchFamily="34" charset="0"/>
              <a:buChar char="•"/>
            </a:pPr>
            <a:r>
              <a:rPr lang="en-GB" sz="1400" dirty="0"/>
              <a:t> Portfolio programmes</a:t>
            </a:r>
            <a:endParaRPr lang="en-GB" dirty="0"/>
          </a:p>
        </p:txBody>
      </p:sp>
      <p:pic>
        <p:nvPicPr>
          <p:cNvPr id="9" name="Picture 8">
            <a:extLst>
              <a:ext uri="{FF2B5EF4-FFF2-40B4-BE49-F238E27FC236}">
                <a16:creationId xmlns:a16="http://schemas.microsoft.com/office/drawing/2014/main" id="{34F6AF75-824E-4DB1-A678-8C823519CB12}"/>
              </a:ext>
            </a:extLst>
          </p:cNvPr>
          <p:cNvPicPr>
            <a:picLocks noChangeAspect="1"/>
          </p:cNvPicPr>
          <p:nvPr/>
        </p:nvPicPr>
        <p:blipFill>
          <a:blip r:embed="rId4"/>
          <a:stretch>
            <a:fillRect/>
          </a:stretch>
        </p:blipFill>
        <p:spPr>
          <a:xfrm>
            <a:off x="9699290" y="532065"/>
            <a:ext cx="1976846" cy="1035722"/>
          </a:xfrm>
          <a:prstGeom prst="rect">
            <a:avLst/>
          </a:prstGeom>
        </p:spPr>
      </p:pic>
      <p:sp>
        <p:nvSpPr>
          <p:cNvPr id="10" name="TextBox 9">
            <a:extLst>
              <a:ext uri="{FF2B5EF4-FFF2-40B4-BE49-F238E27FC236}">
                <a16:creationId xmlns:a16="http://schemas.microsoft.com/office/drawing/2014/main" id="{7898B3C4-CA94-4B74-A036-6310D18AD3E9}"/>
              </a:ext>
            </a:extLst>
          </p:cNvPr>
          <p:cNvSpPr txBox="1"/>
          <p:nvPr/>
        </p:nvSpPr>
        <p:spPr>
          <a:xfrm>
            <a:off x="7758544" y="1773776"/>
            <a:ext cx="4433456" cy="3724096"/>
          </a:xfrm>
          <a:prstGeom prst="rect">
            <a:avLst/>
          </a:prstGeom>
          <a:noFill/>
          <a:ln>
            <a:noFill/>
          </a:ln>
        </p:spPr>
        <p:txBody>
          <a:bodyPr wrap="square" rtlCol="0">
            <a:spAutoFit/>
          </a:bodyPr>
          <a:lstStyle/>
          <a:p>
            <a:r>
              <a:rPr lang="en-GB" sz="1400" i="1" dirty="0"/>
              <a:t>Strategic Portfolio</a:t>
            </a:r>
          </a:p>
          <a:p>
            <a:pPr marL="285750" lvl="1" indent="-285750">
              <a:buFont typeface="Arial" panose="020B0604020202020204" pitchFamily="34" charset="0"/>
              <a:buChar char="•"/>
            </a:pPr>
            <a:r>
              <a:rPr lang="en-GB" sz="1400" dirty="0"/>
              <a:t>SOCs </a:t>
            </a:r>
            <a:r>
              <a:rPr lang="en-GB" sz="1400" i="1" dirty="0" err="1"/>
              <a:t>inc</a:t>
            </a:r>
            <a:r>
              <a:rPr lang="en-GB" sz="1400" i="1" dirty="0"/>
              <a:t> tertiary services programme</a:t>
            </a:r>
          </a:p>
          <a:p>
            <a:pPr marL="285750" lvl="1" indent="-285750">
              <a:buFont typeface="Arial" panose="020B0604020202020204" pitchFamily="34" charset="0"/>
              <a:buChar char="•"/>
            </a:pPr>
            <a:r>
              <a:rPr lang="en-GB" sz="1400" dirty="0"/>
              <a:t>@Home </a:t>
            </a:r>
            <a:r>
              <a:rPr lang="en-GB" sz="1400" dirty="0" err="1"/>
              <a:t>inc</a:t>
            </a:r>
            <a:r>
              <a:rPr lang="en-GB" sz="1400" dirty="0"/>
              <a:t> Cluster planning</a:t>
            </a:r>
          </a:p>
          <a:p>
            <a:pPr marL="285750" lvl="1" indent="-285750">
              <a:buFont typeface="Arial" panose="020B0604020202020204" pitchFamily="34" charset="0"/>
              <a:buChar char="•"/>
            </a:pPr>
            <a:r>
              <a:rPr lang="en-GB" sz="1400" dirty="0"/>
              <a:t>Shaping our future Hospitals</a:t>
            </a:r>
          </a:p>
          <a:p>
            <a:pPr marL="0" lvl="1"/>
            <a:endParaRPr lang="en-GB" sz="1400" dirty="0"/>
          </a:p>
          <a:p>
            <a:pPr marL="285750" lvl="1" indent="-285750">
              <a:buFont typeface="Arial" panose="020B0604020202020204" pitchFamily="34" charset="0"/>
              <a:buChar char="•"/>
            </a:pPr>
            <a:r>
              <a:rPr lang="en-GB" sz="1400" dirty="0"/>
              <a:t>Other strategic transformation initiatives</a:t>
            </a:r>
          </a:p>
          <a:p>
            <a:pPr marL="742950" lvl="2" indent="-285750">
              <a:buFont typeface="Wingdings" panose="05000000000000000000" pitchFamily="2" charset="2"/>
              <a:buChar char="v"/>
            </a:pPr>
            <a:r>
              <a:rPr lang="en-GB" sz="1400" dirty="0"/>
              <a:t>HASU / thrombectomy</a:t>
            </a:r>
          </a:p>
          <a:p>
            <a:pPr marL="742950" lvl="2" indent="-285750">
              <a:buFont typeface="Wingdings" panose="05000000000000000000" pitchFamily="2" charset="2"/>
              <a:buChar char="v"/>
            </a:pPr>
            <a:r>
              <a:rPr lang="en-GB" sz="1400" dirty="0"/>
              <a:t>Critical care</a:t>
            </a:r>
          </a:p>
          <a:p>
            <a:pPr marL="742950" lvl="2" indent="-285750">
              <a:buFont typeface="Wingdings" panose="05000000000000000000" pitchFamily="2" charset="2"/>
              <a:buChar char="v"/>
            </a:pPr>
            <a:r>
              <a:rPr lang="en-GB" sz="1400" dirty="0"/>
              <a:t>BMT / Haematology / AOS</a:t>
            </a:r>
          </a:p>
          <a:p>
            <a:pPr marL="742950" lvl="2" indent="-285750">
              <a:buFont typeface="Wingdings" panose="05000000000000000000" pitchFamily="2" charset="2"/>
              <a:buChar char="v"/>
            </a:pPr>
            <a:r>
              <a:rPr lang="en-GB" sz="1400" dirty="0"/>
              <a:t>Stroke &amp; thrombectomy</a:t>
            </a:r>
          </a:p>
          <a:p>
            <a:pPr marL="742950" lvl="2" indent="-285750">
              <a:buFont typeface="Wingdings" panose="05000000000000000000" pitchFamily="2" charset="2"/>
              <a:buChar char="v"/>
            </a:pPr>
            <a:r>
              <a:rPr lang="en-GB" sz="1400" dirty="0"/>
              <a:t>Regional working </a:t>
            </a:r>
            <a:r>
              <a:rPr lang="en-GB" sz="1400" i="1" dirty="0" err="1"/>
              <a:t>inc</a:t>
            </a:r>
            <a:r>
              <a:rPr lang="en-GB" sz="1400" i="1" dirty="0"/>
              <a:t> Eye services, AOS, Orthopaedics</a:t>
            </a:r>
          </a:p>
          <a:p>
            <a:pPr marL="742950" lvl="2" indent="-285750">
              <a:buFont typeface="Wingdings" panose="05000000000000000000" pitchFamily="2" charset="2"/>
              <a:buChar char="v"/>
            </a:pPr>
            <a:endParaRPr lang="en-GB" sz="1400" dirty="0"/>
          </a:p>
          <a:p>
            <a:pPr lvl="1"/>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11" name="Content Placeholder 2">
            <a:extLst>
              <a:ext uri="{FF2B5EF4-FFF2-40B4-BE49-F238E27FC236}">
                <a16:creationId xmlns:a16="http://schemas.microsoft.com/office/drawing/2014/main" id="{698F9202-5E23-444B-8F8A-E53C62BFA0EB}"/>
              </a:ext>
            </a:extLst>
          </p:cNvPr>
          <p:cNvSpPr txBox="1">
            <a:spLocks/>
          </p:cNvSpPr>
          <p:nvPr/>
        </p:nvSpPr>
        <p:spPr bwMode="auto">
          <a:xfrm>
            <a:off x="0" y="4941277"/>
            <a:ext cx="12192000" cy="1916723"/>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buFont typeface="Wingdings" panose="05000000000000000000" pitchFamily="2" charset="2"/>
              <a:buBlip>
                <a:blip r:embed="rId5"/>
              </a:buBlip>
              <a:defRPr sz="3300">
                <a:solidFill>
                  <a:srgbClr val="34465A"/>
                </a:solidFill>
                <a:latin typeface="+mn-lt"/>
                <a:ea typeface="+mn-ea"/>
                <a:cs typeface="+mn-cs"/>
              </a:defRPr>
            </a:lvl1pPr>
            <a:lvl2pPr marL="742950" indent="-285750" algn="l" rtl="0" eaLnBrk="0" fontAlgn="base" hangingPunct="0">
              <a:spcBef>
                <a:spcPct val="20000"/>
              </a:spcBef>
              <a:spcAft>
                <a:spcPct val="0"/>
              </a:spcAft>
              <a:buClr>
                <a:srgbClr val="34465A"/>
              </a:buClr>
              <a:buSzPct val="70000"/>
              <a:buFont typeface="Wingdings" panose="05000000000000000000" pitchFamily="2" charset="2"/>
              <a:buChar char="l"/>
              <a:defRPr sz="2900">
                <a:solidFill>
                  <a:srgbClr val="34465A"/>
                </a:solidFill>
                <a:latin typeface="+mn-lt"/>
              </a:defRPr>
            </a:lvl2pPr>
            <a:lvl3pPr marL="1143000" indent="-228600" algn="l" rtl="0" eaLnBrk="0" fontAlgn="base" hangingPunct="0">
              <a:spcBef>
                <a:spcPct val="20000"/>
              </a:spcBef>
              <a:spcAft>
                <a:spcPct val="0"/>
              </a:spcAft>
              <a:buClr>
                <a:srgbClr val="CAAA7A"/>
              </a:buClr>
              <a:buSzPct val="65000"/>
              <a:buFont typeface="Wingdings" panose="05000000000000000000" pitchFamily="2" charset="2"/>
              <a:buChar char="¡"/>
              <a:defRPr sz="2600">
                <a:solidFill>
                  <a:srgbClr val="34465A"/>
                </a:solidFill>
                <a:latin typeface="+mn-lt"/>
              </a:defRPr>
            </a:lvl3pPr>
            <a:lvl4pPr marL="1600200" indent="-228600" algn="l" rtl="0" eaLnBrk="0" fontAlgn="base" hangingPunct="0">
              <a:spcBef>
                <a:spcPct val="20000"/>
              </a:spcBef>
              <a:spcAft>
                <a:spcPct val="0"/>
              </a:spcAft>
              <a:buClr>
                <a:srgbClr val="34465A"/>
              </a:buClr>
              <a:buSzPct val="70000"/>
              <a:buFont typeface="Wingdings" panose="05000000000000000000" pitchFamily="2" charset="2"/>
              <a:buChar char="l"/>
              <a:defRPr sz="2100">
                <a:solidFill>
                  <a:srgbClr val="34465A"/>
                </a:solidFill>
                <a:latin typeface="+mn-lt"/>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2100">
                <a:solidFill>
                  <a:srgbClr val="34465A"/>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2100">
                <a:solidFill>
                  <a:srgbClr val="34465A"/>
                </a:solidFill>
                <a:latin typeface="+mn-lt"/>
              </a:defRPr>
            </a:lvl9pPr>
          </a:lstStyle>
          <a:p>
            <a:pPr marL="0" indent="0" algn="ctr">
              <a:buFont typeface="Wingdings" panose="05000000000000000000" pitchFamily="2" charset="2"/>
              <a:buNone/>
            </a:pPr>
            <a:r>
              <a:rPr lang="en-GB" sz="1400" b="1" kern="0" dirty="0"/>
              <a:t>Plan accompanied by the minimum data set (MDS)</a:t>
            </a:r>
          </a:p>
          <a:p>
            <a:pPr marL="0" indent="0" algn="ctr">
              <a:buFont typeface="Wingdings" panose="05000000000000000000" pitchFamily="2" charset="2"/>
              <a:buNone/>
            </a:pPr>
            <a:endParaRPr lang="en-GB" sz="1400" b="1" kern="0" dirty="0"/>
          </a:p>
          <a:p>
            <a:pPr marL="0" indent="0">
              <a:buNone/>
            </a:pPr>
            <a:r>
              <a:rPr lang="en-GB" sz="1100" kern="0" dirty="0"/>
              <a:t>Sets out the core business of the UHB. A suite of data @ specialty/department level split by calendar month for </a:t>
            </a:r>
          </a:p>
          <a:p>
            <a:pPr>
              <a:buFont typeface="Arial" panose="020B0604020202020204" pitchFamily="34" charset="0"/>
              <a:buChar char="•"/>
            </a:pPr>
            <a:r>
              <a:rPr lang="en-GB" sz="1100" kern="0" dirty="0"/>
              <a:t>Demand/capacity</a:t>
            </a:r>
          </a:p>
          <a:p>
            <a:pPr>
              <a:buFont typeface="Arial" panose="020B0604020202020204" pitchFamily="34" charset="0"/>
              <a:buChar char="•"/>
            </a:pPr>
            <a:r>
              <a:rPr lang="en-GB" sz="1100" kern="0" dirty="0"/>
              <a:t>Workforce</a:t>
            </a:r>
          </a:p>
          <a:p>
            <a:pPr>
              <a:buFont typeface="Arial" panose="020B0604020202020204" pitchFamily="34" charset="0"/>
              <a:buChar char="•"/>
            </a:pPr>
            <a:r>
              <a:rPr lang="en-GB" sz="1100" kern="0" dirty="0"/>
              <a:t>Finance</a:t>
            </a:r>
          </a:p>
          <a:p>
            <a:pPr marL="0" indent="0">
              <a:buNone/>
            </a:pPr>
            <a:r>
              <a:rPr lang="en-GB" sz="1100" kern="0" dirty="0"/>
              <a:t>Operations to sense check and confirm their core/bottom line position for demand/capacity </a:t>
            </a:r>
          </a:p>
          <a:p>
            <a:pPr marL="0" indent="0">
              <a:buNone/>
            </a:pPr>
            <a:endParaRPr lang="en-GB" sz="1100" kern="0" dirty="0"/>
          </a:p>
          <a:p>
            <a:pPr marL="0" indent="0">
              <a:buNone/>
            </a:pPr>
            <a:r>
              <a:rPr lang="en-GB" sz="1100" kern="0" dirty="0"/>
              <a:t>Workforce and finance to confirm respective. </a:t>
            </a:r>
          </a:p>
          <a:p>
            <a:pPr marL="0" indent="0">
              <a:buFont typeface="Wingdings" panose="05000000000000000000" pitchFamily="2" charset="2"/>
              <a:buNone/>
            </a:pPr>
            <a:endParaRPr lang="en-GB" sz="700" kern="0" dirty="0"/>
          </a:p>
        </p:txBody>
      </p:sp>
    </p:spTree>
    <p:extLst>
      <p:ext uri="{BB962C8B-B14F-4D97-AF65-F5344CB8AC3E}">
        <p14:creationId xmlns:p14="http://schemas.microsoft.com/office/powerpoint/2010/main" val="1407049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A45EF-2B1E-47AC-BE71-C14E358A2E6A}"/>
              </a:ext>
            </a:extLst>
          </p:cNvPr>
          <p:cNvSpPr>
            <a:spLocks noGrp="1"/>
          </p:cNvSpPr>
          <p:nvPr>
            <p:ph type="title"/>
          </p:nvPr>
        </p:nvSpPr>
        <p:spPr>
          <a:xfrm>
            <a:off x="288649" y="0"/>
            <a:ext cx="10972800" cy="486803"/>
          </a:xfrm>
        </p:spPr>
        <p:txBody>
          <a:bodyPr anchor="t" anchorCtr="0">
            <a:normAutofit fontScale="90000"/>
          </a:bodyPr>
          <a:lstStyle/>
          <a:p>
            <a:r>
              <a:rPr lang="en-GB" sz="2400" b="1" dirty="0"/>
              <a:t>Ensuring our plan is a deliverable plan- </a:t>
            </a:r>
            <a:br>
              <a:rPr lang="en-GB" sz="2400" b="1" dirty="0"/>
            </a:br>
            <a:r>
              <a:rPr lang="en-GB" sz="2000" b="1" dirty="0"/>
              <a:t>Prioritisation principles: </a:t>
            </a:r>
            <a:r>
              <a:rPr lang="en-GB" sz="2000" b="1" i="1" dirty="0"/>
              <a:t>A service development choices framework  </a:t>
            </a:r>
          </a:p>
        </p:txBody>
      </p:sp>
      <p:graphicFrame>
        <p:nvGraphicFramePr>
          <p:cNvPr id="4" name="Diagram 3">
            <a:extLst>
              <a:ext uri="{FF2B5EF4-FFF2-40B4-BE49-F238E27FC236}">
                <a16:creationId xmlns:a16="http://schemas.microsoft.com/office/drawing/2014/main" id="{1009A74A-42D8-4F54-9CED-4756C068BBA7}"/>
              </a:ext>
            </a:extLst>
          </p:cNvPr>
          <p:cNvGraphicFramePr/>
          <p:nvPr>
            <p:extLst>
              <p:ext uri="{D42A27DB-BD31-4B8C-83A1-F6EECF244321}">
                <p14:modId xmlns:p14="http://schemas.microsoft.com/office/powerpoint/2010/main" val="1005785369"/>
              </p:ext>
            </p:extLst>
          </p:nvPr>
        </p:nvGraphicFramePr>
        <p:xfrm>
          <a:off x="3276600" y="968274"/>
          <a:ext cx="8915400" cy="5889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CF624B1D-9CED-4D21-9C32-3B454A2DA2FE}"/>
              </a:ext>
            </a:extLst>
          </p:cNvPr>
          <p:cNvSpPr txBox="1"/>
          <p:nvPr/>
        </p:nvSpPr>
        <p:spPr>
          <a:xfrm>
            <a:off x="225205" y="1306013"/>
            <a:ext cx="2623503" cy="2677656"/>
          </a:xfrm>
          <a:prstGeom prst="rect">
            <a:avLst/>
          </a:prstGeom>
          <a:noFill/>
          <a:ln>
            <a:noFill/>
          </a:ln>
        </p:spPr>
        <p:txBody>
          <a:bodyPr wrap="square" rtlCol="0">
            <a:spAutoFit/>
          </a:bodyPr>
          <a:lstStyle/>
          <a:p>
            <a:r>
              <a:rPr lang="en-GB" sz="1200" dirty="0"/>
              <a:t>Whilst the critical deliverables for year one of the plan have been identified a small number are likely not yet to be fully resourced (revenue, capital or both).  </a:t>
            </a:r>
          </a:p>
          <a:p>
            <a:endParaRPr lang="en-GB" sz="1200" dirty="0"/>
          </a:p>
          <a:p>
            <a:r>
              <a:rPr lang="en-GB" sz="1200" dirty="0"/>
              <a:t>A set of principles have consequently been developed against which these service developments can be measured against an other(s) to understand their relative priority / immediate criticality in order to ensure any available resources are put into the most appropriate areas.  </a:t>
            </a:r>
          </a:p>
        </p:txBody>
      </p:sp>
    </p:spTree>
    <p:extLst>
      <p:ext uri="{BB962C8B-B14F-4D97-AF65-F5344CB8AC3E}">
        <p14:creationId xmlns:p14="http://schemas.microsoft.com/office/powerpoint/2010/main" val="3767761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0938" y="0"/>
            <a:ext cx="11840233" cy="461665"/>
          </a:xfrm>
          <a:prstGeom prst="rect">
            <a:avLst/>
          </a:prstGeom>
          <a:noFill/>
        </p:spPr>
        <p:txBody>
          <a:bodyPr wrap="square" rtlCol="0">
            <a:spAutoFit/>
          </a:bodyPr>
          <a:lstStyle/>
          <a:p>
            <a:pPr algn="ctr"/>
            <a:r>
              <a:rPr lang="en-GB" sz="2400" b="1" dirty="0"/>
              <a:t>Timeline and key milestones </a:t>
            </a:r>
          </a:p>
        </p:txBody>
      </p:sp>
      <p:sp>
        <p:nvSpPr>
          <p:cNvPr id="3" name="TextBox 2">
            <a:extLst>
              <a:ext uri="{FF2B5EF4-FFF2-40B4-BE49-F238E27FC236}">
                <a16:creationId xmlns:a16="http://schemas.microsoft.com/office/drawing/2014/main" id="{4E424B47-6A1A-4F65-80CB-E941F0A21252}"/>
              </a:ext>
            </a:extLst>
          </p:cNvPr>
          <p:cNvSpPr txBox="1"/>
          <p:nvPr/>
        </p:nvSpPr>
        <p:spPr>
          <a:xfrm>
            <a:off x="2399371" y="4746083"/>
            <a:ext cx="9841523" cy="1384995"/>
          </a:xfrm>
          <a:prstGeom prst="rect">
            <a:avLst/>
          </a:prstGeom>
          <a:noFill/>
        </p:spPr>
        <p:txBody>
          <a:bodyPr wrap="square" rtlCol="0">
            <a:spAutoFit/>
          </a:bodyPr>
          <a:lstStyle/>
          <a:p>
            <a:pPr algn="r"/>
            <a:r>
              <a:rPr lang="en-GB" sz="1100" dirty="0"/>
              <a:t>Points to note:</a:t>
            </a:r>
          </a:p>
          <a:p>
            <a:pPr algn="r"/>
            <a:endParaRPr lang="en-GB" sz="1100" dirty="0"/>
          </a:p>
          <a:p>
            <a:pPr algn="r"/>
            <a:r>
              <a:rPr lang="en-GB" sz="1100" dirty="0"/>
              <a:t>(</a:t>
            </a:r>
            <a:r>
              <a:rPr lang="en-GB" sz="1100" dirty="0" err="1"/>
              <a:t>i</a:t>
            </a:r>
            <a:r>
              <a:rPr lang="en-GB" sz="1100" dirty="0"/>
              <a:t>) Bespoke CHC touchpoint to be arranged in light of service </a:t>
            </a:r>
          </a:p>
          <a:p>
            <a:pPr algn="r"/>
            <a:r>
              <a:rPr lang="en-GB" sz="1100" dirty="0"/>
              <a:t>planning committee dates</a:t>
            </a:r>
          </a:p>
          <a:p>
            <a:pPr algn="r"/>
            <a:r>
              <a:rPr lang="en-GB" sz="1100" dirty="0"/>
              <a:t>(ii) Ambulance Commissioning intensions still unconfirmed</a:t>
            </a:r>
          </a:p>
          <a:p>
            <a:pPr algn="r"/>
            <a:r>
              <a:rPr lang="en-GB" sz="1100" dirty="0"/>
              <a:t>(iii) Awaiting formal publication of the NHS Planning Framework</a:t>
            </a:r>
          </a:p>
          <a:p>
            <a:pPr marL="285750" indent="-285750" algn="r">
              <a:buFont typeface="Arial" panose="020B0604020202020204" pitchFamily="34" charset="0"/>
              <a:buChar char="•"/>
            </a:pPr>
            <a:endParaRPr lang="en-GB" dirty="0"/>
          </a:p>
        </p:txBody>
      </p:sp>
      <p:graphicFrame>
        <p:nvGraphicFramePr>
          <p:cNvPr id="2" name="Diagram 1">
            <a:extLst>
              <a:ext uri="{FF2B5EF4-FFF2-40B4-BE49-F238E27FC236}">
                <a16:creationId xmlns:a16="http://schemas.microsoft.com/office/drawing/2014/main" id="{5F012E87-8A79-4C8A-8F7D-14AACA0D053A}"/>
              </a:ext>
            </a:extLst>
          </p:cNvPr>
          <p:cNvGraphicFramePr/>
          <p:nvPr>
            <p:extLst>
              <p:ext uri="{D42A27DB-BD31-4B8C-83A1-F6EECF244321}">
                <p14:modId xmlns:p14="http://schemas.microsoft.com/office/powerpoint/2010/main" val="2749848655"/>
              </p:ext>
            </p:extLst>
          </p:nvPr>
        </p:nvGraphicFramePr>
        <p:xfrm>
          <a:off x="221595" y="59348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6997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5177C9-AAAD-4173-9E42-D5C9073BFCF6}"/>
              </a:ext>
            </a:extLst>
          </p:cNvPr>
          <p:cNvSpPr>
            <a:spLocks noGrp="1"/>
          </p:cNvSpPr>
          <p:nvPr>
            <p:ph idx="1"/>
          </p:nvPr>
        </p:nvSpPr>
        <p:spPr>
          <a:xfrm>
            <a:off x="0" y="152401"/>
            <a:ext cx="12214860" cy="6789419"/>
          </a:xfrm>
        </p:spPr>
        <p:txBody>
          <a:bodyPr>
            <a:normAutofit/>
          </a:bodyPr>
          <a:lstStyle/>
          <a:p>
            <a:pPr marL="0" indent="0">
              <a:buNone/>
            </a:pPr>
            <a:r>
              <a:rPr lang="en-GB" sz="1400" b="1" dirty="0">
                <a:latin typeface="Arial" panose="020B0604020202020204" pitchFamily="34" charset="0"/>
              </a:rPr>
              <a:t>Covid-19 Response</a:t>
            </a:r>
          </a:p>
          <a:p>
            <a:pPr marL="400050" indent="-400050">
              <a:buFont typeface="+mj-lt"/>
              <a:buAutoNum type="romanUcPeriod"/>
            </a:pPr>
            <a:r>
              <a:rPr lang="en-GB" sz="1200" dirty="0"/>
              <a:t>Continued progress on vaccinations, from second doses to booster and flu arrangements;</a:t>
            </a:r>
          </a:p>
          <a:p>
            <a:pPr marL="400050" indent="-400050">
              <a:buFont typeface="+mj-lt"/>
              <a:buAutoNum type="romanUcPeriod"/>
            </a:pPr>
            <a:r>
              <a:rPr lang="en-GB" sz="1200" dirty="0"/>
              <a:t>NHS influence and data feeding into government choices and actions;</a:t>
            </a:r>
          </a:p>
          <a:p>
            <a:pPr marL="400050" indent="-400050">
              <a:buFont typeface="+mj-lt"/>
              <a:buAutoNum type="romanUcPeriod"/>
            </a:pPr>
            <a:r>
              <a:rPr lang="en-GB" sz="1200" dirty="0"/>
              <a:t>Continuing to contribute and discharge an effective Wales TTP system;</a:t>
            </a:r>
          </a:p>
          <a:p>
            <a:pPr marL="400050" indent="-400050">
              <a:buFont typeface="+mj-lt"/>
              <a:buAutoNum type="romanUcPeriod"/>
            </a:pPr>
            <a:r>
              <a:rPr lang="en-GB" sz="1200" dirty="0"/>
              <a:t>Responding to expectations for long covid, whilst we continue to learn about the diagnosis and treatment;</a:t>
            </a:r>
          </a:p>
          <a:p>
            <a:pPr marL="400050" indent="-400050">
              <a:buFont typeface="+mj-lt"/>
              <a:buAutoNum type="romanUcPeriod"/>
            </a:pPr>
            <a:r>
              <a:rPr lang="en-GB" sz="1200" dirty="0"/>
              <a:t>Ongoing safe environments for patients and staff in healthcare settings –recognising this changes based on local community prevalence;</a:t>
            </a:r>
          </a:p>
          <a:p>
            <a:pPr marL="400050" indent="-400050">
              <a:buFont typeface="+mj-lt"/>
              <a:buAutoNum type="romanUcPeriod"/>
            </a:pPr>
            <a:r>
              <a:rPr lang="en-GB" sz="1200" dirty="0"/>
              <a:t>An understanding of broader harms and showing how the NHS is building these into plans.</a:t>
            </a:r>
          </a:p>
          <a:p>
            <a:pPr marL="0" indent="0">
              <a:buNone/>
            </a:pPr>
            <a:endParaRPr lang="en-GB" sz="1400" dirty="0"/>
          </a:p>
          <a:p>
            <a:pPr marL="0" indent="0">
              <a:buNone/>
            </a:pPr>
            <a:r>
              <a:rPr lang="en-GB" sz="1400" b="1" dirty="0">
                <a:latin typeface="Arial" panose="020B0604020202020204" pitchFamily="34" charset="0"/>
              </a:rPr>
              <a:t>NHS Recovery</a:t>
            </a:r>
          </a:p>
          <a:p>
            <a:pPr marL="400050" indent="-400050">
              <a:buFont typeface="+mj-lt"/>
              <a:buAutoNum type="romanUcPeriod"/>
            </a:pPr>
            <a:r>
              <a:rPr lang="en-GB" sz="1200" dirty="0"/>
              <a:t>There needs to be a clear plan for waiting lists and times–progress within the gift of health organisations from core allocations, as well as clarity on what proposals need national/ Welsh Government support whether for service models or facilities.</a:t>
            </a:r>
          </a:p>
          <a:p>
            <a:pPr marL="400050" indent="-400050">
              <a:buFont typeface="+mj-lt"/>
              <a:buAutoNum type="romanUcPeriod"/>
            </a:pPr>
            <a:r>
              <a:rPr lang="en-GB" sz="1200" dirty="0"/>
              <a:t>This is an opportunity to do different things. The Minister is committed to ensure that we do radical things, be innovative and show we are transforming the system from this difficult experience.</a:t>
            </a:r>
          </a:p>
          <a:p>
            <a:pPr marL="400050" indent="-400050">
              <a:buFont typeface="+mj-lt"/>
              <a:buAutoNum type="romanUcPeriod"/>
            </a:pPr>
            <a:r>
              <a:rPr lang="en-GB" sz="1200" dirty="0"/>
              <a:t>To work on service change options early, showing better access and outcomes for patients..</a:t>
            </a:r>
          </a:p>
          <a:p>
            <a:pPr marL="400050" indent="-400050">
              <a:buFont typeface="+mj-lt"/>
              <a:buAutoNum type="romanUcPeriod"/>
            </a:pPr>
            <a:r>
              <a:rPr lang="en-GB" sz="1200" dirty="0"/>
              <a:t>Continuing to address NHS pressures, dealing with high volumes of patients and a return of services, whilst continuing to operate safely in a </a:t>
            </a:r>
            <a:r>
              <a:rPr lang="en-GB" sz="1200" dirty="0" err="1"/>
              <a:t>Covid</a:t>
            </a:r>
            <a:r>
              <a:rPr lang="en-GB" sz="1200" dirty="0"/>
              <a:t> environment and  maintaining operational readiness  if required to respond to further waves.</a:t>
            </a:r>
          </a:p>
          <a:p>
            <a:pPr marL="400050" indent="-400050">
              <a:buFont typeface="+mj-lt"/>
              <a:buAutoNum type="romanUcPeriod"/>
            </a:pPr>
            <a:r>
              <a:rPr lang="en-GB" sz="1200" dirty="0"/>
              <a:t>Resilience in planning and contingency planning for future threats and demands. Examples include new variants and winter pressures</a:t>
            </a:r>
          </a:p>
          <a:p>
            <a:pPr marL="400050" indent="-400050">
              <a:buFont typeface="+mj-lt"/>
              <a:buAutoNum type="romanUcPeriod"/>
            </a:pPr>
            <a:r>
              <a:rPr lang="en-GB" sz="1200" dirty="0"/>
              <a:t>Collaboration with other NHS organisations to progress appropriate regional solutions in earnest.</a:t>
            </a:r>
          </a:p>
          <a:p>
            <a:pPr marL="0" indent="0">
              <a:buNone/>
            </a:pPr>
            <a:endParaRPr lang="en-GB" sz="1000" dirty="0">
              <a:latin typeface="Arial" panose="020B0604020202020204" pitchFamily="34" charset="0"/>
            </a:endParaRPr>
          </a:p>
          <a:p>
            <a:pPr marL="0" indent="0">
              <a:buNone/>
            </a:pPr>
            <a:r>
              <a:rPr lang="en-GB" sz="1400" b="1" dirty="0">
                <a:latin typeface="Arial" panose="020B0604020202020204" pitchFamily="34" charset="0"/>
              </a:rPr>
              <a:t>Working alongside social care</a:t>
            </a:r>
          </a:p>
          <a:p>
            <a:pPr marL="400050" indent="-400050">
              <a:buFont typeface="+mj-lt"/>
              <a:buAutoNum type="romanUcPeriod"/>
            </a:pPr>
            <a:r>
              <a:rPr lang="en-GB" sz="1200" dirty="0"/>
              <a:t>Building upon relationships with Regional Partnership Boards to plan and deliver effective integrated services in response to population need.</a:t>
            </a:r>
          </a:p>
          <a:p>
            <a:pPr marL="400050" indent="-400050">
              <a:buFont typeface="+mj-lt"/>
              <a:buAutoNum type="romanUcPeriod"/>
            </a:pPr>
            <a:r>
              <a:rPr lang="en-GB" sz="1200" dirty="0"/>
              <a:t>Understanding any fragilities in the local social care and care home sector and working with partners to identify any contingencies which may be required.</a:t>
            </a:r>
          </a:p>
          <a:p>
            <a:pPr marL="400050" indent="-400050">
              <a:buFont typeface="+mj-lt"/>
              <a:buAutoNum type="romanUcPeriod"/>
            </a:pPr>
            <a:r>
              <a:rPr lang="en-GB" sz="1200" dirty="0"/>
              <a:t>Continuing to engage in discussions about the recovery and future of social care following the consultation on the white paper Rebalancing Care and Support;</a:t>
            </a:r>
          </a:p>
          <a:p>
            <a:pPr marL="0" indent="0">
              <a:buNone/>
            </a:pPr>
            <a:endParaRPr lang="en-GB" sz="1100" dirty="0">
              <a:latin typeface="Arial" panose="020B0604020202020204" pitchFamily="34" charset="0"/>
            </a:endParaRPr>
          </a:p>
          <a:p>
            <a:pPr marL="0" indent="0">
              <a:buNone/>
            </a:pPr>
            <a:r>
              <a:rPr lang="en-GB" sz="1400" b="1" dirty="0">
                <a:latin typeface="Arial" panose="020B0604020202020204" pitchFamily="34" charset="0"/>
              </a:rPr>
              <a:t>A Healthier Wales</a:t>
            </a:r>
          </a:p>
          <a:p>
            <a:pPr marL="400050" indent="-400050">
              <a:buFont typeface="+mj-lt"/>
              <a:buAutoNum type="romanUcPeriod"/>
            </a:pPr>
            <a:r>
              <a:rPr lang="en-GB" sz="1200" dirty="0"/>
              <a:t>This provides permissions and a clear mandate for the NHS to use existing actions contained in the Workforce Strategy and the National Clinical Framework to make rapid progress.</a:t>
            </a:r>
          </a:p>
          <a:p>
            <a:pPr marL="400050" indent="-400050">
              <a:buFont typeface="+mj-lt"/>
              <a:buAutoNum type="romanUcPeriod"/>
            </a:pPr>
            <a:r>
              <a:rPr lang="en-GB" sz="1200" dirty="0"/>
              <a:t>Local implementation of quality statements and the new Quality and Safety Framework (when published).</a:t>
            </a:r>
          </a:p>
          <a:p>
            <a:pPr marL="400050" indent="-400050">
              <a:buFont typeface="+mj-lt"/>
              <a:buAutoNum type="romanUcPeriod"/>
            </a:pPr>
            <a:r>
              <a:rPr lang="en-GB" sz="1200" dirty="0"/>
              <a:t>A relentless focus on improving health outcomes and reducing inequalities (see priority 8 below);</a:t>
            </a:r>
          </a:p>
          <a:p>
            <a:pPr marL="400050" indent="-400050">
              <a:buFont typeface="+mj-lt"/>
              <a:buAutoNum type="romanUcPeriod"/>
            </a:pPr>
            <a:r>
              <a:rPr lang="en-GB" sz="1200" dirty="0"/>
              <a:t>The opportunity to develop more appropriate system and clinical measures that track towards A Healthier Wales</a:t>
            </a:r>
            <a:br>
              <a:rPr lang="en-GB" sz="1100" dirty="0"/>
            </a:br>
            <a:endParaRPr lang="en-GB" sz="1100" dirty="0"/>
          </a:p>
        </p:txBody>
      </p:sp>
      <p:sp>
        <p:nvSpPr>
          <p:cNvPr id="4" name="TextBox 3">
            <a:extLst>
              <a:ext uri="{FF2B5EF4-FFF2-40B4-BE49-F238E27FC236}">
                <a16:creationId xmlns:a16="http://schemas.microsoft.com/office/drawing/2014/main" id="{9016A046-1264-4330-A15F-D87AEA4E7363}"/>
              </a:ext>
            </a:extLst>
          </p:cNvPr>
          <p:cNvSpPr txBox="1"/>
          <p:nvPr/>
        </p:nvSpPr>
        <p:spPr>
          <a:xfrm>
            <a:off x="3295997" y="-109209"/>
            <a:ext cx="4869180" cy="523220"/>
          </a:xfrm>
          <a:prstGeom prst="rect">
            <a:avLst/>
          </a:prstGeom>
          <a:noFill/>
        </p:spPr>
        <p:txBody>
          <a:bodyPr wrap="square" rtlCol="0">
            <a:spAutoFit/>
          </a:bodyPr>
          <a:lstStyle/>
          <a:p>
            <a:pPr algn="ctr"/>
            <a:r>
              <a:rPr lang="en-GB" sz="2800" b="1" dirty="0">
                <a:latin typeface="Bahnschrift SemiLight SemiConde" panose="020B0502040204020203" pitchFamily="34" charset="0"/>
              </a:rPr>
              <a:t>2022-23 Ministerial Priorities</a:t>
            </a:r>
          </a:p>
        </p:txBody>
      </p:sp>
    </p:spTree>
    <p:extLst>
      <p:ext uri="{BB962C8B-B14F-4D97-AF65-F5344CB8AC3E}">
        <p14:creationId xmlns:p14="http://schemas.microsoft.com/office/powerpoint/2010/main" val="4162863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5177C9-AAAD-4173-9E42-D5C9073BFCF6}"/>
              </a:ext>
            </a:extLst>
          </p:cNvPr>
          <p:cNvSpPr>
            <a:spLocks noGrp="1"/>
          </p:cNvSpPr>
          <p:nvPr>
            <p:ph idx="1"/>
          </p:nvPr>
        </p:nvSpPr>
        <p:spPr>
          <a:xfrm>
            <a:off x="57150" y="525781"/>
            <a:ext cx="11830050" cy="5356859"/>
          </a:xfrm>
        </p:spPr>
        <p:txBody>
          <a:bodyPr>
            <a:normAutofit/>
          </a:bodyPr>
          <a:lstStyle/>
          <a:p>
            <a:pPr marL="0" indent="0">
              <a:buNone/>
            </a:pPr>
            <a:r>
              <a:rPr lang="en-GB" sz="1400" b="1" dirty="0">
                <a:latin typeface="Arial" panose="020B0604020202020204" pitchFamily="34" charset="0"/>
              </a:rPr>
              <a:t>NHS finance and managing within resources</a:t>
            </a:r>
          </a:p>
          <a:p>
            <a:pPr marL="400050" indent="-400050">
              <a:buFont typeface="+mj-lt"/>
              <a:buAutoNum type="romanUcPeriod"/>
            </a:pPr>
            <a:r>
              <a:rPr lang="en-GB" sz="1200" dirty="0"/>
              <a:t>Clarity of financial planning for this year and more importantly, for subsequent years, including clarity on longer term assumptions for sustainable services and workforce planning. This will be particularly important as we reactivate the statutory requirement for 3-year, financially balanced IMTPs. </a:t>
            </a:r>
          </a:p>
          <a:p>
            <a:pPr marL="400050" indent="-400050">
              <a:buFont typeface="+mj-lt"/>
              <a:buAutoNum type="romanUcPeriod"/>
            </a:pPr>
            <a:r>
              <a:rPr lang="en-GB" sz="1200" dirty="0"/>
              <a:t>Tracking financial performance at national and organisational level.</a:t>
            </a:r>
          </a:p>
          <a:p>
            <a:pPr marL="400050" indent="-400050">
              <a:buFont typeface="+mj-lt"/>
              <a:buAutoNum type="romanUcPeriod"/>
            </a:pPr>
            <a:r>
              <a:rPr lang="en-GB" sz="1200" dirty="0"/>
              <a:t>A desire to see use of NHS funding and resources to support cross-government priorities which have an impact on the wider determinants of health.</a:t>
            </a:r>
          </a:p>
          <a:p>
            <a:pPr marL="400050" indent="-400050">
              <a:buFont typeface="+mj-lt"/>
              <a:buAutoNum type="romanUcPeriod"/>
            </a:pPr>
            <a:r>
              <a:rPr lang="en-GB" sz="1200" dirty="0"/>
              <a:t>Application of prudent health care and value based healthcare to services and at system level.</a:t>
            </a:r>
          </a:p>
          <a:p>
            <a:pPr marL="0" indent="0">
              <a:buNone/>
            </a:pPr>
            <a:endParaRPr lang="en-GB" sz="1100" dirty="0">
              <a:latin typeface="Arial" panose="020B0604020202020204" pitchFamily="34" charset="0"/>
            </a:endParaRPr>
          </a:p>
          <a:p>
            <a:pPr marL="0" indent="0">
              <a:buNone/>
            </a:pPr>
            <a:r>
              <a:rPr lang="en-GB" sz="1400" b="1" dirty="0">
                <a:latin typeface="Arial" panose="020B0604020202020204" pitchFamily="34" charset="0"/>
              </a:rPr>
              <a:t>Mental health and emotional well-being: </a:t>
            </a:r>
          </a:p>
          <a:p>
            <a:pPr marL="400050" indent="-400050">
              <a:buFont typeface="+mj-lt"/>
              <a:buAutoNum type="romanUcPeriod"/>
            </a:pPr>
            <a:r>
              <a:rPr lang="en-GB" sz="1200" dirty="0"/>
              <a:t>Raising expectations for change away from traditional and institutionally based services. This includes evidence of shifting services away from a medical model.</a:t>
            </a:r>
          </a:p>
          <a:p>
            <a:pPr marL="400050" indent="-400050">
              <a:buFont typeface="+mj-lt"/>
              <a:buAutoNum type="romanUcPeriod"/>
            </a:pPr>
            <a:r>
              <a:rPr lang="en-GB" sz="1200" dirty="0"/>
              <a:t>Focusing on models that meet the needs of children and young people</a:t>
            </a:r>
          </a:p>
          <a:p>
            <a:pPr marL="400050" indent="-400050">
              <a:buFont typeface="+mj-lt"/>
              <a:buAutoNum type="romanUcPeriod"/>
            </a:pPr>
            <a:r>
              <a:rPr lang="en-GB" sz="1200" dirty="0"/>
              <a:t>Workforce well-being and welfare, with an emphasis on staff support and resilience. How we care for our own staff further to the pandemic experience will be a reflection of how we wish to support the wider population</a:t>
            </a:r>
          </a:p>
          <a:p>
            <a:pPr marL="0" indent="0">
              <a:buNone/>
            </a:pPr>
            <a:endParaRPr lang="en-GB" sz="1100" dirty="0">
              <a:latin typeface="Arial" panose="020B0604020202020204" pitchFamily="34" charset="0"/>
            </a:endParaRPr>
          </a:p>
          <a:p>
            <a:pPr marL="0" indent="0">
              <a:buNone/>
            </a:pPr>
            <a:r>
              <a:rPr lang="en-GB" sz="1400" b="1" dirty="0">
                <a:latin typeface="Arial" panose="020B0604020202020204" pitchFamily="34" charset="0"/>
              </a:rPr>
              <a:t>Supporting the health and care workforce:</a:t>
            </a:r>
          </a:p>
          <a:p>
            <a:pPr marL="400050" indent="-400050">
              <a:buFont typeface="+mj-lt"/>
              <a:buAutoNum type="romanUcPeriod"/>
            </a:pPr>
            <a:r>
              <a:rPr lang="en-GB" sz="1200" dirty="0"/>
              <a:t>Robust workforce planning, informed by demand projections and service planning</a:t>
            </a:r>
          </a:p>
          <a:p>
            <a:pPr marL="400050" indent="-400050">
              <a:buFont typeface="+mj-lt"/>
              <a:buAutoNum type="romanUcPeriod"/>
            </a:pPr>
            <a:r>
              <a:rPr lang="en-GB" sz="1200" dirty="0"/>
              <a:t>Continuing to recognise staff efforts.</a:t>
            </a:r>
          </a:p>
          <a:p>
            <a:pPr marL="400050" indent="-400050">
              <a:buFont typeface="+mj-lt"/>
              <a:buAutoNum type="romanUcPeriod"/>
            </a:pPr>
            <a:r>
              <a:rPr lang="en-GB" sz="1200" dirty="0"/>
              <a:t>Engaging the workforce, as well as wider stakeholders, in service change and transformation.</a:t>
            </a:r>
          </a:p>
          <a:p>
            <a:pPr marL="400050" indent="-400050">
              <a:buFont typeface="+mj-lt"/>
              <a:buAutoNum type="romanUcPeriod"/>
            </a:pPr>
            <a:r>
              <a:rPr lang="en-GB" sz="1200" dirty="0"/>
              <a:t>Encouraging local innovation and implementation of national programmes. </a:t>
            </a:r>
          </a:p>
          <a:p>
            <a:pPr marL="400050" indent="-400050">
              <a:buFont typeface="+mj-lt"/>
              <a:buAutoNum type="romanUcPeriod"/>
            </a:pPr>
            <a:endParaRPr lang="en-GB" sz="1200" dirty="0"/>
          </a:p>
          <a:p>
            <a:pPr marL="0" indent="0">
              <a:buNone/>
            </a:pPr>
            <a:r>
              <a:rPr lang="en-GB" sz="1400" b="1" dirty="0">
                <a:latin typeface="Arial" panose="020B0604020202020204" pitchFamily="34" charset="0"/>
              </a:rPr>
              <a:t>Population health, notably through the lens of pandemic experience and health inequity:</a:t>
            </a:r>
          </a:p>
          <a:p>
            <a:pPr marL="400050" indent="-400050">
              <a:buFont typeface="+mj-lt"/>
              <a:buAutoNum type="romanUcPeriod"/>
            </a:pPr>
            <a:r>
              <a:rPr lang="en-GB" sz="1200" dirty="0"/>
              <a:t>Short-term decisions must be made in the context of making a future difference to our population health</a:t>
            </a:r>
          </a:p>
          <a:p>
            <a:pPr marL="400050" indent="-400050">
              <a:buFont typeface="+mj-lt"/>
              <a:buAutoNum type="romanUcPeriod"/>
            </a:pPr>
            <a:r>
              <a:rPr lang="en-GB" sz="1200" dirty="0"/>
              <a:t>The specific needs and impacts upon deprived populations, those with co-morbidities or learning disabilities, vulnerable groups and Black, Asian and Minority Ethnic communities must be understood and grounded in lived experiences.</a:t>
            </a:r>
          </a:p>
          <a:p>
            <a:pPr marL="400050" indent="-400050">
              <a:buFont typeface="+mj-lt"/>
              <a:buAutoNum type="romanUcPeriod"/>
            </a:pPr>
            <a:r>
              <a:rPr lang="en-GB" sz="1200" dirty="0"/>
              <a:t>Evidencing a shift to prevention and wellness.</a:t>
            </a:r>
          </a:p>
        </p:txBody>
      </p:sp>
      <p:sp>
        <p:nvSpPr>
          <p:cNvPr id="4" name="TextBox 3">
            <a:extLst>
              <a:ext uri="{FF2B5EF4-FFF2-40B4-BE49-F238E27FC236}">
                <a16:creationId xmlns:a16="http://schemas.microsoft.com/office/drawing/2014/main" id="{9016A046-1264-4330-A15F-D87AEA4E7363}"/>
              </a:ext>
            </a:extLst>
          </p:cNvPr>
          <p:cNvSpPr txBox="1"/>
          <p:nvPr/>
        </p:nvSpPr>
        <p:spPr>
          <a:xfrm>
            <a:off x="3244042" y="2561"/>
            <a:ext cx="4869180" cy="523220"/>
          </a:xfrm>
          <a:prstGeom prst="rect">
            <a:avLst/>
          </a:prstGeom>
          <a:noFill/>
        </p:spPr>
        <p:txBody>
          <a:bodyPr wrap="square" rtlCol="0">
            <a:spAutoFit/>
          </a:bodyPr>
          <a:lstStyle/>
          <a:p>
            <a:pPr algn="ctr"/>
            <a:r>
              <a:rPr lang="en-GB" sz="2800" b="1" dirty="0">
                <a:latin typeface="Bahnschrift SemiLight SemiConde" panose="020B0502040204020203" pitchFamily="34" charset="0"/>
              </a:rPr>
              <a:t>2022-23 Ministerial Priorities</a:t>
            </a:r>
          </a:p>
        </p:txBody>
      </p:sp>
    </p:spTree>
    <p:extLst>
      <p:ext uri="{BB962C8B-B14F-4D97-AF65-F5344CB8AC3E}">
        <p14:creationId xmlns:p14="http://schemas.microsoft.com/office/powerpoint/2010/main" val="302515731"/>
      </p:ext>
    </p:extLst>
  </p:cSld>
  <p:clrMapOvr>
    <a:masterClrMapping/>
  </p:clrMapOvr>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2199</TotalTime>
  <Words>1731</Words>
  <Application>Microsoft Office PowerPoint</Application>
  <PresentationFormat>Widescreen</PresentationFormat>
  <Paragraphs>182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Bahnschrift SemiLight SemiConde</vt:lpstr>
      <vt:lpstr>Calibri</vt:lpstr>
      <vt:lpstr>Wingdings</vt:lpstr>
      <vt:lpstr>2_Custom Design</vt:lpstr>
      <vt:lpstr>PowerPoint Presentation</vt:lpstr>
      <vt:lpstr>What’s the point of an IMTP? </vt:lpstr>
      <vt:lpstr>PowerPoint Presentation</vt:lpstr>
      <vt:lpstr>PowerPoint Presentation</vt:lpstr>
      <vt:lpstr>PowerPoint Presentation</vt:lpstr>
      <vt:lpstr>Ensuring our plan is a deliverable plan-  Prioritisation principles: A service development choices framework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 Harris (Cardiff and Vale UHB - Exec Dir Planning)</dc:creator>
  <cp:lastModifiedBy>Melanie Wilkey (Cardiff and Vale UHB - COMMISSIONING)</cp:lastModifiedBy>
  <cp:revision>115</cp:revision>
  <cp:lastPrinted>2021-06-25T07:58:59Z</cp:lastPrinted>
  <dcterms:created xsi:type="dcterms:W3CDTF">2021-06-24T15:26:13Z</dcterms:created>
  <dcterms:modified xsi:type="dcterms:W3CDTF">2021-11-01T09:34:57Z</dcterms:modified>
</cp:coreProperties>
</file>