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1899855180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2451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43D37-8993-448E-979C-C6906B35FE1E}" type="datetimeFigureOut">
              <a:rPr lang="en-US" smtClean="0"/>
              <a:t>12/8/2021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B2DBB-7DAD-4A73-B1B6-CDA9C86D86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456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37BAB3-DCA3-4D17-BB55-9BDD8E32A2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205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8795E-07A0-4020-ACF6-8F17CBC376C3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 b="0"/>
            </a:lvl1pPr>
          </a:lstStyle>
          <a:p>
            <a:fld id="{E2948567-9021-CD4F-BB3B-E3132DB3A8BC}" type="slidenum">
              <a:rPr lang="en-GB" smtClean="0"/>
              <a:pPr/>
              <a:t>‹#›</a:t>
            </a:fld>
            <a:endParaRPr lang="en-GB" sz="1800"/>
          </a:p>
        </p:txBody>
      </p:sp>
      <p:pic>
        <p:nvPicPr>
          <p:cNvPr id="7" name="Picture 6" descr="Skyline.jpg">
            <a:extLst>
              <a:ext uri="{FF2B5EF4-FFF2-40B4-BE49-F238E27FC236}">
                <a16:creationId xmlns:a16="http://schemas.microsoft.com/office/drawing/2014/main" id="{6E35F929-48AA-409B-B41C-A17E0EAB52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76705"/>
            <a:ext cx="12192000" cy="289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26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0A73-B337-4224-9EFE-89D8D90E2ED0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 b="1">
                <a:solidFill>
                  <a:schemeClr val="tx1"/>
                </a:solidFill>
              </a:defRPr>
            </a:lvl1pPr>
          </a:lstStyle>
          <a:p>
            <a:fld id="{E2948567-9021-CD4F-BB3B-E3132DB3A8BC}" type="slidenum">
              <a:rPr lang="en-GB" smtClean="0"/>
              <a:pPr/>
              <a:t>‹#›</a:t>
            </a:fld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11076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0A73-B337-4224-9EFE-89D8D90E2ED0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 b="1">
                <a:solidFill>
                  <a:schemeClr val="tx1"/>
                </a:solidFill>
              </a:defRPr>
            </a:lvl1pPr>
          </a:lstStyle>
          <a:p>
            <a:fld id="{E2948567-9021-CD4F-BB3B-E3132DB3A8BC}" type="slidenum">
              <a:rPr lang="en-GB" smtClean="0"/>
              <a:pPr/>
              <a:t>‹#›</a:t>
            </a:fld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181093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CA90-09D7-4E65-A492-4F41B4BA4D20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 b="1"/>
            </a:lvl1pPr>
          </a:lstStyle>
          <a:p>
            <a:fld id="{E2948567-9021-CD4F-BB3B-E3132DB3A8BC}" type="slidenum">
              <a:rPr lang="en-GB" smtClean="0"/>
              <a:pPr/>
              <a:t>‹#›</a:t>
            </a:fld>
            <a:endParaRPr lang="en-GB" b="1"/>
          </a:p>
        </p:txBody>
      </p:sp>
    </p:spTree>
    <p:extLst>
      <p:ext uri="{BB962C8B-B14F-4D97-AF65-F5344CB8AC3E}">
        <p14:creationId xmlns:p14="http://schemas.microsoft.com/office/powerpoint/2010/main" val="2502489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7EE5D-96C1-4B71-BC35-3D92D4391A64}" type="datetime1">
              <a:rPr lang="en-US" smtClean="0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 b="1"/>
            </a:lvl1pPr>
          </a:lstStyle>
          <a:p>
            <a:fld id="{E2948567-9021-CD4F-BB3B-E3132DB3A8BC}" type="slidenum">
              <a:rPr lang="en-GB" smtClean="0"/>
              <a:pPr/>
              <a:t>‹#›</a:t>
            </a:fld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5436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D745-8000-4672-97A8-F093E7ACF01E}" type="datetime1">
              <a:rPr lang="en-US" smtClean="0"/>
              <a:t>12/8/2021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99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4428-A54B-4614-B454-68083BD9B7BC}" type="datetime1">
              <a:rPr lang="en-US" smtClean="0"/>
              <a:t>12/8/2021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  <p:pic>
        <p:nvPicPr>
          <p:cNvPr id="7" name="Picture 2" descr="About Us – Cardiff and Vale University health Board">
            <a:extLst>
              <a:ext uri="{FF2B5EF4-FFF2-40B4-BE49-F238E27FC236}">
                <a16:creationId xmlns:a16="http://schemas.microsoft.com/office/drawing/2014/main" id="{BBBEAE03-69A8-48C4-AEA1-FE97E56203C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0375" y="92623"/>
            <a:ext cx="2905117" cy="75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97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CE49B-B89C-49EB-867A-E989BE44CEEA}" type="datetime1">
              <a:rPr lang="en-US" smtClean="0"/>
              <a:t>12/8/2021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  <p:pic>
        <p:nvPicPr>
          <p:cNvPr id="6" name="Picture 2" descr="About Us – Cardiff and Vale University health Board">
            <a:extLst>
              <a:ext uri="{FF2B5EF4-FFF2-40B4-BE49-F238E27FC236}">
                <a16:creationId xmlns:a16="http://schemas.microsoft.com/office/drawing/2014/main" id="{5FB7C5A6-E6E2-4921-80C2-E94D125B122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348" y="132736"/>
            <a:ext cx="2905117" cy="75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939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CB6ED-F7DB-4BE3-9790-53FEBD3F157F}" type="datetime1">
              <a:rPr lang="en-US" smtClean="0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622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40897-0FD9-402C-91C0-9041D4DBA9CD}" type="datetime1">
              <a:rPr lang="en-US" smtClean="0"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  <p:pic>
        <p:nvPicPr>
          <p:cNvPr id="9" name="Picture 2" descr="About Us – Cardiff and Vale University health Board">
            <a:extLst>
              <a:ext uri="{FF2B5EF4-FFF2-40B4-BE49-F238E27FC236}">
                <a16:creationId xmlns:a16="http://schemas.microsoft.com/office/drawing/2014/main" id="{6DC8362B-2A99-42F2-9FEA-A1C21A62D05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348" y="132736"/>
            <a:ext cx="2905117" cy="75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729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06B0F-A044-4357-A00B-AC1BB461812F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  <p:pic>
        <p:nvPicPr>
          <p:cNvPr id="8" name="Picture 2" descr="About Us – Cardiff and Vale University health Board">
            <a:extLst>
              <a:ext uri="{FF2B5EF4-FFF2-40B4-BE49-F238E27FC236}">
                <a16:creationId xmlns:a16="http://schemas.microsoft.com/office/drawing/2014/main" id="{EC5137C8-D47D-4C0F-87A2-D6393BF6602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348" y="132736"/>
            <a:ext cx="2905117" cy="75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177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ED73-10D8-483C-9464-B49876851C43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8567-9021-CD4F-BB3B-E3132DB3A8B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956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6BC2B-8F0C-4779-A475-16EA215FF783}" type="datetime1">
              <a:rPr lang="en-US" smtClean="0"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48567-9021-CD4F-BB3B-E3132DB3A8BC}" type="slidenum">
              <a:t>‹#›</a:t>
            </a:fld>
            <a:endParaRPr lang="en-US"/>
          </a:p>
        </p:txBody>
      </p:sp>
      <p:pic>
        <p:nvPicPr>
          <p:cNvPr id="9" name="Picture 2" descr="About Us – Cardiff and Vale University health Board">
            <a:extLst>
              <a:ext uri="{FF2B5EF4-FFF2-40B4-BE49-F238E27FC236}">
                <a16:creationId xmlns:a16="http://schemas.microsoft.com/office/drawing/2014/main" id="{2D666A92-4293-4D96-8C85-864854F1A41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0375" y="92623"/>
            <a:ext cx="2905117" cy="75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0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839876"/>
              </p:ext>
            </p:extLst>
          </p:nvPr>
        </p:nvGraphicFramePr>
        <p:xfrm>
          <a:off x="423918" y="1855890"/>
          <a:ext cx="11494908" cy="5093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0197">
                  <a:extLst>
                    <a:ext uri="{9D8B030D-6E8A-4147-A177-3AD203B41FA5}">
                      <a16:colId xmlns:a16="http://schemas.microsoft.com/office/drawing/2014/main" val="447690721"/>
                    </a:ext>
                  </a:extLst>
                </a:gridCol>
                <a:gridCol w="1431089">
                  <a:extLst>
                    <a:ext uri="{9D8B030D-6E8A-4147-A177-3AD203B41FA5}">
                      <a16:colId xmlns:a16="http://schemas.microsoft.com/office/drawing/2014/main" val="1047243493"/>
                    </a:ext>
                  </a:extLst>
                </a:gridCol>
                <a:gridCol w="421565">
                  <a:extLst>
                    <a:ext uri="{9D8B030D-6E8A-4147-A177-3AD203B41FA5}">
                      <a16:colId xmlns:a16="http://schemas.microsoft.com/office/drawing/2014/main" val="1601737471"/>
                    </a:ext>
                  </a:extLst>
                </a:gridCol>
                <a:gridCol w="1232452">
                  <a:extLst>
                    <a:ext uri="{9D8B030D-6E8A-4147-A177-3AD203B41FA5}">
                      <a16:colId xmlns:a16="http://schemas.microsoft.com/office/drawing/2014/main" val="1082847075"/>
                    </a:ext>
                  </a:extLst>
                </a:gridCol>
                <a:gridCol w="476786">
                  <a:extLst>
                    <a:ext uri="{9D8B030D-6E8A-4147-A177-3AD203B41FA5}">
                      <a16:colId xmlns:a16="http://schemas.microsoft.com/office/drawing/2014/main" val="1860810412"/>
                    </a:ext>
                  </a:extLst>
                </a:gridCol>
                <a:gridCol w="1070737">
                  <a:extLst>
                    <a:ext uri="{9D8B030D-6E8A-4147-A177-3AD203B41FA5}">
                      <a16:colId xmlns:a16="http://schemas.microsoft.com/office/drawing/2014/main" val="4097612955"/>
                    </a:ext>
                  </a:extLst>
                </a:gridCol>
                <a:gridCol w="1481924">
                  <a:extLst>
                    <a:ext uri="{9D8B030D-6E8A-4147-A177-3AD203B41FA5}">
                      <a16:colId xmlns:a16="http://schemas.microsoft.com/office/drawing/2014/main" val="3822095020"/>
                    </a:ext>
                  </a:extLst>
                </a:gridCol>
                <a:gridCol w="1121134">
                  <a:extLst>
                    <a:ext uri="{9D8B030D-6E8A-4147-A177-3AD203B41FA5}">
                      <a16:colId xmlns:a16="http://schemas.microsoft.com/office/drawing/2014/main" val="4080498377"/>
                    </a:ext>
                  </a:extLst>
                </a:gridCol>
                <a:gridCol w="3069024">
                  <a:extLst>
                    <a:ext uri="{9D8B030D-6E8A-4147-A177-3AD203B41FA5}">
                      <a16:colId xmlns:a16="http://schemas.microsoft.com/office/drawing/2014/main" val="1837010367"/>
                    </a:ext>
                  </a:extLst>
                </a:gridCol>
              </a:tblGrid>
              <a:tr h="349398">
                <a:tc gridSpan="9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Overall Programme Report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GB" sz="100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rgbClr val="4C4D4F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>
                        <a:solidFill>
                          <a:srgbClr val="4C4D4F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28218"/>
                  </a:ext>
                </a:extLst>
              </a:tr>
              <a:tr h="483409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Theme Lead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10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Jonathan Pritchard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en-GB" sz="100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Project Status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r>
                        <a:rPr lang="en-GB" sz="100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25.01.2021</a:t>
                      </a:r>
                      <a:endParaRPr lang="en-GB" sz="1000">
                        <a:solidFill>
                          <a:srgbClr val="4C4D4F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Next Major Milestone: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Move towards a more sustainable position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677797"/>
                  </a:ext>
                </a:extLst>
              </a:tr>
              <a:tr h="336445">
                <a:tc gridSpan="6"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Focus to Date: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</a:lnL>
                    <a:lnT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200" b="1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baseline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Next Step Priorities:</a:t>
                      </a:r>
                      <a:endParaRPr lang="en-GB" sz="1200" b="1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5774"/>
                  </a:ext>
                </a:extLst>
              </a:tr>
              <a:tr h="2096813">
                <a:tc gridSpan="6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Two Band 5 Workforce Resourcing Officers commenced 29/11/21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Employment Satisfaction Survey for newly qualified nurses developed and will be distributed in December 2021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Plan developed and implemented to recruit additional staff for  expanded vaccination programme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Occupational Health Pre-employment checks have now achieved KPI of 5 days.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Recruitment plan for the second Transitional Care Unit has been implemented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118 staff appointed into Kickstart Scheme with 212 left to recruit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1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20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</a:txBody>
                  <a:tcPr>
                    <a:lnL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Increase capacity for fast tracking recruitment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Increase recruitment for temporary staffing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Implement initiative for Starter questionnaires for newly appointed graduate nurses (to improve retention)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Develop specific career promotion videos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Internship programme for those with learning disabilities and autism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Review job application process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Recruit a further 90 overseas nurses and develop long term </a:t>
                      </a:r>
                      <a:r>
                        <a:rPr lang="en-GB" sz="120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startegy</a:t>
                      </a:r>
                      <a:endParaRPr lang="en-GB" sz="12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solidFill>
                          <a:srgbClr val="4C4D4F"/>
                        </a:solidFill>
                        <a:latin typeface="Verdana"/>
                        <a:ea typeface="Verdan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770727"/>
                  </a:ext>
                </a:extLst>
              </a:tr>
              <a:tr h="336445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Major Programme Risk: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/>
                      <a:r>
                        <a:rPr lang="en-GB" sz="1200" b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Mitigating Action: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en-GB" sz="1200" b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Mitigating Action:</a:t>
                      </a:r>
                      <a:endParaRPr lang="en-US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200" b="1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en-GB" sz="1200" b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Decision / Intervention required from Execs: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451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1287617"/>
                  </a:ext>
                </a:extLst>
              </a:tr>
              <a:tr h="1133945">
                <a:tc gridSpan="2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4C4D4F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WOD team capacity to deliver all of the actions within the plan.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4C4D4F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Monthly progress meetings to identify any delays and identify contingency plans.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200">
                        <a:solidFill>
                          <a:srgbClr val="4C4D4F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D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C4D4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 dirty="0">
                          <a:solidFill>
                            <a:srgbClr val="4C4D4F"/>
                          </a:solidFill>
                          <a:latin typeface="Verdana"/>
                          <a:ea typeface="Verdana"/>
                        </a:rPr>
                        <a:t>None at present other than to note the risk in relation to WOD team capacity to deliver.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005138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25614AFA-A7B3-4494-92B7-A19570AAE42A}"/>
              </a:ext>
            </a:extLst>
          </p:cNvPr>
          <p:cNvSpPr/>
          <p:nvPr/>
        </p:nvSpPr>
        <p:spPr>
          <a:xfrm>
            <a:off x="4823335" y="2315272"/>
            <a:ext cx="246412" cy="246412"/>
          </a:xfrm>
          <a:prstGeom prst="ellipse">
            <a:avLst/>
          </a:prstGeom>
          <a:solidFill>
            <a:srgbClr val="FFC000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E877213-71BD-4EE3-8C86-24B263326698}"/>
              </a:ext>
            </a:extLst>
          </p:cNvPr>
          <p:cNvGrpSpPr/>
          <p:nvPr/>
        </p:nvGrpSpPr>
        <p:grpSpPr>
          <a:xfrm>
            <a:off x="8483829" y="4830261"/>
            <a:ext cx="3360481" cy="215444"/>
            <a:chOff x="7976561" y="6467850"/>
            <a:chExt cx="3360481" cy="215444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C12FE98-964F-463B-A6ED-81B7A24E0A84}"/>
                </a:ext>
              </a:extLst>
            </p:cNvPr>
            <p:cNvSpPr/>
            <p:nvPr/>
          </p:nvSpPr>
          <p:spPr>
            <a:xfrm>
              <a:off x="8772227" y="6521572"/>
              <a:ext cx="108000" cy="108000"/>
            </a:xfrm>
            <a:prstGeom prst="ellipse">
              <a:avLst/>
            </a:prstGeom>
            <a:solidFill>
              <a:srgbClr val="B0D239"/>
            </a:solidFill>
            <a:ln>
              <a:solidFill>
                <a:srgbClr val="B0D2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480A015-4F90-49F8-BE68-5D419352EF00}"/>
                </a:ext>
              </a:extLst>
            </p:cNvPr>
            <p:cNvSpPr/>
            <p:nvPr/>
          </p:nvSpPr>
          <p:spPr>
            <a:xfrm>
              <a:off x="9422027" y="6521572"/>
              <a:ext cx="108000" cy="108000"/>
            </a:xfrm>
            <a:prstGeom prst="ellipse">
              <a:avLst/>
            </a:prstGeom>
            <a:solidFill>
              <a:srgbClr val="E6B222"/>
            </a:solidFill>
            <a:ln>
              <a:solidFill>
                <a:srgbClr val="E6B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A0F77FE-510E-4155-B8AF-C1D180D75F0E}"/>
                </a:ext>
              </a:extLst>
            </p:cNvPr>
            <p:cNvSpPr txBox="1"/>
            <p:nvPr/>
          </p:nvSpPr>
          <p:spPr>
            <a:xfrm>
              <a:off x="8871031" y="6467850"/>
              <a:ext cx="611905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On Track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795A96D-F016-4DF8-8077-58E700A60D03}"/>
                </a:ext>
              </a:extLst>
            </p:cNvPr>
            <p:cNvSpPr txBox="1"/>
            <p:nvPr/>
          </p:nvSpPr>
          <p:spPr>
            <a:xfrm>
              <a:off x="8075366" y="6467850"/>
              <a:ext cx="77418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Not started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7F964E8-789C-451A-955D-8BAC72E64905}"/>
                </a:ext>
              </a:extLst>
            </p:cNvPr>
            <p:cNvSpPr txBox="1"/>
            <p:nvPr/>
          </p:nvSpPr>
          <p:spPr>
            <a:xfrm>
              <a:off x="9530027" y="6467850"/>
              <a:ext cx="52326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 Risk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E6932DC-CDB4-4B16-9BE7-CFF0EDB3103F}"/>
                </a:ext>
              </a:extLst>
            </p:cNvPr>
            <p:cNvSpPr/>
            <p:nvPr/>
          </p:nvSpPr>
          <p:spPr>
            <a:xfrm>
              <a:off x="10018427" y="6521572"/>
              <a:ext cx="108000" cy="108000"/>
            </a:xfrm>
            <a:prstGeom prst="ellipse">
              <a:avLst/>
            </a:prstGeom>
            <a:solidFill>
              <a:srgbClr val="E9552D"/>
            </a:solidFill>
            <a:ln>
              <a:solidFill>
                <a:srgbClr val="E955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8807A55-B5D6-4AF6-941F-2112DBF3E302}"/>
                </a:ext>
              </a:extLst>
            </p:cNvPr>
            <p:cNvSpPr txBox="1"/>
            <p:nvPr/>
          </p:nvSpPr>
          <p:spPr>
            <a:xfrm>
              <a:off x="10109688" y="6467850"/>
              <a:ext cx="6333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Off Track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5630756-09D3-4559-B422-035791216BAD}"/>
                </a:ext>
              </a:extLst>
            </p:cNvPr>
            <p:cNvSpPr/>
            <p:nvPr/>
          </p:nvSpPr>
          <p:spPr>
            <a:xfrm>
              <a:off x="10629784" y="6521572"/>
              <a:ext cx="108000" cy="108000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15C7825-A408-4F2E-ACF8-84710AB2A23C}"/>
                </a:ext>
              </a:extLst>
            </p:cNvPr>
            <p:cNvSpPr txBox="1"/>
            <p:nvPr/>
          </p:nvSpPr>
          <p:spPr>
            <a:xfrm>
              <a:off x="10737054" y="6467850"/>
              <a:ext cx="59998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Complete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D2E77AC-3C14-47A1-8579-DB52D418A82F}"/>
                </a:ext>
              </a:extLst>
            </p:cNvPr>
            <p:cNvSpPr/>
            <p:nvPr/>
          </p:nvSpPr>
          <p:spPr>
            <a:xfrm>
              <a:off x="7976561" y="6521572"/>
              <a:ext cx="108000" cy="108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E26C6169-794D-4D4B-8F7A-2C1538C94839}"/>
              </a:ext>
            </a:extLst>
          </p:cNvPr>
          <p:cNvSpPr txBox="1"/>
          <p:nvPr/>
        </p:nvSpPr>
        <p:spPr>
          <a:xfrm>
            <a:off x="114300" y="752150"/>
            <a:ext cx="46014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4D4D4F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Date: 7/12/21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DF4C255-35AC-4EC1-8D1F-D552F204F480}"/>
              </a:ext>
            </a:extLst>
          </p:cNvPr>
          <p:cNvSpPr/>
          <p:nvPr/>
        </p:nvSpPr>
        <p:spPr>
          <a:xfrm>
            <a:off x="-1" y="0"/>
            <a:ext cx="5287347" cy="236169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prstClr val="white"/>
                </a:solidFill>
                <a:latin typeface="Calibri"/>
              </a:rPr>
              <a:t>People &amp; Culture Plan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1BD1AF0-C742-41F8-B5D7-1FBD956A930B}"/>
              </a:ext>
            </a:extLst>
          </p:cNvPr>
          <p:cNvSpPr/>
          <p:nvPr/>
        </p:nvSpPr>
        <p:spPr>
          <a:xfrm>
            <a:off x="114300" y="296907"/>
            <a:ext cx="9022438" cy="75354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i="1" dirty="0">
                <a:solidFill>
                  <a:prstClr val="black"/>
                </a:solidFill>
                <a:latin typeface="Calibri"/>
                <a:cs typeface="Calibri"/>
              </a:rPr>
              <a:t>Flash Report: Attract, Recruit and Retain </a:t>
            </a:r>
            <a:endParaRPr kumimoji="0" lang="en-US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AAAFFE5-5ED1-4B16-8AC5-D8A3EF9C1FB0}"/>
              </a:ext>
            </a:extLst>
          </p:cNvPr>
          <p:cNvSpPr/>
          <p:nvPr/>
        </p:nvSpPr>
        <p:spPr>
          <a:xfrm>
            <a:off x="423918" y="1216058"/>
            <a:ext cx="11494908" cy="586109"/>
          </a:xfrm>
          <a:prstGeom prst="rect">
            <a:avLst/>
          </a:prstGeom>
          <a:solidFill>
            <a:schemeClr val="accent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Exec Summary: </a:t>
            </a:r>
            <a:r>
              <a:rPr lang="en-GB" sz="1400" b="1" dirty="0">
                <a:solidFill>
                  <a:prstClr val="white"/>
                </a:solidFill>
                <a:latin typeface="Calibri"/>
              </a:rPr>
              <a:t>W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 will develop a sustainable workforce in sufficient numbers to meet the health and social care needs of our population.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6498594"/>
      </p:ext>
    </p:extLst>
  </p:cSld>
  <p:clrMapOvr>
    <a:masterClrMapping/>
  </p:clrMapOvr>
</p:sld>
</file>

<file path=ppt/theme/theme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862E6E60497C4680C5AB25B02F4E10" ma:contentTypeVersion="7" ma:contentTypeDescription="Create a new document." ma:contentTypeScope="" ma:versionID="9845bb4e121dd61d033fd908438ce2b7">
  <xsd:schema xmlns:xsd="http://www.w3.org/2001/XMLSchema" xmlns:xs="http://www.w3.org/2001/XMLSchema" xmlns:p="http://schemas.microsoft.com/office/2006/metadata/properties" xmlns:ns3="c9a6731c-53d6-464c-b253-c810b90fd6a8" xmlns:ns4="7eb3d039-33b6-4495-9bc2-698ff4d5488a" targetNamespace="http://schemas.microsoft.com/office/2006/metadata/properties" ma:root="true" ma:fieldsID="abfbacc40cea6511d8d29bcf7f2ace30" ns3:_="" ns4:_="">
    <xsd:import namespace="c9a6731c-53d6-464c-b253-c810b90fd6a8"/>
    <xsd:import namespace="7eb3d039-33b6-4495-9bc2-698ff4d548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a6731c-53d6-464c-b253-c810b90fd6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b3d039-33b6-4495-9bc2-698ff4d5488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86835AD-4CF3-4690-BF08-9592624F5E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a6731c-53d6-464c-b253-c810b90fd6a8"/>
    <ds:schemaRef ds:uri="7eb3d039-33b6-4495-9bc2-698ff4d548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2E682F-2448-439B-9B25-BEFA3157A0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3C46D6-C4AF-4FF7-955F-3CABF70941DD}">
  <ds:schemaRefs>
    <ds:schemaRef ds:uri="http://purl.org/dc/dcmitype/"/>
    <ds:schemaRef ds:uri="7eb3d039-33b6-4495-9bc2-698ff4d5488a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c9a6731c-53d6-464c-b253-c810b90fd6a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7772</TotalTime>
  <Words>257</Words>
  <Application>Microsoft Office PowerPoint</Application>
  <PresentationFormat>Widescreen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3_Custom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Ralph Thicknesse</dc:creator>
  <cp:lastModifiedBy>Rachel Pressley (Cardiff and Vale UHB - WORKFORCE GOVERNANCE)</cp:lastModifiedBy>
  <cp:revision>30</cp:revision>
  <cp:lastPrinted>2021-11-10T15:53:29Z</cp:lastPrinted>
  <dcterms:created xsi:type="dcterms:W3CDTF">2021-02-03T15:35:55Z</dcterms:created>
  <dcterms:modified xsi:type="dcterms:W3CDTF">2021-12-08T11:24:06Z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0x010100FE862E6E60497C4680C5AB25B02F4E10</vt:lpwstr>
  </property>
</Properties>
</file>