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304" r:id="rId3"/>
    <p:sldId id="305" r:id="rId4"/>
    <p:sldId id="307" r:id="rId5"/>
    <p:sldId id="309" r:id="rId6"/>
    <p:sldId id="308" r:id="rId7"/>
    <p:sldId id="288" r:id="rId8"/>
    <p:sldId id="290" r:id="rId9"/>
    <p:sldId id="313" r:id="rId10"/>
    <p:sldId id="311" r:id="rId11"/>
    <p:sldId id="316" r:id="rId12"/>
    <p:sldId id="297" r:id="rId13"/>
    <p:sldId id="310"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r Lewis.Finance (Cardiff and Vale UHB - Finance)" initials="CL(aVU-F" lastIdx="1" clrIdx="0">
    <p:extLst>
      <p:ext uri="{19B8F6BF-5375-455C-9EA6-DF929625EA0E}">
        <p15:presenceInfo xmlns:p15="http://schemas.microsoft.com/office/powerpoint/2012/main" userId="S-1-5-21-978635462-3828570294-627434887-128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F3B6F8-50B9-9344-3289-3AAC961E200B}" v="13" dt="2023-09-21T09:33:37.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9" autoAdjust="0"/>
    <p:restoredTop sz="81594" autoAdjust="0"/>
  </p:normalViewPr>
  <p:slideViewPr>
    <p:cSldViewPr snapToGrid="0">
      <p:cViewPr varScale="1">
        <p:scale>
          <a:sx n="102" d="100"/>
          <a:sy n="102" d="100"/>
        </p:scale>
        <p:origin x="1253" y="8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51" d="100"/>
          <a:sy n="51" d="100"/>
        </p:scale>
        <p:origin x="297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88F3B6F8-50B9-9344-3289-3AAC961E200B}"/>
    <pc:docChg chg="addSld">
      <pc:chgData name="" userId="" providerId="" clId="Web-{88F3B6F8-50B9-9344-3289-3AAC961E200B}" dt="2023-09-21T09:32:18.327" v="0"/>
      <pc:docMkLst>
        <pc:docMk/>
      </pc:docMkLst>
      <pc:sldChg chg="new">
        <pc:chgData name="" userId="" providerId="" clId="Web-{88F3B6F8-50B9-9344-3289-3AAC961E200B}" dt="2023-09-21T09:32:18.327" v="0"/>
        <pc:sldMkLst>
          <pc:docMk/>
          <pc:sldMk cId="2084539765" sldId="317"/>
        </pc:sldMkLst>
      </pc:sldChg>
    </pc:docChg>
  </pc:docChgLst>
  <pc:docChgLst>
    <pc:chgData name="Catherine Phillips (Cardiff and Vale UHB - Executive)" userId="S::catherine.phillips2@wales.nhs.uk::2fb2262e-83d9-4e1f-833a-78e8bc517014" providerId="AD" clId="Web-{88F3B6F8-50B9-9344-3289-3AAC961E200B}"/>
    <pc:docChg chg="delSld modSld">
      <pc:chgData name="Catherine Phillips (Cardiff and Vale UHB - Executive)" userId="S::catherine.phillips2@wales.nhs.uk::2fb2262e-83d9-4e1f-833a-78e8bc517014" providerId="AD" clId="Web-{88F3B6F8-50B9-9344-3289-3AAC961E200B}" dt="2023-09-21T09:33:34.973" v="9" actId="20577"/>
      <pc:docMkLst>
        <pc:docMk/>
      </pc:docMkLst>
      <pc:sldChg chg="modSp">
        <pc:chgData name="Catherine Phillips (Cardiff and Vale UHB - Executive)" userId="S::catherine.phillips2@wales.nhs.uk::2fb2262e-83d9-4e1f-833a-78e8bc517014" providerId="AD" clId="Web-{88F3B6F8-50B9-9344-3289-3AAC961E200B}" dt="2023-09-21T09:33:25.676" v="7" actId="20577"/>
        <pc:sldMkLst>
          <pc:docMk/>
          <pc:sldMk cId="1946898708" sldId="297"/>
        </pc:sldMkLst>
        <pc:spChg chg="mod">
          <ac:chgData name="Catherine Phillips (Cardiff and Vale UHB - Executive)" userId="S::catherine.phillips2@wales.nhs.uk::2fb2262e-83d9-4e1f-833a-78e8bc517014" providerId="AD" clId="Web-{88F3B6F8-50B9-9344-3289-3AAC961E200B}" dt="2023-09-21T09:33:25.676" v="7" actId="20577"/>
          <ac:spMkLst>
            <pc:docMk/>
            <pc:sldMk cId="1946898708" sldId="297"/>
            <ac:spMk id="6" creationId="{484CF4A2-FDF6-4A46-82E4-8D90980BC0B5}"/>
          </ac:spMkLst>
        </pc:spChg>
      </pc:sldChg>
      <pc:sldChg chg="modSp">
        <pc:chgData name="Catherine Phillips (Cardiff and Vale UHB - Executive)" userId="S::catherine.phillips2@wales.nhs.uk::2fb2262e-83d9-4e1f-833a-78e8bc517014" providerId="AD" clId="Web-{88F3B6F8-50B9-9344-3289-3AAC961E200B}" dt="2023-09-21T09:32:42.688" v="4" actId="20577"/>
        <pc:sldMkLst>
          <pc:docMk/>
          <pc:sldMk cId="1233612555" sldId="307"/>
        </pc:sldMkLst>
        <pc:spChg chg="mod">
          <ac:chgData name="Catherine Phillips (Cardiff and Vale UHB - Executive)" userId="S::catherine.phillips2@wales.nhs.uk::2fb2262e-83d9-4e1f-833a-78e8bc517014" providerId="AD" clId="Web-{88F3B6F8-50B9-9344-3289-3AAC961E200B}" dt="2023-09-21T09:32:42.688" v="4" actId="20577"/>
          <ac:spMkLst>
            <pc:docMk/>
            <pc:sldMk cId="1233612555" sldId="307"/>
            <ac:spMk id="5" creationId="{332AD593-3E96-4E96-95D3-9B234F8C1B08}"/>
          </ac:spMkLst>
        </pc:spChg>
      </pc:sldChg>
      <pc:sldChg chg="modSp">
        <pc:chgData name="Catherine Phillips (Cardiff and Vale UHB - Executive)" userId="S::catherine.phillips2@wales.nhs.uk::2fb2262e-83d9-4e1f-833a-78e8bc517014" providerId="AD" clId="Web-{88F3B6F8-50B9-9344-3289-3AAC961E200B}" dt="2023-09-21T09:33:34.973" v="9" actId="20577"/>
        <pc:sldMkLst>
          <pc:docMk/>
          <pc:sldMk cId="2509075219" sldId="310"/>
        </pc:sldMkLst>
        <pc:spChg chg="mod">
          <ac:chgData name="Catherine Phillips (Cardiff and Vale UHB - Executive)" userId="S::catherine.phillips2@wales.nhs.uk::2fb2262e-83d9-4e1f-833a-78e8bc517014" providerId="AD" clId="Web-{88F3B6F8-50B9-9344-3289-3AAC961E200B}" dt="2023-09-21T09:33:34.973" v="9" actId="20577"/>
          <ac:spMkLst>
            <pc:docMk/>
            <pc:sldMk cId="2509075219" sldId="310"/>
            <ac:spMk id="6" creationId="{484CF4A2-FDF6-4A46-82E4-8D90980BC0B5}"/>
          </ac:spMkLst>
        </pc:spChg>
      </pc:sldChg>
      <pc:sldChg chg="modSp">
        <pc:chgData name="Catherine Phillips (Cardiff and Vale UHB - Executive)" userId="S::catherine.phillips2@wales.nhs.uk::2fb2262e-83d9-4e1f-833a-78e8bc517014" providerId="AD" clId="Web-{88F3B6F8-50B9-9344-3289-3AAC961E200B}" dt="2023-09-21T09:33:13.628" v="5" actId="20577"/>
        <pc:sldMkLst>
          <pc:docMk/>
          <pc:sldMk cId="3466767588" sldId="316"/>
        </pc:sldMkLst>
        <pc:spChg chg="mod">
          <ac:chgData name="Catherine Phillips (Cardiff and Vale UHB - Executive)" userId="S::catherine.phillips2@wales.nhs.uk::2fb2262e-83d9-4e1f-833a-78e8bc517014" providerId="AD" clId="Web-{88F3B6F8-50B9-9344-3289-3AAC961E200B}" dt="2023-09-21T09:33:13.628" v="5" actId="20577"/>
          <ac:spMkLst>
            <pc:docMk/>
            <pc:sldMk cId="3466767588" sldId="316"/>
            <ac:spMk id="6" creationId="{484CF4A2-FDF6-4A46-82E4-8D90980BC0B5}"/>
          </ac:spMkLst>
        </pc:spChg>
      </pc:sldChg>
      <pc:sldChg chg="del">
        <pc:chgData name="Catherine Phillips (Cardiff and Vale UHB - Executive)" userId="S::catherine.phillips2@wales.nhs.uk::2fb2262e-83d9-4e1f-833a-78e8bc517014" providerId="AD" clId="Web-{88F3B6F8-50B9-9344-3289-3AAC961E200B}" dt="2023-09-21T09:32:22.968" v="0"/>
        <pc:sldMkLst>
          <pc:docMk/>
          <pc:sldMk cId="2084539765" sldId="31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Total Employees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t" anchorCtr="0">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Sheet1!$M$9:$M$11</c:f>
              <c:strCache>
                <c:ptCount val="3"/>
                <c:pt idx="0">
                  <c:v>20/21</c:v>
                </c:pt>
                <c:pt idx="1">
                  <c:v>21/22</c:v>
                </c:pt>
                <c:pt idx="2">
                  <c:v>22/23</c:v>
                </c:pt>
              </c:strCache>
            </c:strRef>
          </c:cat>
          <c:val>
            <c:numRef>
              <c:f>Sheet1!$N$9:$N$11</c:f>
              <c:numCache>
                <c:formatCode>_-* #,##0_-;\-* #,##0_-;_-* "-"??_-;_-@_-</c:formatCode>
                <c:ptCount val="3"/>
                <c:pt idx="0">
                  <c:v>16525</c:v>
                </c:pt>
                <c:pt idx="1">
                  <c:v>16687</c:v>
                </c:pt>
                <c:pt idx="2">
                  <c:v>17221</c:v>
                </c:pt>
              </c:numCache>
            </c:numRef>
          </c:val>
          <c:smooth val="0"/>
          <c:extLst>
            <c:ext xmlns:c16="http://schemas.microsoft.com/office/drawing/2014/chart" uri="{C3380CC4-5D6E-409C-BE32-E72D297353CC}">
              <c16:uniqueId val="{00000000-2A1D-40FE-809B-0EDA7E0C459C}"/>
            </c:ext>
          </c:extLst>
        </c:ser>
        <c:dLbls>
          <c:showLegendKey val="0"/>
          <c:showVal val="0"/>
          <c:showCatName val="0"/>
          <c:showSerName val="0"/>
          <c:showPercent val="0"/>
          <c:showBubbleSize val="0"/>
        </c:dLbls>
        <c:smooth val="0"/>
        <c:axId val="1979215103"/>
        <c:axId val="1109391439"/>
      </c:lineChart>
      <c:catAx>
        <c:axId val="19792151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09391439"/>
        <c:crosses val="autoZero"/>
        <c:auto val="1"/>
        <c:lblAlgn val="ctr"/>
        <c:lblOffset val="100"/>
        <c:noMultiLvlLbl val="0"/>
      </c:catAx>
      <c:valAx>
        <c:axId val="1109391439"/>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921510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2225">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0F7C959-752A-494D-87F5-ED1EEEB8219D}" type="datetimeFigureOut">
              <a:rPr lang="en-GB" smtClean="0"/>
              <a:t>21/09/2023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268FE3C-2A49-458E-8F45-E6B362332B52}" type="slidenum">
              <a:rPr lang="en-GB" smtClean="0"/>
              <a:t>‹#›</a:t>
            </a:fld>
            <a:endParaRPr lang="en-GB" dirty="0"/>
          </a:p>
        </p:txBody>
      </p:sp>
    </p:spTree>
    <p:extLst>
      <p:ext uri="{BB962C8B-B14F-4D97-AF65-F5344CB8AC3E}">
        <p14:creationId xmlns:p14="http://schemas.microsoft.com/office/powerpoint/2010/main" val="3586962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06E9921-84D0-494C-9E97-16A4EDC2F91C}"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1459013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10</a:t>
            </a:fld>
            <a:endParaRPr lang="en-GB" dirty="0"/>
          </a:p>
        </p:txBody>
      </p:sp>
    </p:spTree>
    <p:extLst>
      <p:ext uri="{BB962C8B-B14F-4D97-AF65-F5344CB8AC3E}">
        <p14:creationId xmlns:p14="http://schemas.microsoft.com/office/powerpoint/2010/main" val="1764409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11</a:t>
            </a:fld>
            <a:endParaRPr lang="en-GB" dirty="0"/>
          </a:p>
        </p:txBody>
      </p:sp>
      <p:pic>
        <p:nvPicPr>
          <p:cNvPr id="5" name="Picture 4">
            <a:extLst>
              <a:ext uri="{FF2B5EF4-FFF2-40B4-BE49-F238E27FC236}">
                <a16:creationId xmlns:a16="http://schemas.microsoft.com/office/drawing/2014/main" id="{0FA22974-91EF-484F-A56E-DBB10AE7B3A2}"/>
              </a:ext>
            </a:extLst>
          </p:cNvPr>
          <p:cNvPicPr>
            <a:picLocks noChangeAspect="1"/>
          </p:cNvPicPr>
          <p:nvPr/>
        </p:nvPicPr>
        <p:blipFill>
          <a:blip r:embed="rId3"/>
          <a:stretch>
            <a:fillRect/>
          </a:stretch>
        </p:blipFill>
        <p:spPr>
          <a:xfrm>
            <a:off x="517525" y="5219526"/>
            <a:ext cx="5024787" cy="2769416"/>
          </a:xfrm>
          <a:prstGeom prst="rect">
            <a:avLst/>
          </a:prstGeom>
        </p:spPr>
      </p:pic>
    </p:spTree>
    <p:extLst>
      <p:ext uri="{BB962C8B-B14F-4D97-AF65-F5344CB8AC3E}">
        <p14:creationId xmlns:p14="http://schemas.microsoft.com/office/powerpoint/2010/main" val="2523289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r>
              <a:rPr lang="en-GB" baseline="0" dirty="0"/>
              <a:t>The IT , estates and medical equipment include both discretionary and additional ‘major’ capital allocation</a:t>
            </a:r>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12</a:t>
            </a:fld>
            <a:endParaRPr lang="en-GB" dirty="0"/>
          </a:p>
        </p:txBody>
      </p:sp>
    </p:spTree>
    <p:extLst>
      <p:ext uri="{BB962C8B-B14F-4D97-AF65-F5344CB8AC3E}">
        <p14:creationId xmlns:p14="http://schemas.microsoft.com/office/powerpoint/2010/main" val="11816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r>
              <a:rPr lang="en-GB" dirty="0"/>
              <a:t>20/21 - £95.343m </a:t>
            </a:r>
            <a:r>
              <a:rPr lang="en-GB" dirty="0" err="1"/>
              <a:t>inc</a:t>
            </a:r>
            <a:r>
              <a:rPr lang="en-GB" dirty="0"/>
              <a:t> - £33.2m on lakeside surge in 20/21.  (£15m discretionary)</a:t>
            </a:r>
          </a:p>
          <a:p>
            <a:endParaRPr lang="en-GB" dirty="0"/>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13</a:t>
            </a:fld>
            <a:endParaRPr lang="en-GB" dirty="0"/>
          </a:p>
        </p:txBody>
      </p:sp>
      <p:pic>
        <p:nvPicPr>
          <p:cNvPr id="5" name="Picture 4">
            <a:extLst>
              <a:ext uri="{FF2B5EF4-FFF2-40B4-BE49-F238E27FC236}">
                <a16:creationId xmlns:a16="http://schemas.microsoft.com/office/drawing/2014/main" id="{0FA22974-91EF-484F-A56E-DBB10AE7B3A2}"/>
              </a:ext>
            </a:extLst>
          </p:cNvPr>
          <p:cNvPicPr>
            <a:picLocks noChangeAspect="1"/>
          </p:cNvPicPr>
          <p:nvPr/>
        </p:nvPicPr>
        <p:blipFill>
          <a:blip r:embed="rId3"/>
          <a:stretch>
            <a:fillRect/>
          </a:stretch>
        </p:blipFill>
        <p:spPr>
          <a:xfrm>
            <a:off x="517525" y="5219526"/>
            <a:ext cx="5024787" cy="2769416"/>
          </a:xfrm>
          <a:prstGeom prst="rect">
            <a:avLst/>
          </a:prstGeom>
        </p:spPr>
      </p:pic>
    </p:spTree>
    <p:extLst>
      <p:ext uri="{BB962C8B-B14F-4D97-AF65-F5344CB8AC3E}">
        <p14:creationId xmlns:p14="http://schemas.microsoft.com/office/powerpoint/2010/main" val="92005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2</a:t>
            </a:fld>
            <a:endParaRPr lang="en-GB" altLang="en-US" sz="1200" dirty="0"/>
          </a:p>
        </p:txBody>
      </p:sp>
    </p:spTree>
    <p:extLst>
      <p:ext uri="{BB962C8B-B14F-4D97-AF65-F5344CB8AC3E}">
        <p14:creationId xmlns:p14="http://schemas.microsoft.com/office/powerpoint/2010/main" val="662665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buClr>
                <a:srgbClr val="00B050"/>
              </a:buClr>
              <a:buFont typeface="Webdings" panose="05030102010509060703" pitchFamily="18" charset="2"/>
              <a:buChar char=""/>
              <a:defRPr/>
            </a:pPr>
            <a:r>
              <a:rPr lang="en-GB" altLang="en-US" sz="1200" dirty="0"/>
              <a:t>In the absence of an approved Integrated Medium Term Plan, the LHB submitted a one year Operational Plan with a planned deficit of £17.1m to Welsh Government in June 2022</a:t>
            </a:r>
          </a:p>
          <a:p>
            <a:pPr>
              <a:lnSpc>
                <a:spcPct val="90000"/>
              </a:lnSpc>
              <a:buClr>
                <a:srgbClr val="00B050"/>
              </a:buClr>
              <a:buFont typeface="Webdings" panose="05030102010509060703" pitchFamily="18" charset="2"/>
              <a:buChar char=""/>
              <a:defRPr/>
            </a:pPr>
            <a:r>
              <a:rPr lang="en-GB" altLang="en-US" sz="1200" dirty="0"/>
              <a:t>Following the emergence of a number of in year cost pressures,  the forecast was reviewed in November through the UHB’s governance structure, including the Finance Committee and Board and with Welsh Government colleagues in the mid-year review meeting .  Following review, the forecast deficit was revised to a £26.9m deficit.</a:t>
            </a:r>
          </a:p>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3</a:t>
            </a:fld>
            <a:endParaRPr lang="en-GB" altLang="en-US" sz="1200" dirty="0"/>
          </a:p>
        </p:txBody>
      </p:sp>
    </p:spTree>
    <p:extLst>
      <p:ext uri="{BB962C8B-B14F-4D97-AF65-F5344CB8AC3E}">
        <p14:creationId xmlns:p14="http://schemas.microsoft.com/office/powerpoint/2010/main" val="2047552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4</a:t>
            </a:fld>
            <a:endParaRPr lang="en-GB" altLang="en-US" sz="1200" dirty="0"/>
          </a:p>
        </p:txBody>
      </p:sp>
    </p:spTree>
    <p:extLst>
      <p:ext uri="{BB962C8B-B14F-4D97-AF65-F5344CB8AC3E}">
        <p14:creationId xmlns:p14="http://schemas.microsoft.com/office/powerpoint/2010/main" val="3538174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431800" y="1289050"/>
            <a:ext cx="5953125"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FBDE3CFB-A907-4044-9FDE-50267B67C516}" type="slidenum">
              <a:rPr lang="en-GB" altLang="en-US" sz="1200" smtClean="0"/>
              <a:pPr/>
              <a:t>5</a:t>
            </a:fld>
            <a:endParaRPr lang="en-GB" altLang="en-US" sz="1200" dirty="0"/>
          </a:p>
        </p:txBody>
      </p:sp>
    </p:spTree>
    <p:extLst>
      <p:ext uri="{BB962C8B-B14F-4D97-AF65-F5344CB8AC3E}">
        <p14:creationId xmlns:p14="http://schemas.microsoft.com/office/powerpoint/2010/main" val="1689176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268FE3C-2A49-458E-8F45-E6B362332B52}" type="slidenum">
              <a:rPr lang="en-GB" smtClean="0"/>
              <a:t>6</a:t>
            </a:fld>
            <a:endParaRPr lang="en-GB" dirty="0"/>
          </a:p>
        </p:txBody>
      </p:sp>
    </p:spTree>
    <p:extLst>
      <p:ext uri="{BB962C8B-B14F-4D97-AF65-F5344CB8AC3E}">
        <p14:creationId xmlns:p14="http://schemas.microsoft.com/office/powerpoint/2010/main" val="1939840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79768" y="4777194"/>
            <a:ext cx="5438140" cy="4417606"/>
          </a:xfrm>
        </p:spPr>
        <p:txBody>
          <a:bodyPr/>
          <a:lstStyle/>
          <a:p>
            <a:pPr eaLnBrk="1" fontAlgn="auto" hangingPunct="1">
              <a:spcBef>
                <a:spcPts val="0"/>
              </a:spcBef>
              <a:spcAft>
                <a:spcPts val="0"/>
              </a:spcAft>
              <a:defRPr/>
            </a:pPr>
            <a:endParaRPr lang="en-GB" sz="900" dirty="0">
              <a:solidFill>
                <a:srgbClr val="FF0000"/>
              </a:solidFill>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5C9141AB-D839-4902-A5EB-F30E6852ABC8}" type="slidenum">
              <a:rPr lang="en-GB" altLang="en-US" sz="1200" smtClean="0"/>
              <a:pPr/>
              <a:t>7</a:t>
            </a:fld>
            <a:endParaRPr lang="en-GB" altLang="en-US" sz="1200" dirty="0"/>
          </a:p>
        </p:txBody>
      </p:sp>
    </p:spTree>
    <p:extLst>
      <p:ext uri="{BB962C8B-B14F-4D97-AF65-F5344CB8AC3E}">
        <p14:creationId xmlns:p14="http://schemas.microsoft.com/office/powerpoint/2010/main" val="4191080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Verdana" panose="020B0604030504040204" pitchFamily="34" charset="0"/>
                <a:cs typeface="Arial" panose="020B0604020202020204" pitchFamily="34" charset="0"/>
              </a:defRPr>
            </a:lvl1pPr>
            <a:lvl2pPr marL="742950" indent="-285750">
              <a:defRPr sz="1400">
                <a:solidFill>
                  <a:schemeClr val="tx1"/>
                </a:solidFill>
                <a:latin typeface="Verdana" panose="020B0604030504040204" pitchFamily="34" charset="0"/>
                <a:cs typeface="Arial" panose="020B0604020202020204" pitchFamily="34" charset="0"/>
              </a:defRPr>
            </a:lvl2pPr>
            <a:lvl3pPr marL="1143000" indent="-228600">
              <a:defRPr sz="1400">
                <a:solidFill>
                  <a:schemeClr val="tx1"/>
                </a:solidFill>
                <a:latin typeface="Verdana" panose="020B0604030504040204" pitchFamily="34" charset="0"/>
                <a:cs typeface="Arial" panose="020B0604020202020204" pitchFamily="34" charset="0"/>
              </a:defRPr>
            </a:lvl3pPr>
            <a:lvl4pPr marL="1600200" indent="-228600">
              <a:defRPr sz="1400">
                <a:solidFill>
                  <a:schemeClr val="tx1"/>
                </a:solidFill>
                <a:latin typeface="Verdana" panose="020B0604030504040204" pitchFamily="34" charset="0"/>
                <a:cs typeface="Arial" panose="020B0604020202020204" pitchFamily="34" charset="0"/>
              </a:defRPr>
            </a:lvl4pPr>
            <a:lvl5pPr marL="2057400" indent="-228600">
              <a:defRPr sz="1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Verdana" panose="020B0604030504040204" pitchFamily="34" charset="0"/>
                <a:cs typeface="Arial" panose="020B0604020202020204" pitchFamily="34" charset="0"/>
              </a:defRPr>
            </a:lvl9pPr>
          </a:lstStyle>
          <a:p>
            <a:fld id="{2364F2F8-7AAE-443F-9702-FB4AF85D0CC5}" type="slidenum">
              <a:rPr lang="en-GB" altLang="en-US" sz="1200" smtClean="0"/>
              <a:pPr/>
              <a:t>8</a:t>
            </a:fld>
            <a:endParaRPr lang="en-GB" altLang="en-US" sz="1200" dirty="0"/>
          </a:p>
        </p:txBody>
      </p:sp>
    </p:spTree>
    <p:extLst>
      <p:ext uri="{BB962C8B-B14F-4D97-AF65-F5344CB8AC3E}">
        <p14:creationId xmlns:p14="http://schemas.microsoft.com/office/powerpoint/2010/main" val="2583526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1212850"/>
            <a:ext cx="5953125" cy="3349625"/>
          </a:xfrm>
        </p:spPr>
      </p:sp>
      <p:sp>
        <p:nvSpPr>
          <p:cNvPr id="3" name="Notes Placeholder 2"/>
          <p:cNvSpPr>
            <a:spLocks noGrp="1"/>
          </p:cNvSpPr>
          <p:nvPr>
            <p:ph type="body" idx="1"/>
          </p:nvPr>
        </p:nvSpPr>
        <p:spPr/>
        <p:txBody>
          <a:bodyPr/>
          <a:lstStyle/>
          <a:p>
            <a:pPr>
              <a:lnSpc>
                <a:spcPct val="80000"/>
              </a:lnSpc>
              <a:defRPr/>
            </a:pPr>
            <a:r>
              <a:rPr lang="en-GB" sz="1000" dirty="0"/>
              <a:t>Assurance on the accuracy of the Annual Accounts can be taken by:</a:t>
            </a:r>
          </a:p>
          <a:p>
            <a:pPr>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work and review carried out by the Audit and Assurance Committee throughout 21/22 and the process it follows to verify and sign off the Annual Report and Accounts </a:t>
            </a:r>
          </a:p>
          <a:p>
            <a:pPr marL="1085850" lvl="2" indent="-171450">
              <a:lnSpc>
                <a:spcPct val="80000"/>
              </a:lnSpc>
              <a:buFont typeface="Arial" panose="020B0604020202020204" pitchFamily="34" charset="0"/>
              <a:buChar char="•"/>
              <a:defRPr/>
            </a:pPr>
            <a:r>
              <a:rPr lang="en-GB" sz="1000" dirty="0"/>
              <a:t>Audit Committee Workshop 12</a:t>
            </a:r>
            <a:r>
              <a:rPr lang="en-GB" sz="1000" baseline="30000" dirty="0"/>
              <a:t>th</a:t>
            </a:r>
            <a:r>
              <a:rPr lang="en-GB" sz="1000" dirty="0"/>
              <a:t> May 2022 - Draft Accounts Detailed Presentation </a:t>
            </a:r>
          </a:p>
          <a:p>
            <a:pPr marL="1085850" lvl="2" indent="-171450">
              <a:lnSpc>
                <a:spcPct val="80000"/>
              </a:lnSpc>
              <a:buFont typeface="Arial" panose="020B0604020202020204" pitchFamily="34" charset="0"/>
              <a:buChar char="•"/>
              <a:defRPr/>
            </a:pPr>
            <a:r>
              <a:rPr lang="en-GB" sz="1000" dirty="0"/>
              <a:t>Final Draft Review and sign off 14</a:t>
            </a:r>
            <a:r>
              <a:rPr lang="en-GB" sz="1000" baseline="30000" dirty="0"/>
              <a:t>th</a:t>
            </a:r>
            <a:r>
              <a:rPr lang="en-GB" sz="1000" dirty="0"/>
              <a:t> June 2022</a:t>
            </a:r>
          </a:p>
          <a:p>
            <a:pPr lvl="1">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work completed by Audit Wales and presented to the Audit and Assurance Committee in their ISA 260 Report</a:t>
            </a:r>
          </a:p>
          <a:p>
            <a:pPr>
              <a:lnSpc>
                <a:spcPct val="80000"/>
              </a:lnSpc>
              <a:defRPr/>
            </a:pPr>
            <a:endParaRPr lang="en-GB" sz="1000" dirty="0"/>
          </a:p>
          <a:p>
            <a:pPr marL="171450" indent="-171450">
              <a:lnSpc>
                <a:spcPct val="80000"/>
              </a:lnSpc>
              <a:buFont typeface="Arial" panose="020B0604020202020204" pitchFamily="34" charset="0"/>
              <a:buChar char="•"/>
              <a:defRPr/>
            </a:pPr>
            <a:r>
              <a:rPr lang="en-GB" sz="1000" dirty="0"/>
              <a:t>The response given to the audit enquiries to those charged with governance, and management and the letter of representation that will be sent to Audit Wales; </a:t>
            </a:r>
          </a:p>
          <a:p>
            <a:pPr>
              <a:lnSpc>
                <a:spcPct val="80000"/>
              </a:lnSpc>
              <a:defRPr/>
            </a:pPr>
            <a:endParaRPr lang="en-GB" sz="1000" dirty="0"/>
          </a:p>
          <a:p>
            <a:pPr>
              <a:lnSpc>
                <a:spcPct val="80000"/>
              </a:lnSpc>
              <a:defRPr/>
            </a:pPr>
            <a:r>
              <a:rPr lang="en-GB" sz="1000" dirty="0"/>
              <a:t>Assurance can also given through the work carried out by internal audit and counter fraud and the opinion issued by the head of internal audit which is now included in the annual report</a:t>
            </a:r>
          </a:p>
          <a:p>
            <a:endParaRPr lang="en-GB" dirty="0"/>
          </a:p>
        </p:txBody>
      </p:sp>
      <p:sp>
        <p:nvSpPr>
          <p:cNvPr id="4" name="Slide Number Placeholder 3"/>
          <p:cNvSpPr>
            <a:spLocks noGrp="1"/>
          </p:cNvSpPr>
          <p:nvPr>
            <p:ph type="sldNum" sz="quarter" idx="10"/>
          </p:nvPr>
        </p:nvSpPr>
        <p:spPr/>
        <p:txBody>
          <a:bodyPr/>
          <a:lstStyle/>
          <a:p>
            <a:fld id="{1268FE3C-2A49-458E-8F45-E6B362332B52}" type="slidenum">
              <a:rPr lang="en-GB" smtClean="0"/>
              <a:t>9</a:t>
            </a:fld>
            <a:endParaRPr lang="en-GB" dirty="0"/>
          </a:p>
        </p:txBody>
      </p:sp>
    </p:spTree>
    <p:extLst>
      <p:ext uri="{BB962C8B-B14F-4D97-AF65-F5344CB8AC3E}">
        <p14:creationId xmlns:p14="http://schemas.microsoft.com/office/powerpoint/2010/main" val="1666674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51C6C7E-7732-4C8E-B357-3975518884E4}"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FBDCE8C-55AD-4276-BF2A-9444B9A63D55}" type="slidenum">
              <a:rPr lang="en-GB" altLang="en-US"/>
              <a:pPr/>
              <a:t>‹#›</a:t>
            </a:fld>
            <a:endParaRPr lang="en-GB" altLang="en-US" dirty="0"/>
          </a:p>
        </p:txBody>
      </p:sp>
    </p:spTree>
    <p:extLst>
      <p:ext uri="{BB962C8B-B14F-4D97-AF65-F5344CB8AC3E}">
        <p14:creationId xmlns:p14="http://schemas.microsoft.com/office/powerpoint/2010/main" val="290647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D507A277-724D-491D-B9FA-30B816C0F412}"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DD804352-59DC-4400-8F34-B36573516272}" type="slidenum">
              <a:rPr lang="en-GB" altLang="en-US"/>
              <a:pPr/>
              <a:t>‹#›</a:t>
            </a:fld>
            <a:endParaRPr lang="en-GB" altLang="en-US" dirty="0"/>
          </a:p>
        </p:txBody>
      </p:sp>
    </p:spTree>
    <p:extLst>
      <p:ext uri="{BB962C8B-B14F-4D97-AF65-F5344CB8AC3E}">
        <p14:creationId xmlns:p14="http://schemas.microsoft.com/office/powerpoint/2010/main" val="3813255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E4793B-385E-430E-A488-98276F9A6E6D}"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50DB8193-0F69-4B51-A091-A63308E4C067}" type="slidenum">
              <a:rPr lang="en-GB" altLang="en-US"/>
              <a:pPr/>
              <a:t>‹#›</a:t>
            </a:fld>
            <a:endParaRPr lang="en-GB" altLang="en-US" dirty="0"/>
          </a:p>
        </p:txBody>
      </p:sp>
    </p:spTree>
    <p:extLst>
      <p:ext uri="{BB962C8B-B14F-4D97-AF65-F5344CB8AC3E}">
        <p14:creationId xmlns:p14="http://schemas.microsoft.com/office/powerpoint/2010/main" val="150981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Chart Placeholder 2"/>
          <p:cNvSpPr>
            <a:spLocks noGrp="1"/>
          </p:cNvSpPr>
          <p:nvPr>
            <p:ph type="chart" idx="1"/>
          </p:nvPr>
        </p:nvSpPr>
        <p:spPr>
          <a:xfrm>
            <a:off x="609600" y="1844675"/>
            <a:ext cx="10972800" cy="4032250"/>
          </a:xfrm>
        </p:spPr>
        <p:txBody>
          <a:bodyPr/>
          <a:lstStyle/>
          <a:p>
            <a:pPr lvl="0"/>
            <a:r>
              <a:rPr lang="en-US" noProof="0"/>
              <a:t>Click icon to add chart</a:t>
            </a:r>
            <a:endParaRPr lang="en-GB" noProof="0" dirty="0"/>
          </a:p>
        </p:txBody>
      </p:sp>
    </p:spTree>
    <p:extLst>
      <p:ext uri="{BB962C8B-B14F-4D97-AF65-F5344CB8AC3E}">
        <p14:creationId xmlns:p14="http://schemas.microsoft.com/office/powerpoint/2010/main" val="108361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80FB6A00-DCE9-461A-AC66-0CB7E59720EC}"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1B1766F5-8A93-473C-B052-2B4168B32464}" type="slidenum">
              <a:rPr lang="en-GB" altLang="en-US"/>
              <a:pPr/>
              <a:t>‹#›</a:t>
            </a:fld>
            <a:endParaRPr lang="en-GB" altLang="en-US" dirty="0"/>
          </a:p>
        </p:txBody>
      </p:sp>
    </p:spTree>
    <p:extLst>
      <p:ext uri="{BB962C8B-B14F-4D97-AF65-F5344CB8AC3E}">
        <p14:creationId xmlns:p14="http://schemas.microsoft.com/office/powerpoint/2010/main" val="3945438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D7170654-B94E-4548-89EB-51580CE94FBC}"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1894C8D5-0CAC-4FBF-984C-5086143E14ED}" type="slidenum">
              <a:rPr lang="en-GB" altLang="en-US"/>
              <a:pPr/>
              <a:t>‹#›</a:t>
            </a:fld>
            <a:endParaRPr lang="en-GB" altLang="en-US" dirty="0"/>
          </a:p>
        </p:txBody>
      </p:sp>
    </p:spTree>
    <p:extLst>
      <p:ext uri="{BB962C8B-B14F-4D97-AF65-F5344CB8AC3E}">
        <p14:creationId xmlns:p14="http://schemas.microsoft.com/office/powerpoint/2010/main" val="2927816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C2298573-2696-41E6-AF71-68A9DA0924DD}"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29D16DAA-5B79-458C-906C-666206243E7C}" type="slidenum">
              <a:rPr lang="en-GB" altLang="en-US"/>
              <a:pPr/>
              <a:t>‹#›</a:t>
            </a:fld>
            <a:endParaRPr lang="en-GB" altLang="en-US" dirty="0"/>
          </a:p>
        </p:txBody>
      </p:sp>
    </p:spTree>
    <p:extLst>
      <p:ext uri="{BB962C8B-B14F-4D97-AF65-F5344CB8AC3E}">
        <p14:creationId xmlns:p14="http://schemas.microsoft.com/office/powerpoint/2010/main" val="403745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6B485722-1A6E-4752-B3DF-F30FD6F4B1CC}"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B2696D5E-D72B-494A-9784-624E94798BDB}" type="slidenum">
              <a:rPr lang="en-GB" altLang="en-US"/>
              <a:pPr/>
              <a:t>‹#›</a:t>
            </a:fld>
            <a:endParaRPr lang="en-GB" altLang="en-US" dirty="0"/>
          </a:p>
        </p:txBody>
      </p:sp>
    </p:spTree>
    <p:extLst>
      <p:ext uri="{BB962C8B-B14F-4D97-AF65-F5344CB8AC3E}">
        <p14:creationId xmlns:p14="http://schemas.microsoft.com/office/powerpoint/2010/main" val="34996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0DB65AB-C4C4-455F-9033-9C5702C76932}"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9E561A22-B9D4-4746-9149-DC84D14D7510}" type="slidenum">
              <a:rPr lang="en-GB" altLang="en-US"/>
              <a:pPr/>
              <a:t>‹#›</a:t>
            </a:fld>
            <a:endParaRPr lang="en-GB" altLang="en-US" dirty="0"/>
          </a:p>
        </p:txBody>
      </p:sp>
    </p:spTree>
    <p:extLst>
      <p:ext uri="{BB962C8B-B14F-4D97-AF65-F5344CB8AC3E}">
        <p14:creationId xmlns:p14="http://schemas.microsoft.com/office/powerpoint/2010/main" val="1535593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A896D0F-BB71-4704-9CB3-93F7DBBA132C}"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974E486B-73DB-4717-8106-0C6E13849C12}" type="slidenum">
              <a:rPr lang="en-GB" altLang="en-US"/>
              <a:pPr/>
              <a:t>‹#›</a:t>
            </a:fld>
            <a:endParaRPr lang="en-GB" altLang="en-US" dirty="0"/>
          </a:p>
        </p:txBody>
      </p:sp>
    </p:spTree>
    <p:extLst>
      <p:ext uri="{BB962C8B-B14F-4D97-AF65-F5344CB8AC3E}">
        <p14:creationId xmlns:p14="http://schemas.microsoft.com/office/powerpoint/2010/main" val="629119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CE43D31-0707-4A63-A4AB-2C73F98C6C18}"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6D04B1A4-D910-4993-A69F-D5267E2AF6D8}" type="slidenum">
              <a:rPr lang="en-GB" altLang="en-US"/>
              <a:pPr/>
              <a:t>‹#›</a:t>
            </a:fld>
            <a:endParaRPr lang="en-GB" altLang="en-US" dirty="0"/>
          </a:p>
        </p:txBody>
      </p:sp>
    </p:spTree>
    <p:extLst>
      <p:ext uri="{BB962C8B-B14F-4D97-AF65-F5344CB8AC3E}">
        <p14:creationId xmlns:p14="http://schemas.microsoft.com/office/powerpoint/2010/main" val="2911670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06E61C4-DE04-4B3D-8199-C0AFB7CFC54F}"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D950FED4-2616-49F3-B5EB-68E6C041AD4E}" type="slidenum">
              <a:rPr lang="en-GB" altLang="en-US"/>
              <a:pPr/>
              <a:t>‹#›</a:t>
            </a:fld>
            <a:endParaRPr lang="en-GB" altLang="en-US" dirty="0"/>
          </a:p>
        </p:txBody>
      </p:sp>
    </p:spTree>
    <p:extLst>
      <p:ext uri="{BB962C8B-B14F-4D97-AF65-F5344CB8AC3E}">
        <p14:creationId xmlns:p14="http://schemas.microsoft.com/office/powerpoint/2010/main" val="2064043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
          <p:cNvSpPr/>
          <p:nvPr/>
        </p:nvSpPr>
        <p:spPr>
          <a:xfrm>
            <a:off x="-8466" y="6143626"/>
            <a:ext cx="12204700" cy="714375"/>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7 w 9154049"/>
              <a:gd name="connsiteY0" fmla="*/ 375007 h 897002"/>
              <a:gd name="connsiteX1" fmla="*/ 9154049 w 9154049"/>
              <a:gd name="connsiteY1" fmla="*/ 0 h 897002"/>
              <a:gd name="connsiteX2" fmla="*/ 9144000 w 9154049"/>
              <a:gd name="connsiteY2" fmla="*/ 897002 h 897002"/>
              <a:gd name="connsiteX3" fmla="*/ 0 w 9154049"/>
              <a:gd name="connsiteY3" fmla="*/ 897002 h 897002"/>
              <a:gd name="connsiteX4" fmla="*/ 35587 w 9154049"/>
              <a:gd name="connsiteY4" fmla="*/ 375007 h 897002"/>
              <a:gd name="connsiteX0" fmla="*/ 5081 w 9123543"/>
              <a:gd name="connsiteY0" fmla="*/ 375007 h 906658"/>
              <a:gd name="connsiteX1" fmla="*/ 9123543 w 9123543"/>
              <a:gd name="connsiteY1" fmla="*/ 0 h 906658"/>
              <a:gd name="connsiteX2" fmla="*/ 9113494 w 9123543"/>
              <a:gd name="connsiteY2" fmla="*/ 897002 h 906658"/>
              <a:gd name="connsiteX3" fmla="*/ 0 w 9123543"/>
              <a:gd name="connsiteY3" fmla="*/ 906658 h 906658"/>
              <a:gd name="connsiteX4" fmla="*/ 5081 w 9123543"/>
              <a:gd name="connsiteY4" fmla="*/ 375007 h 906658"/>
              <a:gd name="connsiteX0" fmla="*/ 5081 w 9113494"/>
              <a:gd name="connsiteY0" fmla="*/ 375007 h 906658"/>
              <a:gd name="connsiteX1" fmla="*/ 9020291 w 9113494"/>
              <a:gd name="connsiteY1" fmla="*/ 0 h 906658"/>
              <a:gd name="connsiteX2" fmla="*/ 9113494 w 9113494"/>
              <a:gd name="connsiteY2" fmla="*/ 897002 h 906658"/>
              <a:gd name="connsiteX3" fmla="*/ 0 w 9113494"/>
              <a:gd name="connsiteY3" fmla="*/ 906658 h 906658"/>
              <a:gd name="connsiteX4" fmla="*/ 5081 w 9113494"/>
              <a:gd name="connsiteY4" fmla="*/ 375007 h 906658"/>
              <a:gd name="connsiteX0" fmla="*/ 5081 w 9020291"/>
              <a:gd name="connsiteY0" fmla="*/ 375007 h 964594"/>
              <a:gd name="connsiteX1" fmla="*/ 9020291 w 9020291"/>
              <a:gd name="connsiteY1" fmla="*/ 0 h 964594"/>
              <a:gd name="connsiteX2" fmla="*/ 9012589 w 9020291"/>
              <a:gd name="connsiteY2" fmla="*/ 964594 h 964594"/>
              <a:gd name="connsiteX3" fmla="*/ 0 w 9020291"/>
              <a:gd name="connsiteY3" fmla="*/ 906658 h 964594"/>
              <a:gd name="connsiteX4" fmla="*/ 5081 w 9020291"/>
              <a:gd name="connsiteY4" fmla="*/ 375007 h 964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0291" h="964594">
                <a:moveTo>
                  <a:pt x="5081" y="375007"/>
                </a:moveTo>
                <a:lnTo>
                  <a:pt x="9020291" y="0"/>
                </a:lnTo>
                <a:cubicBezTo>
                  <a:pt x="9017724" y="321531"/>
                  <a:pt x="9015156" y="643063"/>
                  <a:pt x="9012589" y="964594"/>
                </a:cubicBezTo>
                <a:lnTo>
                  <a:pt x="0" y="906658"/>
                </a:lnTo>
                <a:cubicBezTo>
                  <a:pt x="1694" y="729441"/>
                  <a:pt x="3387" y="552224"/>
                  <a:pt x="5081" y="375007"/>
                </a:cubicBezTo>
                <a:close/>
              </a:path>
            </a:pathLst>
          </a:custGeom>
          <a:solidFill>
            <a:srgbClr val="D5F0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sz="1800" dirty="0">
              <a:solidFill>
                <a:prstClr val="white"/>
              </a:solidFill>
            </a:endParaRPr>
          </a:p>
        </p:txBody>
      </p:sp>
      <p:sp>
        <p:nvSpPr>
          <p:cNvPr id="1027"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1"/>
          <p:cNvSpPr/>
          <p:nvPr/>
        </p:nvSpPr>
        <p:spPr>
          <a:xfrm>
            <a:off x="-14818" y="6196013"/>
            <a:ext cx="12211051" cy="666750"/>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6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35586 w 9154049"/>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87346 h 897002"/>
              <a:gd name="connsiteX4" fmla="*/ 2733 w 9121196"/>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97002 h 897002"/>
              <a:gd name="connsiteX4" fmla="*/ 2733 w 9121196"/>
              <a:gd name="connsiteY4" fmla="*/ 371789 h 897002"/>
              <a:gd name="connsiteX0" fmla="*/ 2733 w 9111147"/>
              <a:gd name="connsiteY0" fmla="*/ 368571 h 893784"/>
              <a:gd name="connsiteX1" fmla="*/ 9017944 w 9111147"/>
              <a:gd name="connsiteY1" fmla="*/ 0 h 893784"/>
              <a:gd name="connsiteX2" fmla="*/ 9111147 w 9111147"/>
              <a:gd name="connsiteY2" fmla="*/ 893784 h 893784"/>
              <a:gd name="connsiteX3" fmla="*/ 0 w 9111147"/>
              <a:gd name="connsiteY3" fmla="*/ 893784 h 893784"/>
              <a:gd name="connsiteX4" fmla="*/ 2733 w 9111147"/>
              <a:gd name="connsiteY4" fmla="*/ 368571 h 893784"/>
              <a:gd name="connsiteX0" fmla="*/ 2733 w 9017944"/>
              <a:gd name="connsiteY0" fmla="*/ 368571 h 893784"/>
              <a:gd name="connsiteX1" fmla="*/ 9017944 w 9017944"/>
              <a:gd name="connsiteY1" fmla="*/ 0 h 893784"/>
              <a:gd name="connsiteX2" fmla="*/ 9014935 w 9017944"/>
              <a:gd name="connsiteY2" fmla="*/ 884129 h 893784"/>
              <a:gd name="connsiteX3" fmla="*/ 0 w 9017944"/>
              <a:gd name="connsiteY3" fmla="*/ 893784 h 893784"/>
              <a:gd name="connsiteX4" fmla="*/ 2733 w 9017944"/>
              <a:gd name="connsiteY4" fmla="*/ 368571 h 893784"/>
              <a:gd name="connsiteX0" fmla="*/ 2733 w 9017944"/>
              <a:gd name="connsiteY0" fmla="*/ 368571 h 897004"/>
              <a:gd name="connsiteX1" fmla="*/ 9017944 w 9017944"/>
              <a:gd name="connsiteY1" fmla="*/ 0 h 897004"/>
              <a:gd name="connsiteX2" fmla="*/ 9014935 w 9017944"/>
              <a:gd name="connsiteY2" fmla="*/ 897004 h 897004"/>
              <a:gd name="connsiteX3" fmla="*/ 0 w 9017944"/>
              <a:gd name="connsiteY3" fmla="*/ 893784 h 897004"/>
              <a:gd name="connsiteX4" fmla="*/ 2733 w 9017944"/>
              <a:gd name="connsiteY4" fmla="*/ 368571 h 897004"/>
              <a:gd name="connsiteX0" fmla="*/ 0 w 9019904"/>
              <a:gd name="connsiteY0" fmla="*/ 375008 h 897004"/>
              <a:gd name="connsiteX1" fmla="*/ 9019904 w 9019904"/>
              <a:gd name="connsiteY1" fmla="*/ 0 h 897004"/>
              <a:gd name="connsiteX2" fmla="*/ 9016895 w 9019904"/>
              <a:gd name="connsiteY2" fmla="*/ 897004 h 897004"/>
              <a:gd name="connsiteX3" fmla="*/ 1960 w 9019904"/>
              <a:gd name="connsiteY3" fmla="*/ 893784 h 897004"/>
              <a:gd name="connsiteX4" fmla="*/ 0 w 9019904"/>
              <a:gd name="connsiteY4" fmla="*/ 375008 h 897004"/>
              <a:gd name="connsiteX0" fmla="*/ 2804 w 9022708"/>
              <a:gd name="connsiteY0" fmla="*/ 375008 h 897004"/>
              <a:gd name="connsiteX1" fmla="*/ 9022708 w 9022708"/>
              <a:gd name="connsiteY1" fmla="*/ 0 h 897004"/>
              <a:gd name="connsiteX2" fmla="*/ 9019699 w 9022708"/>
              <a:gd name="connsiteY2" fmla="*/ 897004 h 897004"/>
              <a:gd name="connsiteX3" fmla="*/ 71 w 9022708"/>
              <a:gd name="connsiteY3" fmla="*/ 893784 h 897004"/>
              <a:gd name="connsiteX4" fmla="*/ 2804 w 9022708"/>
              <a:gd name="connsiteY4" fmla="*/ 375008 h 897004"/>
              <a:gd name="connsiteX0" fmla="*/ 5126 w 9025030"/>
              <a:gd name="connsiteY0" fmla="*/ 375008 h 900222"/>
              <a:gd name="connsiteX1" fmla="*/ 9025030 w 9025030"/>
              <a:gd name="connsiteY1" fmla="*/ 0 h 900222"/>
              <a:gd name="connsiteX2" fmla="*/ 9022021 w 9025030"/>
              <a:gd name="connsiteY2" fmla="*/ 897004 h 900222"/>
              <a:gd name="connsiteX3" fmla="*/ 46 w 9025030"/>
              <a:gd name="connsiteY3" fmla="*/ 900222 h 900222"/>
              <a:gd name="connsiteX4" fmla="*/ 5126 w 9025030"/>
              <a:gd name="connsiteY4" fmla="*/ 375008 h 900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5030" h="900222">
                <a:moveTo>
                  <a:pt x="5126" y="375008"/>
                </a:moveTo>
                <a:lnTo>
                  <a:pt x="9025030" y="0"/>
                </a:lnTo>
                <a:lnTo>
                  <a:pt x="9022021" y="897004"/>
                </a:lnTo>
                <a:lnTo>
                  <a:pt x="46" y="900222"/>
                </a:lnTo>
                <a:cubicBezTo>
                  <a:pt x="-607" y="727297"/>
                  <a:pt x="5779" y="547933"/>
                  <a:pt x="5126" y="375008"/>
                </a:cubicBezTo>
                <a:close/>
              </a:path>
            </a:pathLst>
          </a:custGeom>
          <a:solidFill>
            <a:srgbClr val="58C4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sz="1800" dirty="0">
              <a:solidFill>
                <a:prstClr val="white"/>
              </a:solidFill>
            </a:endParaRPr>
          </a:p>
        </p:txBody>
      </p:sp>
      <p:sp>
        <p:nvSpPr>
          <p:cNvPr id="4" name="Date Placeholder 3"/>
          <p:cNvSpPr>
            <a:spLocks noGrp="1"/>
          </p:cNvSpPr>
          <p:nvPr>
            <p:ph type="dt" sz="half" idx="2"/>
          </p:nvPr>
        </p:nvSpPr>
        <p:spPr>
          <a:xfrm>
            <a:off x="609600" y="6429375"/>
            <a:ext cx="2277533" cy="292100"/>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75CFE96-D126-45D9-A6E4-95C69AD4FFD0}" type="datetimeFigureOut">
              <a:rPr lang="en-GB">
                <a:solidFill>
                  <a:prstClr val="black">
                    <a:tint val="75000"/>
                  </a:prstClr>
                </a:solidFill>
              </a:rPr>
              <a:pPr>
                <a:defRPr/>
              </a:pPr>
              <a:t>21/09/2023</a:t>
            </a:fld>
            <a:endParaRPr lang="en-GB" dirty="0">
              <a:solidFill>
                <a:prstClr val="black">
                  <a:tint val="75000"/>
                </a:prstClr>
              </a:solidFill>
            </a:endParaRPr>
          </a:p>
        </p:txBody>
      </p:sp>
      <p:sp>
        <p:nvSpPr>
          <p:cNvPr id="5" name="Footer Placeholder 4"/>
          <p:cNvSpPr>
            <a:spLocks noGrp="1"/>
          </p:cNvSpPr>
          <p:nvPr>
            <p:ph type="ftr" sz="quarter" idx="3"/>
          </p:nvPr>
        </p:nvSpPr>
        <p:spPr>
          <a:xfrm>
            <a:off x="4165600" y="6429375"/>
            <a:ext cx="3090333" cy="29210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4"/>
          </p:nvPr>
        </p:nvSpPr>
        <p:spPr>
          <a:xfrm>
            <a:off x="8680451" y="6416675"/>
            <a:ext cx="2321983" cy="300038"/>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926E148A-09FC-4AFC-9343-99EA0532CE12}" type="slidenum">
              <a:rPr lang="en-GB" altLang="en-US">
                <a:cs typeface="Arial" panose="020B0604020202020204" pitchFamily="34" charset="0"/>
              </a:rPr>
              <a:pPr fontAlgn="base">
                <a:spcBef>
                  <a:spcPct val="0"/>
                </a:spcBef>
                <a:spcAft>
                  <a:spcPct val="0"/>
                </a:spcAft>
              </a:pPr>
              <a:t>‹#›</a:t>
            </a:fld>
            <a:endParaRPr lang="en-GB" altLang="en-US" dirty="0">
              <a:cs typeface="Arial" panose="020B0604020202020204" pitchFamily="34" charset="0"/>
            </a:endParaRPr>
          </a:p>
        </p:txBody>
      </p:sp>
      <p:pic>
        <p:nvPicPr>
          <p:cNvPr id="1033" name="Picture 13" descr="C:\Users\Em095483\Downloads\Skyline hi res.png"/>
          <p:cNvPicPr>
            <a:picLocks noChangeAspect="1" noChangeArrowheads="1"/>
          </p:cNvPicPr>
          <p:nvPr/>
        </p:nvPicPr>
        <p:blipFill>
          <a:blip r:embed="rId14" cstate="print">
            <a:extLst>
              <a:ext uri="{28A0092B-C50C-407E-A947-70E740481C1C}">
                <a14:useLocalDpi xmlns:a14="http://schemas.microsoft.com/office/drawing/2010/main" val="0"/>
              </a:ext>
            </a:extLst>
          </a:blip>
          <a:srcRect l="3287"/>
          <a:stretch>
            <a:fillRect/>
          </a:stretch>
        </p:blipFill>
        <p:spPr bwMode="auto">
          <a:xfrm>
            <a:off x="-14817" y="5413376"/>
            <a:ext cx="12255501"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4" descr="C:\Users\Em095483\My Pictures &amp; Music\My Pictures\Transformation\Graphics\Wyn Transparent.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491384" y="5949950"/>
            <a:ext cx="768349"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5" descr="C:\Users\Em095483\My Pictures &amp; Music\My Pictures\Transformation\Graphics\Sam Transparent.png"/>
          <p:cNvPicPr>
            <a:picLocks noChangeAspect="1" noChangeArrowheads="1"/>
          </p:cNvPicPr>
          <p:nvPr/>
        </p:nvPicPr>
        <p:blipFill>
          <a:blip r:embed="rId16">
            <a:extLst>
              <a:ext uri="{28A0092B-C50C-407E-A947-70E740481C1C}">
                <a14:useLocalDpi xmlns:a14="http://schemas.microsoft.com/office/drawing/2010/main" val="0"/>
              </a:ext>
            </a:extLst>
          </a:blip>
          <a:srcRect b="12219"/>
          <a:stretch>
            <a:fillRect/>
          </a:stretch>
        </p:blipFill>
        <p:spPr bwMode="auto">
          <a:xfrm>
            <a:off x="10657417" y="6094413"/>
            <a:ext cx="71966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6" descr="C:\Users\Em095483\My Pictures &amp; Music\My Pictures\Transformation\Graphics\Cerys Transparent.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072285" y="5973764"/>
            <a:ext cx="71543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0924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64DDCD5-CDFA-4C86-8472-C8E43D0753C4}"/>
              </a:ext>
            </a:extLst>
          </p:cNvPr>
          <p:cNvSpPr txBox="1">
            <a:spLocks noChangeArrowheads="1"/>
          </p:cNvSpPr>
          <p:nvPr/>
        </p:nvSpPr>
        <p:spPr bwMode="auto">
          <a:xfrm>
            <a:off x="691387" y="383689"/>
            <a:ext cx="10972800" cy="5836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endParaRPr lang="en-GB" altLang="en-US" sz="6000" dirty="0"/>
          </a:p>
          <a:p>
            <a:pPr algn="l"/>
            <a:r>
              <a:rPr lang="en-GB" altLang="en-US" sz="6000" dirty="0"/>
              <a:t>Annual Accounts 2022/23</a:t>
            </a:r>
          </a:p>
          <a:p>
            <a:pPr algn="l"/>
            <a:endParaRPr lang="en-GB" altLang="en-US" sz="4000" dirty="0"/>
          </a:p>
          <a:p>
            <a:pPr algn="l"/>
            <a:r>
              <a:rPr lang="en-GB" altLang="en-US" sz="4000" dirty="0"/>
              <a:t>Catherine Phillips</a:t>
            </a:r>
          </a:p>
          <a:p>
            <a:pPr algn="l"/>
            <a:r>
              <a:rPr lang="en-GB" altLang="en-US" sz="4000" dirty="0"/>
              <a:t>Executive Director of Finance</a:t>
            </a:r>
          </a:p>
          <a:p>
            <a:pPr algn="l"/>
            <a:endParaRPr lang="en-GB" altLang="en-US" sz="4000" dirty="0"/>
          </a:p>
          <a:p>
            <a:pPr algn="l"/>
            <a:endParaRPr lang="en-GB" altLang="en-US" sz="4000" dirty="0"/>
          </a:p>
        </p:txBody>
      </p:sp>
      <p:pic>
        <p:nvPicPr>
          <p:cNvPr id="9" name="Picture 8">
            <a:extLst>
              <a:ext uri="{FF2B5EF4-FFF2-40B4-BE49-F238E27FC236}">
                <a16:creationId xmlns:a16="http://schemas.microsoft.com/office/drawing/2014/main" id="{69E04FB2-6CE1-43F0-B7EE-F8C9FA01604D}"/>
              </a:ext>
            </a:extLst>
          </p:cNvPr>
          <p:cNvPicPr>
            <a:picLocks noChangeAspect="1"/>
          </p:cNvPicPr>
          <p:nvPr/>
        </p:nvPicPr>
        <p:blipFill>
          <a:blip r:embed="rId3"/>
          <a:stretch>
            <a:fillRect/>
          </a:stretch>
        </p:blipFill>
        <p:spPr>
          <a:xfrm>
            <a:off x="8054507" y="4898341"/>
            <a:ext cx="2893411" cy="695361"/>
          </a:xfrm>
          <a:prstGeom prst="rect">
            <a:avLst/>
          </a:prstGeom>
        </p:spPr>
      </p:pic>
    </p:spTree>
    <p:extLst>
      <p:ext uri="{BB962C8B-B14F-4D97-AF65-F5344CB8AC3E}">
        <p14:creationId xmlns:p14="http://schemas.microsoft.com/office/powerpoint/2010/main" val="47464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463107"/>
            <a:ext cx="9552863" cy="4740844"/>
          </a:xfrm>
        </p:spPr>
        <p:txBody>
          <a:bodyPr/>
          <a:lstStyle/>
          <a:p>
            <a:pPr>
              <a:defRPr/>
            </a:pPr>
            <a:endParaRPr lang="en-GB" sz="600" dirty="0">
              <a:highlight>
                <a:srgbClr val="FF0000"/>
              </a:highlight>
            </a:endParaRPr>
          </a:p>
          <a:p>
            <a:pPr>
              <a:defRPr/>
            </a:pPr>
            <a:endParaRPr lang="en-GB" sz="600" dirty="0">
              <a:highlight>
                <a:srgbClr val="FF0000"/>
              </a:highlight>
            </a:endParaRPr>
          </a:p>
          <a:p>
            <a:pPr>
              <a:defRPr/>
            </a:pPr>
            <a:r>
              <a:rPr lang="en-GB" sz="2000" dirty="0"/>
              <a:t>We were unable to approve a balanced 3-year IMTP in our detailed submission to Welsh Government on 31st March</a:t>
            </a:r>
          </a:p>
          <a:p>
            <a:pPr>
              <a:defRPr/>
            </a:pPr>
            <a:r>
              <a:rPr lang="en-GB" sz="2000" dirty="0"/>
              <a:t>Given the scale of the delivery and financial challenge, the Health Board submitted a forecast deficit position of £88.4m (23/24). Our assessment was that £40m of this is a worsening of the underlying financial deficit and the remainder relates to unfunded exceptional cost inflation, the continued costs and consequences of the pandemic response. </a:t>
            </a:r>
          </a:p>
          <a:p>
            <a:pPr>
              <a:defRPr/>
            </a:pPr>
            <a:r>
              <a:rPr lang="en-GB" sz="2000" dirty="0"/>
              <a:t>Within our financial plan we have set a £32m recurrent cash-releasing savings target based on our estimation of what can be reliably delivered through stretching ambition and robust governance and oversight. </a:t>
            </a:r>
          </a:p>
          <a:p>
            <a:pPr>
              <a:defRPr/>
            </a:pPr>
            <a:r>
              <a:rPr lang="en-GB" sz="2000" dirty="0"/>
              <a:t>The current financial model using credible assumptions about future allocations, growth and activity indicates that we will need to achieve this level of recurrent savings in each of the next 5 years in order to achieve a sustainable, balanced position.</a:t>
            </a:r>
          </a:p>
          <a:p>
            <a:pPr>
              <a:defRPr/>
            </a:pPr>
            <a:endParaRPr lang="en-GB" sz="2000" dirty="0">
              <a:highlight>
                <a:srgbClr val="FF0000"/>
              </a:highlight>
            </a:endParaRPr>
          </a:p>
          <a:p>
            <a:pPr>
              <a:defRPr/>
            </a:pPr>
            <a:endParaRPr lang="en-GB" sz="600" dirty="0">
              <a:highlight>
                <a:srgbClr val="FF0000"/>
              </a:highlight>
            </a:endParaRPr>
          </a:p>
          <a:p>
            <a:pPr>
              <a:defRPr/>
            </a:pPr>
            <a:endParaRPr lang="en-GB" sz="2000" dirty="0">
              <a:highlight>
                <a:srgbClr val="FF0000"/>
              </a:highlight>
            </a:endParaRP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3200" dirty="0"/>
              <a:t>Financial Outlook 2023-24 – Revenue </a:t>
            </a:r>
          </a:p>
        </p:txBody>
      </p:sp>
    </p:spTree>
    <p:extLst>
      <p:ext uri="{BB962C8B-B14F-4D97-AF65-F5344CB8AC3E}">
        <p14:creationId xmlns:p14="http://schemas.microsoft.com/office/powerpoint/2010/main" val="3997742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545352"/>
            <a:ext cx="10398357" cy="5209318"/>
          </a:xfrm>
        </p:spPr>
        <p:txBody>
          <a:bodyPr/>
          <a:lstStyle/>
          <a:p>
            <a:pPr marL="0" indent="0">
              <a:lnSpc>
                <a:spcPct val="80000"/>
              </a:lnSpc>
              <a:buNone/>
              <a:defRPr/>
            </a:pPr>
            <a:endParaRPr lang="en-GB" sz="2000" dirty="0"/>
          </a:p>
          <a:p>
            <a:pPr marL="0" indent="0">
              <a:lnSpc>
                <a:spcPct val="80000"/>
              </a:lnSpc>
              <a:buNone/>
              <a:defRPr/>
            </a:pPr>
            <a:endParaRPr lang="en-GB" sz="2000" dirty="0"/>
          </a:p>
          <a:p>
            <a:pPr marL="0" indent="0">
              <a:lnSpc>
                <a:spcPct val="80000"/>
              </a:lnSpc>
              <a:buNone/>
              <a:defRPr/>
            </a:pPr>
            <a:endParaRPr lang="en-GB" sz="2000" dirty="0"/>
          </a:p>
          <a:p>
            <a:pPr marL="0" indent="0">
              <a:lnSpc>
                <a:spcPct val="80000"/>
              </a:lnSpc>
              <a:buNone/>
              <a:defRPr/>
            </a:pPr>
            <a:endParaRPr lang="en-GB" sz="2000" dirty="0"/>
          </a:p>
          <a:p>
            <a:pPr marL="0" indent="0" algn="ctr">
              <a:lnSpc>
                <a:spcPct val="80000"/>
              </a:lnSpc>
              <a:buNone/>
              <a:defRPr/>
            </a:pPr>
            <a:r>
              <a:rPr lang="en-GB" sz="4400" dirty="0"/>
              <a:t>Happy to receive questions</a:t>
            </a:r>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454089" y="402352"/>
            <a:ext cx="1142066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endParaRPr lang="en-GB" altLang="en-US" sz="3600" dirty="0">
              <a:cs typeface="Calibri"/>
            </a:endParaRPr>
          </a:p>
        </p:txBody>
      </p:sp>
    </p:spTree>
    <p:extLst>
      <p:ext uri="{BB962C8B-B14F-4D97-AF65-F5344CB8AC3E}">
        <p14:creationId xmlns:p14="http://schemas.microsoft.com/office/powerpoint/2010/main" val="3466767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2013826"/>
            <a:ext cx="9552863" cy="4740844"/>
          </a:xfrm>
        </p:spPr>
        <p:txBody>
          <a:bodyPr/>
          <a:lstStyle/>
          <a:p>
            <a:pPr marL="0" indent="0">
              <a:lnSpc>
                <a:spcPct val="80000"/>
              </a:lnSpc>
              <a:buNone/>
              <a:defRPr/>
            </a:pPr>
            <a:r>
              <a:rPr lang="en-GB" sz="2400" dirty="0"/>
              <a:t>The Health Board delivered </a:t>
            </a:r>
            <a:r>
              <a:rPr lang="en-GB" sz="2400" u="sng" dirty="0"/>
              <a:t>£55.322m </a:t>
            </a:r>
            <a:r>
              <a:rPr lang="en-GB" sz="2400" dirty="0"/>
              <a:t>of Capital Schemes in 22/23</a:t>
            </a:r>
          </a:p>
          <a:p>
            <a:pPr marL="895350" lvl="1" indent="-495300">
              <a:lnSpc>
                <a:spcPct val="80000"/>
              </a:lnSpc>
              <a:buFont typeface="Arial" panose="020B0604020202020204" pitchFamily="34" charset="0"/>
              <a:buChar char="•"/>
              <a:defRPr/>
            </a:pPr>
            <a:r>
              <a:rPr lang="en-GB" sz="1800" dirty="0"/>
              <a:t>£11.3m Genomics</a:t>
            </a:r>
          </a:p>
          <a:p>
            <a:pPr marL="895350" lvl="1" indent="-495300">
              <a:lnSpc>
                <a:spcPct val="80000"/>
              </a:lnSpc>
              <a:buFont typeface="Arial" panose="020B0604020202020204" pitchFamily="34" charset="0"/>
              <a:buChar char="•"/>
              <a:defRPr/>
            </a:pPr>
            <a:r>
              <a:rPr lang="en-GB" sz="1800" dirty="0"/>
              <a:t>£12.6m Upgrading and maintaining the estate</a:t>
            </a:r>
          </a:p>
          <a:p>
            <a:pPr marL="895350" lvl="1" indent="-495300">
              <a:lnSpc>
                <a:spcPct val="80000"/>
              </a:lnSpc>
              <a:buFont typeface="Arial" panose="020B0604020202020204" pitchFamily="34" charset="0"/>
              <a:buChar char="•"/>
              <a:defRPr/>
            </a:pPr>
            <a:r>
              <a:rPr lang="en-GB" sz="1800" dirty="0"/>
              <a:t>£6.0m National Imaging Programme</a:t>
            </a:r>
          </a:p>
          <a:p>
            <a:pPr marL="895350" lvl="1" indent="-495300">
              <a:lnSpc>
                <a:spcPct val="80000"/>
              </a:lnSpc>
              <a:buFont typeface="Arial" panose="020B0604020202020204" pitchFamily="34" charset="0"/>
              <a:buChar char="•"/>
              <a:defRPr/>
            </a:pPr>
            <a:r>
              <a:rPr lang="en-GB" sz="1800" dirty="0"/>
              <a:t>£3.6m Robotics (IFRS 16)</a:t>
            </a:r>
          </a:p>
          <a:p>
            <a:pPr marL="895350" lvl="1" indent="-495300">
              <a:lnSpc>
                <a:spcPct val="80000"/>
              </a:lnSpc>
              <a:buFont typeface="Arial" panose="020B0604020202020204" pitchFamily="34" charset="0"/>
              <a:buChar char="•"/>
              <a:defRPr/>
            </a:pPr>
            <a:r>
              <a:rPr lang="en-GB" sz="1800" dirty="0"/>
              <a:t>£3.3m Endoscopy</a:t>
            </a:r>
          </a:p>
          <a:p>
            <a:pPr marL="895350" lvl="1" indent="-495300">
              <a:lnSpc>
                <a:spcPct val="80000"/>
              </a:lnSpc>
              <a:buFont typeface="Arial" panose="020B0604020202020204" pitchFamily="34" charset="0"/>
              <a:buChar char="•"/>
              <a:defRPr/>
            </a:pPr>
            <a:r>
              <a:rPr lang="en-GB" sz="1800" dirty="0"/>
              <a:t>£3.0m Whitchurch Road Surgery (IFRS 16)</a:t>
            </a:r>
          </a:p>
          <a:p>
            <a:pPr marL="895350" lvl="1" indent="-495300">
              <a:lnSpc>
                <a:spcPct val="80000"/>
              </a:lnSpc>
              <a:buFont typeface="Arial" panose="020B0604020202020204" pitchFamily="34" charset="0"/>
              <a:buChar char="•"/>
              <a:defRPr/>
            </a:pPr>
            <a:r>
              <a:rPr lang="en-GB" sz="1800" dirty="0"/>
              <a:t>£3.0m Electrical Infrastructure</a:t>
            </a:r>
          </a:p>
          <a:p>
            <a:pPr marL="895350" lvl="1" indent="-495300">
              <a:lnSpc>
                <a:spcPct val="80000"/>
              </a:lnSpc>
              <a:buFont typeface="Arial" panose="020B0604020202020204" pitchFamily="34" charset="0"/>
              <a:buChar char="•"/>
              <a:defRPr/>
            </a:pPr>
            <a:r>
              <a:rPr lang="en-GB" sz="1800" dirty="0"/>
              <a:t>£3.0m Refit</a:t>
            </a:r>
          </a:p>
          <a:p>
            <a:pPr marL="895350" lvl="1" indent="-495300">
              <a:lnSpc>
                <a:spcPct val="80000"/>
              </a:lnSpc>
              <a:buFont typeface="Arial" panose="020B0604020202020204" pitchFamily="34" charset="0"/>
              <a:buChar char="•"/>
              <a:defRPr/>
            </a:pPr>
            <a:r>
              <a:rPr lang="en-GB" sz="1800" dirty="0"/>
              <a:t>£2.3m Maelfa Wellbeing Hub</a:t>
            </a:r>
          </a:p>
          <a:p>
            <a:pPr marL="895350" lvl="1" indent="-495300">
              <a:lnSpc>
                <a:spcPct val="80000"/>
              </a:lnSpc>
              <a:buFont typeface="Arial" panose="020B0604020202020204" pitchFamily="34" charset="0"/>
              <a:buChar char="•"/>
              <a:defRPr/>
            </a:pPr>
            <a:r>
              <a:rPr lang="en-GB" sz="1800" dirty="0"/>
              <a:t>£1.9m Medical Equipment</a:t>
            </a:r>
          </a:p>
          <a:p>
            <a:pPr marL="895350" lvl="1" indent="-495300">
              <a:lnSpc>
                <a:spcPct val="80000"/>
              </a:lnSpc>
              <a:buFont typeface="Arial" panose="020B0604020202020204" pitchFamily="34" charset="0"/>
              <a:buChar char="•"/>
              <a:defRPr/>
            </a:pPr>
            <a:r>
              <a:rPr lang="en-GB" sz="1800" dirty="0"/>
              <a:t>£1.6m Leases (IFRS 16)</a:t>
            </a:r>
          </a:p>
          <a:p>
            <a:pPr marL="895350" lvl="1" indent="-495300">
              <a:lnSpc>
                <a:spcPct val="80000"/>
              </a:lnSpc>
              <a:buFont typeface="Arial" panose="020B0604020202020204" pitchFamily="34" charset="0"/>
              <a:buChar char="•"/>
              <a:defRPr/>
            </a:pPr>
            <a:r>
              <a:rPr lang="en-GB" sz="1800" dirty="0"/>
              <a:t>£1.5m Statutory Compliance</a:t>
            </a:r>
          </a:p>
          <a:p>
            <a:pPr marL="895350" lvl="1" indent="-495300">
              <a:lnSpc>
                <a:spcPct val="80000"/>
              </a:lnSpc>
              <a:buFont typeface="Arial" panose="020B0604020202020204" pitchFamily="34" charset="0"/>
              <a:buChar char="•"/>
              <a:defRPr/>
            </a:pPr>
            <a:r>
              <a:rPr lang="en-GB" sz="1800" dirty="0"/>
              <a:t>£1.2m Covid Recovery Funding</a:t>
            </a:r>
          </a:p>
          <a:p>
            <a:pPr marL="895350" lvl="1" indent="-495300">
              <a:lnSpc>
                <a:spcPct val="80000"/>
              </a:lnSpc>
              <a:buFont typeface="Arial" panose="020B0604020202020204" pitchFamily="34" charset="0"/>
              <a:buChar char="•"/>
              <a:defRPr/>
            </a:pPr>
            <a:r>
              <a:rPr lang="en-GB" sz="1800" dirty="0"/>
              <a:t>£1.0m IT</a:t>
            </a:r>
          </a:p>
          <a:p>
            <a:pPr marL="895350" lvl="1" indent="-495300">
              <a:lnSpc>
                <a:spcPct val="80000"/>
              </a:lnSpc>
              <a:buFont typeface="Arial" panose="020B0604020202020204" pitchFamily="34" charset="0"/>
              <a:buChar char="•"/>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Capital Programme</a:t>
            </a:r>
          </a:p>
        </p:txBody>
      </p:sp>
    </p:spTree>
    <p:extLst>
      <p:ext uri="{BB962C8B-B14F-4D97-AF65-F5344CB8AC3E}">
        <p14:creationId xmlns:p14="http://schemas.microsoft.com/office/powerpoint/2010/main" val="1946898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2013826"/>
            <a:ext cx="10398357" cy="4740844"/>
          </a:xfrm>
        </p:spPr>
        <p:txBody>
          <a:bodyPr/>
          <a:lstStyle/>
          <a:p>
            <a:pPr marL="0" indent="0">
              <a:lnSpc>
                <a:spcPct val="80000"/>
              </a:lnSpc>
              <a:buNone/>
              <a:defRPr/>
            </a:pPr>
            <a:r>
              <a:rPr lang="en-GB" sz="2000" dirty="0"/>
              <a:t>23/24 Capital Resource Allocation (1/9/2023) - of £29.644m </a:t>
            </a:r>
          </a:p>
          <a:p>
            <a:pPr>
              <a:lnSpc>
                <a:spcPct val="80000"/>
              </a:lnSpc>
              <a:defRPr/>
            </a:pPr>
            <a:endParaRPr lang="en-GB" sz="2000" dirty="0"/>
          </a:p>
          <a:p>
            <a:pPr>
              <a:lnSpc>
                <a:spcPct val="80000"/>
              </a:lnSpc>
              <a:defRPr/>
            </a:pPr>
            <a:r>
              <a:rPr lang="en-GB" sz="2000" dirty="0"/>
              <a:t>£11.0m Discretionary Allocation </a:t>
            </a:r>
          </a:p>
          <a:p>
            <a:pPr>
              <a:lnSpc>
                <a:spcPct val="80000"/>
              </a:lnSpc>
              <a:defRPr/>
            </a:pPr>
            <a:r>
              <a:rPr lang="en-GB" sz="2000" dirty="0"/>
              <a:t>£7.2m Neuroradiology Equipment</a:t>
            </a:r>
          </a:p>
          <a:p>
            <a:pPr>
              <a:lnSpc>
                <a:spcPct val="80000"/>
              </a:lnSpc>
              <a:defRPr/>
            </a:pPr>
            <a:r>
              <a:rPr lang="en-GB" sz="2000" dirty="0"/>
              <a:t>£4.2m </a:t>
            </a:r>
            <a:r>
              <a:rPr lang="en-GB" sz="2000" dirty="0" err="1"/>
              <a:t>Efab</a:t>
            </a:r>
            <a:r>
              <a:rPr lang="en-GB" sz="2000" dirty="0"/>
              <a:t> (Infrastructure, Fire and Decarb) </a:t>
            </a:r>
          </a:p>
          <a:p>
            <a:pPr>
              <a:lnSpc>
                <a:spcPct val="80000"/>
              </a:lnSpc>
              <a:defRPr/>
            </a:pPr>
            <a:r>
              <a:rPr lang="en-GB" sz="2000" dirty="0"/>
              <a:t>£2.5m IRCF Well Being Hub Park View</a:t>
            </a:r>
          </a:p>
          <a:p>
            <a:pPr>
              <a:lnSpc>
                <a:spcPct val="80000"/>
              </a:lnSpc>
              <a:defRPr/>
            </a:pPr>
            <a:r>
              <a:rPr lang="en-GB" sz="2000" dirty="0"/>
              <a:t>£2.3m Endoscopy</a:t>
            </a:r>
          </a:p>
          <a:p>
            <a:pPr>
              <a:lnSpc>
                <a:spcPct val="80000"/>
              </a:lnSpc>
              <a:defRPr/>
            </a:pPr>
            <a:r>
              <a:rPr lang="en-GB" sz="2000" dirty="0"/>
              <a:t>£0.8m Rookwood</a:t>
            </a:r>
          </a:p>
          <a:p>
            <a:pPr>
              <a:lnSpc>
                <a:spcPct val="80000"/>
              </a:lnSpc>
              <a:defRPr/>
            </a:pPr>
            <a:r>
              <a:rPr lang="en-GB" sz="2000" dirty="0"/>
              <a:t>£0.6m Electrical Infrastructure</a:t>
            </a:r>
          </a:p>
          <a:p>
            <a:pPr>
              <a:lnSpc>
                <a:spcPct val="80000"/>
              </a:lnSpc>
              <a:defRPr/>
            </a:pPr>
            <a:r>
              <a:rPr lang="en-GB" sz="2000" dirty="0"/>
              <a:t>£1.0m other all Wales capital projects (</a:t>
            </a:r>
            <a:r>
              <a:rPr lang="en-GB" sz="2000" dirty="0" err="1"/>
              <a:t>inc.</a:t>
            </a:r>
            <a:r>
              <a:rPr lang="en-GB" sz="2000" dirty="0"/>
              <a:t> Digital Eyecare, CAVOC Theatres)</a:t>
            </a:r>
          </a:p>
          <a:p>
            <a:pPr marL="0" indent="0">
              <a:lnSpc>
                <a:spcPct val="80000"/>
              </a:lnSpc>
              <a:buNone/>
              <a:defRPr/>
            </a:pPr>
            <a:endParaRPr lang="en-GB" sz="2000" dirty="0"/>
          </a:p>
          <a:p>
            <a:pPr marL="0" indent="0">
              <a:lnSpc>
                <a:spcPct val="80000"/>
              </a:lnSpc>
              <a:buNone/>
              <a:defRPr/>
            </a:pPr>
            <a:r>
              <a:rPr lang="en-GB" sz="2000" dirty="0"/>
              <a:t>Should any additional funding opportunities arise, strategic priorities are identified for potential 2023/24 deliverable projects</a:t>
            </a: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2023/24</a:t>
            </a:r>
          </a:p>
          <a:p>
            <a:pPr algn="l"/>
            <a:r>
              <a:rPr lang="en-GB" altLang="en-US" sz="3200" dirty="0"/>
              <a:t>Financial Outlook - Capital</a:t>
            </a:r>
          </a:p>
        </p:txBody>
      </p:sp>
    </p:spTree>
    <p:extLst>
      <p:ext uri="{BB962C8B-B14F-4D97-AF65-F5344CB8AC3E}">
        <p14:creationId xmlns:p14="http://schemas.microsoft.com/office/powerpoint/2010/main" val="2509075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0" indent="0">
              <a:lnSpc>
                <a:spcPct val="90000"/>
              </a:lnSpc>
              <a:buNone/>
              <a:defRPr/>
            </a:pPr>
            <a:r>
              <a:rPr lang="en-GB" altLang="en-US" sz="2000" dirty="0"/>
              <a:t>The Welsh Government amended the financial performance duties applicable to LHB’s in 2014/2015 under the National Health Services Finance Act 2014</a:t>
            </a:r>
          </a:p>
          <a:p>
            <a:pPr marL="0" indent="0">
              <a:lnSpc>
                <a:spcPct val="90000"/>
              </a:lnSpc>
              <a:buNone/>
              <a:defRPr/>
            </a:pPr>
            <a:endParaRPr lang="en-GB" altLang="en-US" sz="2000" dirty="0"/>
          </a:p>
          <a:p>
            <a:pPr marL="0" indent="0">
              <a:lnSpc>
                <a:spcPct val="90000"/>
              </a:lnSpc>
              <a:buNone/>
              <a:defRPr/>
            </a:pPr>
            <a:r>
              <a:rPr lang="en-GB" altLang="en-US" sz="2000" dirty="0"/>
              <a:t>Two revenue financial duties now apply:</a:t>
            </a:r>
          </a:p>
          <a:p>
            <a:pPr marL="0" indent="0">
              <a:lnSpc>
                <a:spcPct val="90000"/>
              </a:lnSpc>
              <a:buNone/>
              <a:defRPr/>
            </a:pPr>
            <a:endParaRPr lang="en-GB" altLang="en-US" sz="2000" dirty="0"/>
          </a:p>
          <a:p>
            <a:pPr lvl="1">
              <a:lnSpc>
                <a:spcPct val="90000"/>
              </a:lnSpc>
              <a:buFont typeface="Arial" panose="020B0604020202020204" pitchFamily="34" charset="0"/>
              <a:buChar char="•"/>
              <a:defRPr/>
            </a:pPr>
            <a:r>
              <a:rPr lang="en-GB" altLang="en-US" sz="2000" dirty="0"/>
              <a:t>A duty to ensure that its expenditure does not exceed the combined funding allocated to it over a period of 3 years</a:t>
            </a:r>
          </a:p>
          <a:p>
            <a:pPr marL="457200" lvl="1" indent="0">
              <a:lnSpc>
                <a:spcPct val="90000"/>
              </a:lnSpc>
              <a:buNone/>
              <a:defRPr/>
            </a:pPr>
            <a:r>
              <a:rPr lang="en-GB" altLang="en-US" sz="2000" dirty="0"/>
              <a:t> </a:t>
            </a:r>
          </a:p>
          <a:p>
            <a:pPr lvl="1">
              <a:lnSpc>
                <a:spcPct val="90000"/>
              </a:lnSpc>
              <a:buFont typeface="Arial" panose="020B0604020202020204" pitchFamily="34" charset="0"/>
              <a:buChar char="•"/>
              <a:defRPr/>
            </a:pPr>
            <a:r>
              <a:rPr lang="en-GB" altLang="en-US" sz="2000" dirty="0"/>
              <a:t>A duty to prepare and obtain approval from the Welsh Ministers a plan (IMTP) which achieves the rolling 3 year position</a:t>
            </a: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Duties – Revenue Resource</a:t>
            </a:r>
          </a:p>
        </p:txBody>
      </p:sp>
    </p:spTree>
    <p:extLst>
      <p:ext uri="{BB962C8B-B14F-4D97-AF65-F5344CB8AC3E}">
        <p14:creationId xmlns:p14="http://schemas.microsoft.com/office/powerpoint/2010/main" val="238941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0" indent="0">
              <a:lnSpc>
                <a:spcPct val="90000"/>
              </a:lnSpc>
              <a:buClr>
                <a:srgbClr val="00B050"/>
              </a:buClr>
              <a:buNone/>
              <a:defRPr/>
            </a:pPr>
            <a:endParaRPr lang="en-GB" altLang="en-US" sz="2000" dirty="0"/>
          </a:p>
          <a:p>
            <a:pPr>
              <a:lnSpc>
                <a:spcPct val="90000"/>
              </a:lnSpc>
              <a:buClr>
                <a:srgbClr val="FF0000"/>
              </a:buClr>
              <a:buFont typeface="Wingdings" panose="05000000000000000000" pitchFamily="2" charset="2"/>
              <a:buChar char=""/>
              <a:defRPr/>
            </a:pPr>
            <a:r>
              <a:rPr lang="en-GB" altLang="en-US" sz="2000" dirty="0"/>
              <a:t>The Integrated Medium Term Plan submitted  for the period 2022-2025 did not include a balanced financial position and was not approved  </a:t>
            </a:r>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FF0000"/>
              </a:buClr>
              <a:buFont typeface="Wingdings" panose="05000000000000000000" pitchFamily="2" charset="2"/>
              <a:buChar char=""/>
              <a:defRPr/>
            </a:pPr>
            <a:r>
              <a:rPr lang="en-GB" altLang="en-US" sz="2000" dirty="0"/>
              <a:t>Therefore, the UHB  did not meet its statutory duty to have an approved financial plan for the period 2022-23 to 2024-25</a:t>
            </a:r>
          </a:p>
          <a:p>
            <a:pPr>
              <a:lnSpc>
                <a:spcPct val="90000"/>
              </a:lnSpc>
              <a:buClr>
                <a:srgbClr val="00B050"/>
              </a:buClr>
              <a:buFont typeface="Webdings" panose="05030102010509060703" pitchFamily="18" charset="2"/>
              <a:buChar char=""/>
              <a:defRPr/>
            </a:pPr>
            <a:endParaRPr lang="en-GB" altLang="en-US" sz="2000" dirty="0"/>
          </a:p>
          <a:p>
            <a:pPr marL="0" indent="0">
              <a:lnSpc>
                <a:spcPct val="90000"/>
              </a:lnSpc>
              <a:buClr>
                <a:srgbClr val="FF0000"/>
              </a:buClr>
              <a:buNone/>
              <a:defRPr/>
            </a:pPr>
            <a:r>
              <a:rPr lang="en-GB" altLang="en-US" sz="2000" dirty="0"/>
              <a:t>In the absence of an approved Integrated Medium Term Plan, the LHB submitted a one year Operational Plan with a planned deficit of £26.9m deficit</a:t>
            </a:r>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00B050"/>
              </a:buClr>
              <a:buFont typeface="Webdings" panose="05030102010509060703" pitchFamily="18" charset="2"/>
              <a:buChar char=""/>
              <a:defRPr/>
            </a:pPr>
            <a:endParaRPr lang="en-GB" altLang="en-US" sz="2000" dirty="0"/>
          </a:p>
          <a:p>
            <a:pPr>
              <a:lnSpc>
                <a:spcPct val="90000"/>
              </a:lnSpc>
              <a:buClr>
                <a:srgbClr val="00B050"/>
              </a:buClr>
              <a:buFont typeface="Webdings" panose="05030102010509060703" pitchFamily="18" charset="2"/>
              <a:buChar char=""/>
              <a:defRPr/>
            </a:pPr>
            <a:endParaRPr lang="en-GB" altLang="en-US" sz="2000" dirty="0"/>
          </a:p>
          <a:p>
            <a:pPr marL="400050" lvl="2" indent="0">
              <a:lnSpc>
                <a:spcPct val="90000"/>
              </a:lnSpc>
              <a:buNone/>
              <a:defRPr/>
            </a:pPr>
            <a:endParaRPr lang="en-GB" altLang="en-US" sz="2000" dirty="0"/>
          </a:p>
          <a:p>
            <a:pPr marL="571500" lvl="2" indent="-171450">
              <a:lnSpc>
                <a:spcPct val="90000"/>
              </a:lnSpc>
              <a:buFont typeface="Webdings" panose="05030102010509060703" pitchFamily="18" charset="2"/>
              <a:buChar char=""/>
              <a:defRPr/>
            </a:pPr>
            <a:endParaRPr lang="en-GB" altLang="en-US" sz="800" dirty="0"/>
          </a:p>
          <a:p>
            <a:pPr marL="0" indent="0">
              <a:lnSpc>
                <a:spcPct val="90000"/>
              </a:lnSpc>
              <a:buNone/>
              <a:defRPr/>
            </a:pP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Duties – Revenue Resource</a:t>
            </a:r>
          </a:p>
        </p:txBody>
      </p:sp>
    </p:spTree>
    <p:extLst>
      <p:ext uri="{BB962C8B-B14F-4D97-AF65-F5344CB8AC3E}">
        <p14:creationId xmlns:p14="http://schemas.microsoft.com/office/powerpoint/2010/main" val="111056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78946" y="1996938"/>
            <a:ext cx="10280400" cy="4783359"/>
          </a:xfrm>
        </p:spPr>
        <p:txBody>
          <a:bodyPr/>
          <a:lstStyle/>
          <a:p>
            <a:pPr marL="400050">
              <a:lnSpc>
                <a:spcPct val="90000"/>
              </a:lnSpc>
              <a:defRPr/>
            </a:pPr>
            <a:r>
              <a:rPr lang="en-GB" sz="2000" dirty="0"/>
              <a:t>The operational plan (in the absence of an approved IMTP) was to deliver a year end position within a £26.9m deficit</a:t>
            </a:r>
          </a:p>
          <a:p>
            <a:pPr marL="57150" indent="0">
              <a:lnSpc>
                <a:spcPct val="90000"/>
              </a:lnSpc>
              <a:buNone/>
              <a:defRPr/>
            </a:pPr>
            <a:endParaRPr lang="en-GB" altLang="en-US" sz="800" dirty="0"/>
          </a:p>
          <a:p>
            <a:pPr>
              <a:lnSpc>
                <a:spcPct val="90000"/>
              </a:lnSpc>
              <a:buClr>
                <a:schemeClr val="tx1"/>
              </a:buClr>
              <a:defRPr/>
            </a:pPr>
            <a:r>
              <a:rPr lang="en-GB" altLang="en-US" sz="2000" dirty="0"/>
              <a:t>The financial performance for the year, as contained in the accounts is a year-end deficit of £26.789m for 22/23</a:t>
            </a:r>
          </a:p>
          <a:p>
            <a:pPr lvl="1">
              <a:lnSpc>
                <a:spcPct val="90000"/>
              </a:lnSpc>
              <a:buClr>
                <a:schemeClr val="tx1"/>
              </a:buClr>
              <a:buFont typeface="Arial" panose="020B0604020202020204" pitchFamily="34" charset="0"/>
              <a:buChar char="•"/>
              <a:defRPr/>
            </a:pPr>
            <a:endParaRPr lang="en-GB" altLang="en-US" sz="800" dirty="0"/>
          </a:p>
          <a:p>
            <a:pPr marL="342900" lvl="1" indent="-342900">
              <a:lnSpc>
                <a:spcPct val="90000"/>
              </a:lnSpc>
              <a:buClr>
                <a:schemeClr val="tx1"/>
              </a:buClr>
              <a:buFont typeface="Arial" panose="020B0604020202020204" pitchFamily="34" charset="0"/>
              <a:buChar char="•"/>
              <a:defRPr/>
            </a:pPr>
            <a:r>
              <a:rPr lang="en-GB" altLang="en-US" sz="2000" dirty="0"/>
              <a:t>The UHB had a surplus £0.090m in 20/21 and a surplus of £0.232m in 21/22</a:t>
            </a:r>
          </a:p>
          <a:p>
            <a:pPr marL="342900" lvl="1" indent="-342900">
              <a:lnSpc>
                <a:spcPct val="90000"/>
              </a:lnSpc>
              <a:buClr>
                <a:srgbClr val="00B050"/>
              </a:buClr>
              <a:buFont typeface="Webdings" panose="05030102010509060703" pitchFamily="18" charset="2"/>
              <a:buChar char=""/>
              <a:defRPr/>
            </a:pPr>
            <a:endParaRPr lang="en-GB" altLang="en-US" sz="2000" dirty="0"/>
          </a:p>
          <a:p>
            <a:pPr marL="342900" lvl="1" indent="-342900">
              <a:lnSpc>
                <a:spcPct val="90000"/>
              </a:lnSpc>
              <a:buClr>
                <a:srgbClr val="FF0000"/>
              </a:buClr>
              <a:buFont typeface="Wingdings" panose="05000000000000000000" pitchFamily="2" charset="2"/>
              <a:buChar char=""/>
              <a:defRPr/>
            </a:pPr>
            <a:r>
              <a:rPr lang="en-GB" altLang="en-US" sz="2000" dirty="0"/>
              <a:t>This means that over the three-year period the combined deficit is £29.467m</a:t>
            </a:r>
          </a:p>
          <a:p>
            <a:pPr marL="742950" lvl="2" indent="-342900">
              <a:lnSpc>
                <a:spcPct val="90000"/>
              </a:lnSpc>
              <a:buClr>
                <a:srgbClr val="FF0000"/>
              </a:buClr>
              <a:buFont typeface="Wingdings" panose="05000000000000000000" pitchFamily="2" charset="2"/>
              <a:buChar char=""/>
              <a:defRPr/>
            </a:pPr>
            <a:endParaRPr lang="en-GB" altLang="en-US" sz="2000" dirty="0"/>
          </a:p>
          <a:p>
            <a:pPr marL="400050" lvl="2" indent="0">
              <a:lnSpc>
                <a:spcPct val="90000"/>
              </a:lnSpc>
              <a:buNone/>
              <a:defRPr/>
            </a:pPr>
            <a:endParaRPr lang="en-GB" altLang="en-US" sz="800" dirty="0"/>
          </a:p>
          <a:p>
            <a:pPr marL="571500" lvl="2" indent="-171450">
              <a:lnSpc>
                <a:spcPct val="90000"/>
              </a:lnSpc>
              <a:buFont typeface="Webdings" panose="05030102010509060703" pitchFamily="18" charset="2"/>
              <a:buChar char=""/>
              <a:defRPr/>
            </a:pPr>
            <a:endParaRPr lang="en-GB" altLang="en-US" sz="800" dirty="0"/>
          </a:p>
          <a:p>
            <a:pPr marL="0" lvl="1" indent="0" algn="ctr">
              <a:lnSpc>
                <a:spcPct val="90000"/>
              </a:lnSpc>
              <a:buNone/>
              <a:defRPr/>
            </a:pPr>
            <a:r>
              <a:rPr lang="en-GB" altLang="en-US" sz="2000" u="sng" dirty="0"/>
              <a:t>The UHB therefore, did not achieve its financial duty under either section 175(1) or 175(2a)</a:t>
            </a:r>
          </a:p>
          <a:p>
            <a:pPr marL="0" indent="0">
              <a:lnSpc>
                <a:spcPct val="90000"/>
              </a:lnSpc>
              <a:buNone/>
              <a:defRPr/>
            </a:pPr>
            <a:endParaRPr lang="en-GB" altLang="en-US" sz="2400" dirty="0">
              <a:solidFill>
                <a:srgbClr val="FF0000"/>
              </a:solidFill>
            </a:endParaRPr>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Duties – Revenue Resource</a:t>
            </a:r>
          </a:p>
        </p:txBody>
      </p:sp>
    </p:spTree>
    <p:extLst>
      <p:ext uri="{BB962C8B-B14F-4D97-AF65-F5344CB8AC3E}">
        <p14:creationId xmlns:p14="http://schemas.microsoft.com/office/powerpoint/2010/main" val="1233612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98218" y="2010001"/>
            <a:ext cx="10280400" cy="4783359"/>
          </a:xfrm>
        </p:spPr>
        <p:txBody>
          <a:bodyPr/>
          <a:lstStyle/>
          <a:p>
            <a:pPr marL="0" indent="0">
              <a:lnSpc>
                <a:spcPct val="90000"/>
              </a:lnSpc>
              <a:buNone/>
              <a:defRPr/>
            </a:pPr>
            <a:r>
              <a:rPr lang="en-GB" altLang="en-US" sz="2000" dirty="0"/>
              <a:t>The Health Board also has a duty to ensure capital expenditure remains with in the Welsh Government Capital Resource Allocation over the same three year period</a:t>
            </a:r>
          </a:p>
          <a:p>
            <a:pPr marL="0" indent="0">
              <a:lnSpc>
                <a:spcPct val="90000"/>
              </a:lnSpc>
              <a:buNone/>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In 22/23 the UHB successfully managed its capital programme and delivered a small surplus of £0.088m against its Capital Resource Limit of £55.410m</a:t>
            </a:r>
          </a:p>
          <a:p>
            <a:pPr>
              <a:lnSpc>
                <a:spcPct val="90000"/>
              </a:lnSpc>
              <a:buClr>
                <a:srgbClr val="00B050"/>
              </a:buClr>
              <a:buFont typeface="Wingdings" panose="05000000000000000000" pitchFamily="2" charset="2"/>
              <a:buChar char=""/>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The UHB had a surplus of £0.104m in 20/21 and a surplus of £0.041m in 21/22 and against its Capital Resource Limit</a:t>
            </a:r>
          </a:p>
          <a:p>
            <a:pPr>
              <a:lnSpc>
                <a:spcPct val="90000"/>
              </a:lnSpc>
              <a:buClr>
                <a:srgbClr val="00B050"/>
              </a:buClr>
              <a:buFont typeface="Wingdings" panose="05000000000000000000" pitchFamily="2" charset="2"/>
              <a:buChar char=""/>
              <a:defRPr/>
            </a:pPr>
            <a:endParaRPr lang="en-GB" altLang="en-US" sz="2000" dirty="0"/>
          </a:p>
          <a:p>
            <a:pPr>
              <a:lnSpc>
                <a:spcPct val="90000"/>
              </a:lnSpc>
              <a:buClr>
                <a:srgbClr val="00B050"/>
              </a:buClr>
              <a:buFont typeface="Wingdings" panose="05000000000000000000" pitchFamily="2" charset="2"/>
              <a:buChar char=""/>
              <a:defRPr/>
            </a:pPr>
            <a:r>
              <a:rPr lang="en-GB" altLang="en-US" sz="2000" dirty="0"/>
              <a:t>This means that over the three-year period the combined surplus is £0.233m</a:t>
            </a:r>
          </a:p>
          <a:p>
            <a:pPr>
              <a:lnSpc>
                <a:spcPct val="90000"/>
              </a:lnSpc>
              <a:buClr>
                <a:srgbClr val="00B050"/>
              </a:buClr>
              <a:buFont typeface="Webdings" panose="05030102010509060703" pitchFamily="18" charset="2"/>
              <a:buChar char=""/>
              <a:defRPr/>
            </a:pPr>
            <a:endParaRPr lang="en-GB" altLang="en-US" sz="2000" dirty="0"/>
          </a:p>
          <a:p>
            <a:pPr marL="0" indent="0" algn="ctr">
              <a:lnSpc>
                <a:spcPct val="90000"/>
              </a:lnSpc>
              <a:buClr>
                <a:srgbClr val="00B050"/>
              </a:buClr>
              <a:buNone/>
              <a:defRPr/>
            </a:pPr>
            <a:r>
              <a:rPr lang="en-GB" altLang="en-US" sz="2000" u="sng" dirty="0"/>
              <a:t>Thus, the UHB met its financial duty to break-even against its Capital Resource Limit over the three years 20/21 to 22/23</a:t>
            </a:r>
            <a:endParaRPr lang="en-GB" altLang="en-US" sz="2000" dirty="0"/>
          </a:p>
        </p:txBody>
      </p:sp>
      <p:sp>
        <p:nvSpPr>
          <p:cNvPr id="5" name="Rectangle 5">
            <a:extLst>
              <a:ext uri="{FF2B5EF4-FFF2-40B4-BE49-F238E27FC236}">
                <a16:creationId xmlns:a16="http://schemas.microsoft.com/office/drawing/2014/main" id="{332AD593-3E96-4E96-95D3-9B234F8C1B08}"/>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Financial Targets – Capital Resource</a:t>
            </a:r>
          </a:p>
        </p:txBody>
      </p:sp>
    </p:spTree>
    <p:extLst>
      <p:ext uri="{BB962C8B-B14F-4D97-AF65-F5344CB8AC3E}">
        <p14:creationId xmlns:p14="http://schemas.microsoft.com/office/powerpoint/2010/main" val="154429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D7F54F43-3D1B-44DC-AE70-D882E84DDCCF}"/>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Performance – 20/21 to 22/23</a:t>
            </a:r>
          </a:p>
        </p:txBody>
      </p:sp>
      <p:pic>
        <p:nvPicPr>
          <p:cNvPr id="3" name="Picture 2">
            <a:extLst>
              <a:ext uri="{FF2B5EF4-FFF2-40B4-BE49-F238E27FC236}">
                <a16:creationId xmlns:a16="http://schemas.microsoft.com/office/drawing/2014/main" id="{36259C90-67CB-4AA5-BE2E-666D15E4AA34}"/>
              </a:ext>
            </a:extLst>
          </p:cNvPr>
          <p:cNvPicPr>
            <a:picLocks noChangeAspect="1"/>
          </p:cNvPicPr>
          <p:nvPr/>
        </p:nvPicPr>
        <p:blipFill>
          <a:blip r:embed="rId3"/>
          <a:stretch>
            <a:fillRect/>
          </a:stretch>
        </p:blipFill>
        <p:spPr>
          <a:xfrm>
            <a:off x="678946" y="1604482"/>
            <a:ext cx="8524875" cy="1752600"/>
          </a:xfrm>
          <a:prstGeom prst="rect">
            <a:avLst/>
          </a:prstGeom>
        </p:spPr>
      </p:pic>
      <p:pic>
        <p:nvPicPr>
          <p:cNvPr id="9" name="Picture 8">
            <a:extLst>
              <a:ext uri="{FF2B5EF4-FFF2-40B4-BE49-F238E27FC236}">
                <a16:creationId xmlns:a16="http://schemas.microsoft.com/office/drawing/2014/main" id="{5E0C5246-A204-4C0D-B17F-6D243089CFEF}"/>
              </a:ext>
            </a:extLst>
          </p:cNvPr>
          <p:cNvPicPr>
            <a:picLocks noChangeAspect="1"/>
          </p:cNvPicPr>
          <p:nvPr/>
        </p:nvPicPr>
        <p:blipFill>
          <a:blip r:embed="rId4"/>
          <a:stretch>
            <a:fillRect/>
          </a:stretch>
        </p:blipFill>
        <p:spPr>
          <a:xfrm>
            <a:off x="678945" y="3488130"/>
            <a:ext cx="8524875" cy="2552700"/>
          </a:xfrm>
          <a:prstGeom prst="rect">
            <a:avLst/>
          </a:prstGeom>
        </p:spPr>
      </p:pic>
    </p:spTree>
    <p:extLst>
      <p:ext uri="{BB962C8B-B14F-4D97-AF65-F5344CB8AC3E}">
        <p14:creationId xmlns:p14="http://schemas.microsoft.com/office/powerpoint/2010/main" val="3188264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Income and Expenditure</a:t>
            </a:r>
          </a:p>
        </p:txBody>
      </p:sp>
      <p:pic>
        <p:nvPicPr>
          <p:cNvPr id="7" name="Picture 6">
            <a:extLst>
              <a:ext uri="{FF2B5EF4-FFF2-40B4-BE49-F238E27FC236}">
                <a16:creationId xmlns:a16="http://schemas.microsoft.com/office/drawing/2014/main" id="{D6159BF8-E67D-4851-9E34-CD85D4C49726}"/>
              </a:ext>
            </a:extLst>
          </p:cNvPr>
          <p:cNvPicPr>
            <a:picLocks noChangeAspect="1"/>
          </p:cNvPicPr>
          <p:nvPr/>
        </p:nvPicPr>
        <p:blipFill>
          <a:blip r:embed="rId3"/>
          <a:stretch>
            <a:fillRect/>
          </a:stretch>
        </p:blipFill>
        <p:spPr>
          <a:xfrm>
            <a:off x="5928189" y="1666316"/>
            <a:ext cx="5522291" cy="3070071"/>
          </a:xfrm>
          <a:prstGeom prst="rect">
            <a:avLst/>
          </a:prstGeom>
        </p:spPr>
      </p:pic>
      <p:pic>
        <p:nvPicPr>
          <p:cNvPr id="9" name="Picture 8">
            <a:extLst>
              <a:ext uri="{FF2B5EF4-FFF2-40B4-BE49-F238E27FC236}">
                <a16:creationId xmlns:a16="http://schemas.microsoft.com/office/drawing/2014/main" id="{1BA01F99-2B54-4D09-BDC3-007FC99F1759}"/>
              </a:ext>
            </a:extLst>
          </p:cNvPr>
          <p:cNvPicPr>
            <a:picLocks noChangeAspect="1"/>
          </p:cNvPicPr>
          <p:nvPr/>
        </p:nvPicPr>
        <p:blipFill>
          <a:blip r:embed="rId4"/>
          <a:stretch>
            <a:fillRect/>
          </a:stretch>
        </p:blipFill>
        <p:spPr>
          <a:xfrm>
            <a:off x="678946" y="1666316"/>
            <a:ext cx="5051731" cy="3070071"/>
          </a:xfrm>
          <a:prstGeom prst="rect">
            <a:avLst/>
          </a:prstGeom>
        </p:spPr>
      </p:pic>
    </p:spTree>
    <p:extLst>
      <p:ext uri="{BB962C8B-B14F-4D97-AF65-F5344CB8AC3E}">
        <p14:creationId xmlns:p14="http://schemas.microsoft.com/office/powerpoint/2010/main" val="2969784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78946" y="1710968"/>
            <a:ext cx="3131242" cy="461665"/>
          </a:xfrm>
          <a:prstGeom prst="rect">
            <a:avLst/>
          </a:prstGeom>
        </p:spPr>
        <p:txBody>
          <a:bodyPr wrap="none">
            <a:spAutoFit/>
          </a:bodyPr>
          <a:lstStyle/>
          <a:p>
            <a:r>
              <a:rPr lang="en-GB" sz="2400" dirty="0"/>
              <a:t>Total Employees 17,221</a:t>
            </a:r>
          </a:p>
        </p:txBody>
      </p:sp>
      <p:sp>
        <p:nvSpPr>
          <p:cNvPr id="7" name="Rectangle 5">
            <a:extLst>
              <a:ext uri="{FF2B5EF4-FFF2-40B4-BE49-F238E27FC236}">
                <a16:creationId xmlns:a16="http://schemas.microsoft.com/office/drawing/2014/main" id="{42C6216E-523E-4920-999F-CEA25682AEF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Staff Numbers</a:t>
            </a:r>
          </a:p>
        </p:txBody>
      </p:sp>
      <p:pic>
        <p:nvPicPr>
          <p:cNvPr id="4" name="Picture 3">
            <a:extLst>
              <a:ext uri="{FF2B5EF4-FFF2-40B4-BE49-F238E27FC236}">
                <a16:creationId xmlns:a16="http://schemas.microsoft.com/office/drawing/2014/main" id="{637F9E8F-762A-4DAA-9B8D-450F67D466B6}"/>
              </a:ext>
            </a:extLst>
          </p:cNvPr>
          <p:cNvPicPr>
            <a:picLocks noChangeAspect="1"/>
          </p:cNvPicPr>
          <p:nvPr/>
        </p:nvPicPr>
        <p:blipFill>
          <a:blip r:embed="rId3"/>
          <a:stretch>
            <a:fillRect/>
          </a:stretch>
        </p:blipFill>
        <p:spPr>
          <a:xfrm>
            <a:off x="678945" y="2377251"/>
            <a:ext cx="5033485" cy="3226525"/>
          </a:xfrm>
          <a:prstGeom prst="rect">
            <a:avLst/>
          </a:prstGeom>
          <a:ln w="22225">
            <a:solidFill>
              <a:schemeClr val="tx1"/>
            </a:solidFill>
          </a:ln>
        </p:spPr>
      </p:pic>
      <p:graphicFrame>
        <p:nvGraphicFramePr>
          <p:cNvPr id="10" name="Chart 9">
            <a:extLst>
              <a:ext uri="{FF2B5EF4-FFF2-40B4-BE49-F238E27FC236}">
                <a16:creationId xmlns:a16="http://schemas.microsoft.com/office/drawing/2014/main" id="{D52128BF-8928-4000-B472-49F174255CE3}"/>
              </a:ext>
            </a:extLst>
          </p:cNvPr>
          <p:cNvGraphicFramePr>
            <a:graphicFrameLocks/>
          </p:cNvGraphicFramePr>
          <p:nvPr>
            <p:extLst>
              <p:ext uri="{D42A27DB-BD31-4B8C-83A1-F6EECF244321}">
                <p14:modId xmlns:p14="http://schemas.microsoft.com/office/powerpoint/2010/main" val="2768176544"/>
              </p:ext>
            </p:extLst>
          </p:nvPr>
        </p:nvGraphicFramePr>
        <p:xfrm>
          <a:off x="5895654" y="2377251"/>
          <a:ext cx="4933308" cy="322652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03414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678946" y="1714804"/>
            <a:ext cx="10495454" cy="4740844"/>
          </a:xfrm>
        </p:spPr>
        <p:txBody>
          <a:bodyPr/>
          <a:lstStyle/>
          <a:p>
            <a:pPr marL="0" indent="0">
              <a:lnSpc>
                <a:spcPct val="80000"/>
              </a:lnSpc>
              <a:buNone/>
              <a:defRPr/>
            </a:pPr>
            <a:r>
              <a:rPr lang="en-GB" sz="2000" dirty="0"/>
              <a:t>Assurance on the accuracy of the Annual Accounts can be taken by</a:t>
            </a:r>
          </a:p>
          <a:p>
            <a:pPr>
              <a:lnSpc>
                <a:spcPct val="80000"/>
              </a:lnSpc>
              <a:defRPr/>
            </a:pPr>
            <a:endParaRPr lang="en-GB" sz="800" dirty="0"/>
          </a:p>
          <a:p>
            <a:pPr>
              <a:lnSpc>
                <a:spcPct val="80000"/>
              </a:lnSpc>
              <a:defRPr/>
            </a:pPr>
            <a:r>
              <a:rPr lang="en-GB" sz="2000" dirty="0"/>
              <a:t>The work and review carried out by the Audit and Assurance Committee throughout 22/23</a:t>
            </a:r>
          </a:p>
          <a:p>
            <a:pPr marL="457200" lvl="1" indent="0">
              <a:lnSpc>
                <a:spcPct val="80000"/>
              </a:lnSpc>
              <a:buNone/>
              <a:defRPr/>
            </a:pPr>
            <a:endParaRPr lang="en-GB" sz="800" dirty="0"/>
          </a:p>
          <a:p>
            <a:pPr>
              <a:lnSpc>
                <a:spcPct val="80000"/>
              </a:lnSpc>
              <a:defRPr/>
            </a:pPr>
            <a:r>
              <a:rPr lang="en-GB" sz="2000" dirty="0"/>
              <a:t>The work completed by Audit Wales and summarised in their ISA 260 Report</a:t>
            </a:r>
          </a:p>
          <a:p>
            <a:pPr>
              <a:lnSpc>
                <a:spcPct val="80000"/>
              </a:lnSpc>
              <a:defRPr/>
            </a:pPr>
            <a:endParaRPr lang="en-GB" sz="800" dirty="0"/>
          </a:p>
          <a:p>
            <a:pPr>
              <a:lnSpc>
                <a:spcPct val="80000"/>
              </a:lnSpc>
              <a:defRPr/>
            </a:pPr>
            <a:r>
              <a:rPr lang="en-GB" sz="2000" dirty="0"/>
              <a:t>The response given to the audit enquiries to those charged with governance, and management and the letter of representation provided to Audit Wales</a:t>
            </a:r>
          </a:p>
          <a:p>
            <a:pPr>
              <a:lnSpc>
                <a:spcPct val="80000"/>
              </a:lnSpc>
              <a:defRPr/>
            </a:pPr>
            <a:endParaRPr lang="en-GB" sz="800" dirty="0"/>
          </a:p>
          <a:p>
            <a:pPr>
              <a:lnSpc>
                <a:spcPct val="80000"/>
              </a:lnSpc>
              <a:defRPr/>
            </a:pPr>
            <a:r>
              <a:rPr lang="en-GB" sz="2000" dirty="0"/>
              <a:t>The work carried out by Internal Audit and Counter Fraud throughout </a:t>
            </a:r>
            <a:r>
              <a:rPr lang="en-GB" altLang="en-US" sz="2000" dirty="0"/>
              <a:t>22/23</a:t>
            </a:r>
          </a:p>
          <a:p>
            <a:pPr>
              <a:lnSpc>
                <a:spcPct val="80000"/>
              </a:lnSpc>
              <a:defRPr/>
            </a:pPr>
            <a:endParaRPr lang="en-GB" sz="800" dirty="0"/>
          </a:p>
          <a:p>
            <a:pPr>
              <a:lnSpc>
                <a:spcPct val="80000"/>
              </a:lnSpc>
              <a:defRPr/>
            </a:pPr>
            <a:r>
              <a:rPr lang="en-GB" sz="2000" dirty="0"/>
              <a:t>The Accounts were approved by the Board on 27 July 2023</a:t>
            </a:r>
          </a:p>
          <a:p>
            <a:pPr>
              <a:lnSpc>
                <a:spcPct val="80000"/>
              </a:lnSpc>
              <a:defRPr/>
            </a:pPr>
            <a:r>
              <a:rPr lang="en-GB" sz="2000" dirty="0"/>
              <a:t>The Accounts were approved by the Auditor General for Wales on 28</a:t>
            </a:r>
            <a:r>
              <a:rPr lang="en-GB" sz="2000" baseline="30000" dirty="0"/>
              <a:t>th</a:t>
            </a:r>
            <a:r>
              <a:rPr lang="en-GB" sz="2000" dirty="0"/>
              <a:t> July 2023</a:t>
            </a:r>
          </a:p>
          <a:p>
            <a:pPr>
              <a:lnSpc>
                <a:spcPct val="80000"/>
              </a:lnSpc>
              <a:defRPr/>
            </a:pPr>
            <a:endParaRPr lang="en-GB" sz="1600" dirty="0"/>
          </a:p>
          <a:p>
            <a:pPr>
              <a:lnSpc>
                <a:spcPct val="80000"/>
              </a:lnSpc>
              <a:defRPr/>
            </a:pPr>
            <a:endParaRPr lang="en-GB" sz="800" dirty="0"/>
          </a:p>
          <a:p>
            <a:pPr marL="0" indent="0">
              <a:lnSpc>
                <a:spcPct val="80000"/>
              </a:lnSpc>
              <a:buNone/>
              <a:defRPr/>
            </a:pPr>
            <a:r>
              <a:rPr lang="en-GB" sz="2000" dirty="0"/>
              <a:t>Audit Outcome</a:t>
            </a:r>
          </a:p>
          <a:p>
            <a:pPr marL="0" indent="0">
              <a:lnSpc>
                <a:spcPct val="80000"/>
              </a:lnSpc>
              <a:buNone/>
              <a:defRPr/>
            </a:pPr>
            <a:endParaRPr lang="en-GB" sz="800" dirty="0"/>
          </a:p>
          <a:p>
            <a:pPr marL="0" indent="0">
              <a:lnSpc>
                <a:spcPct val="80000"/>
              </a:lnSpc>
              <a:buNone/>
              <a:defRPr/>
            </a:pPr>
            <a:r>
              <a:rPr lang="en-GB" sz="2000" dirty="0"/>
              <a:t>Overall an unqualified audit opinion was given on the </a:t>
            </a:r>
            <a:r>
              <a:rPr lang="en-GB" altLang="en-US" sz="2000" dirty="0"/>
              <a:t>22/23</a:t>
            </a:r>
            <a:r>
              <a:rPr lang="en-GB" sz="2000" dirty="0"/>
              <a:t> financial statements </a:t>
            </a:r>
          </a:p>
          <a:p>
            <a:pPr marL="0" indent="0">
              <a:lnSpc>
                <a:spcPct val="80000"/>
              </a:lnSpc>
              <a:buNone/>
              <a:defRPr/>
            </a:pPr>
            <a:endParaRPr lang="en-GB" sz="800" dirty="0"/>
          </a:p>
          <a:p>
            <a:pPr>
              <a:lnSpc>
                <a:spcPct val="80000"/>
              </a:lnSpc>
              <a:defRPr/>
            </a:pPr>
            <a:r>
              <a:rPr lang="en-GB" sz="2000" dirty="0"/>
              <a:t>The financial statements are fairly and appropriately presented without any identified exceptions and incompliance with accounting guidelines and free from material misstatement</a:t>
            </a:r>
          </a:p>
          <a:p>
            <a:pPr marL="0" indent="0">
              <a:lnSpc>
                <a:spcPct val="80000"/>
              </a:lnSpc>
              <a:buNone/>
              <a:defRPr/>
            </a:pPr>
            <a:endParaRPr lang="en-GB" sz="2000" dirty="0"/>
          </a:p>
        </p:txBody>
      </p:sp>
      <p:sp>
        <p:nvSpPr>
          <p:cNvPr id="6" name="Rectangle 5">
            <a:extLst>
              <a:ext uri="{FF2B5EF4-FFF2-40B4-BE49-F238E27FC236}">
                <a16:creationId xmlns:a16="http://schemas.microsoft.com/office/drawing/2014/main" id="{484CF4A2-FDF6-4A46-82E4-8D90980BC0B5}"/>
              </a:ext>
            </a:extLst>
          </p:cNvPr>
          <p:cNvSpPr txBox="1">
            <a:spLocks noChangeArrowheads="1"/>
          </p:cNvSpPr>
          <p:nvPr/>
        </p:nvSpPr>
        <p:spPr bwMode="auto">
          <a:xfrm>
            <a:off x="678946" y="402352"/>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en-GB" altLang="en-US" sz="4000" dirty="0"/>
              <a:t>Annual Accounts 2022/23</a:t>
            </a:r>
          </a:p>
          <a:p>
            <a:pPr algn="l"/>
            <a:r>
              <a:rPr lang="en-GB" altLang="en-US" sz="3200" dirty="0"/>
              <a:t>Assurance and Outcome</a:t>
            </a:r>
          </a:p>
        </p:txBody>
      </p:sp>
    </p:spTree>
    <p:extLst>
      <p:ext uri="{BB962C8B-B14F-4D97-AF65-F5344CB8AC3E}">
        <p14:creationId xmlns:p14="http://schemas.microsoft.com/office/powerpoint/2010/main" val="2197976704"/>
      </p:ext>
    </p:extLst>
  </p:cSld>
  <p:clrMapOvr>
    <a:masterClrMapping/>
  </p:clrMapOvr>
</p:sld>
</file>

<file path=ppt/theme/theme1.xml><?xml version="1.0" encoding="utf-8"?>
<a:theme xmlns:a="http://schemas.openxmlformats.org/drawingml/2006/main" name="Shaping-Our-Future-Wellbeing-Powerpoint-Template-Wyn-Sam-Cery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GM Presentation 19-20 final" id="{FA3B13C7-5967-440A-819C-088D9F12B1A9}" vid="{50767921-FCAC-435C-84AD-92FE300843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AGM Presentation 19-20 final</Template>
  <TotalTime>4323</TotalTime>
  <Words>1166</Words>
  <Application>Microsoft Office PowerPoint</Application>
  <PresentationFormat>Widescreen</PresentationFormat>
  <Paragraphs>152</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Verdana</vt:lpstr>
      <vt:lpstr>Webdings</vt:lpstr>
      <vt:lpstr>Wingdings</vt:lpstr>
      <vt:lpstr>Shaping-Our-Future-Wellbeing-Powerpoint-Template-Wyn-Sam-Cerys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C&amp;VUHB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Accounts 19/20</dc:title>
  <dc:creator>Christopher Lewis.Finance (Cardiff and Vale UHB - Finance)</dc:creator>
  <cp:lastModifiedBy>Nathan Saunders (Cardiff and Vale UHB - CORPORATE GOVERNANCE)</cp:lastModifiedBy>
  <cp:revision>113</cp:revision>
  <cp:lastPrinted>2021-06-30T11:06:19Z</cp:lastPrinted>
  <dcterms:created xsi:type="dcterms:W3CDTF">2020-09-17T08:29:00Z</dcterms:created>
  <dcterms:modified xsi:type="dcterms:W3CDTF">2023-09-21T09:40:37Z</dcterms:modified>
</cp:coreProperties>
</file>