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7561263" cy="10693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AE7E"/>
    <a:srgbClr val="028BB5"/>
    <a:srgbClr val="B2D8C2"/>
    <a:srgbClr val="DBFCFD"/>
    <a:srgbClr val="00829B"/>
    <a:srgbClr val="0099CC"/>
    <a:srgbClr val="009999"/>
    <a:srgbClr val="AADBCF"/>
    <a:srgbClr val="028CB1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14D183-29FF-4D15-F455-4ABC2C576B68}" v="27" dt="2025-11-06T10:35:43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47" autoAdjust="0"/>
  </p:normalViewPr>
  <p:slideViewPr>
    <p:cSldViewPr>
      <p:cViewPr varScale="1">
        <p:scale>
          <a:sx n="72" d="100"/>
          <a:sy n="72" d="100"/>
        </p:scale>
        <p:origin x="3780" y="60"/>
      </p:cViewPr>
      <p:guideLst>
        <p:guide orient="horz" pos="3369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DF13894-70F5-48E8-8D21-FDF4CF9FCDD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9654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5C9E53-1F31-40DA-B6C4-F82C939B4CCC}" type="datetimeFigureOut">
              <a:rPr lang="en-US"/>
              <a:pPr>
                <a:defRPr/>
              </a:pPr>
              <a:t>11/6/2025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07A8F8B-29AB-496A-9F5A-81498138C9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8088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1FE6BF-8A3D-424C-83FE-35C5E2AED73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729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F064C-105C-4082-872E-82837C12E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158" y="1750055"/>
            <a:ext cx="5670947" cy="3722887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5D1BC1-8C55-4398-A4D4-3A82D22F3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5158" y="5616511"/>
            <a:ext cx="5670947" cy="2581762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55" indent="0" algn="ctr">
              <a:buNone/>
              <a:defRPr sz="1240"/>
            </a:lvl2pPr>
            <a:lvl3pPr marL="567111" indent="0" algn="ctr">
              <a:buNone/>
              <a:defRPr sz="1116"/>
            </a:lvl3pPr>
            <a:lvl4pPr marL="850666" indent="0" algn="ctr">
              <a:buNone/>
              <a:defRPr sz="992"/>
            </a:lvl4pPr>
            <a:lvl5pPr marL="1134222" indent="0" algn="ctr">
              <a:buNone/>
              <a:defRPr sz="992"/>
            </a:lvl5pPr>
            <a:lvl6pPr marL="1417777" indent="0" algn="ctr">
              <a:buNone/>
              <a:defRPr sz="992"/>
            </a:lvl6pPr>
            <a:lvl7pPr marL="1701333" indent="0" algn="ctr">
              <a:buNone/>
              <a:defRPr sz="992"/>
            </a:lvl7pPr>
            <a:lvl8pPr marL="1984888" indent="0" algn="ctr">
              <a:buNone/>
              <a:defRPr sz="992"/>
            </a:lvl8pPr>
            <a:lvl9pPr marL="2268444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C1C5F-00FA-4862-AC98-8879DA573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8BC21-21A2-4893-9E11-0ED2B0853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83135-292A-4DE9-9269-E4EEFD33A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0AD39A-D961-4D96-AC98-6705BB48175A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46503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C8AD5-72D0-4FE7-BAE0-6C80D0981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B9A351-0F2C-49E8-91E7-95D8F2FDF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2F6DD-3A2E-41CE-A07B-52C27178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0E00C-8567-4DCF-A672-82F4D7117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DF170-84FC-437D-9C12-382E55A6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6027C-18D8-4F16-BF0E-BE53376A233B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79658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F92132-5F21-4DEE-A5B5-D6A6D45135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11029" y="569325"/>
            <a:ext cx="1630397" cy="90621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6E527-AED6-4E6A-B9F6-94E70556DE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837" y="569325"/>
            <a:ext cx="4796676" cy="90621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5BD4B-CD82-4ED6-A924-F5EC66F00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FAB54-53E4-4733-940A-6428BD0EA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7D009-8BAF-4B65-AFCA-0CC98784B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BC15D9-85AF-475F-8D60-56D85E763CF4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30144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34988" y="614363"/>
            <a:ext cx="9620250" cy="25193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4988" y="3536950"/>
            <a:ext cx="4733925" cy="493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421313" y="3536950"/>
            <a:ext cx="4733925" cy="493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34988" y="8620125"/>
            <a:ext cx="4733925" cy="493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1313" y="8620125"/>
            <a:ext cx="4733925" cy="493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F557A-D5E0-4732-80EE-87749E8F79B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56617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2029E-CB0F-4ACC-ABFA-CD350D8E8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9ABE6-2A04-4113-BDB6-8878CCC87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5BE3C-0FA6-423F-90D1-497BEFACE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73E12-12AB-478A-87CB-4D011550D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BFB0C-FE5C-4BBB-A2BA-2D27F00B9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323A6D-25B9-45FE-884D-7EC2CAAEB457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18389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C5593-CF8C-415A-9B90-41ECA0F6B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899" y="2665925"/>
            <a:ext cx="6521589" cy="4448157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58B54-51EC-4FF8-B072-632AE68AC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899" y="7156164"/>
            <a:ext cx="6521589" cy="2339180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55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111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66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22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77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33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444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CA0A3-8851-40A7-BDD6-BC4264BBD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6D314-D4AA-4905-B32B-8F85AB45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F6028-126E-4040-BD50-145A52AFF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678929-8B07-4450-9466-850EF38D0B4A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91726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67724-6E65-4E04-BBCD-7CDC5C32E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BADCD-3649-4F99-8C42-1D8F48A437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837" y="2846623"/>
            <a:ext cx="3213537" cy="67848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C3A01-6148-4FA5-A5E1-4189F65FA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889" y="2846623"/>
            <a:ext cx="3213537" cy="67848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5E84E3-03F0-447A-84D9-E1BABB930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52EDD0-CCA9-49D5-BC50-1A4AC2929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A2877E-5BED-4B85-A381-7E28E8EB1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FCDF6A-7157-43F2-9C31-D551A78FC7B4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6974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26319-22F6-4218-954D-8953EDD85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569326"/>
            <a:ext cx="6521589" cy="20668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E9D29F-51DB-4E68-96B6-2A1BAF828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822" y="2621369"/>
            <a:ext cx="3198768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EF6F6-9BD2-4454-939D-695C4BB737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822" y="3906061"/>
            <a:ext cx="3198768" cy="57452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9A7200-DC58-403D-9543-4112B138F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889" y="2621369"/>
            <a:ext cx="3214522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FEDE4F-4D13-4DE4-9E3A-9CD3B40F02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889" y="3906061"/>
            <a:ext cx="3214522" cy="57452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3CCC53-579B-4FEE-A3F1-134EC2731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AF4723-4DEA-4B9C-B8B6-D5DB1E2FA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AABB5-BB0C-4EA8-9449-A7E546430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152AF3-6476-47FE-B250-B462540906BC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4914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B3117-5CFE-4AEC-9D58-6A803E62A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00CF1E-5298-450C-AC05-0B7E288E2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DD1D2-8F5B-4DB9-86E0-F1EB1314F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BB3BC3-032F-4082-87C6-04A6F794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94D1CC-F9E5-4EC9-8A98-BE3A743D5C65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45578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D97DFB-471B-4259-9E25-2A51ACE8C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E29632-5C8B-4E67-8B08-B2F9E5D9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1343B-2DB2-49C0-B3AE-4F9ACE233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09C244-AF2B-4E93-8D10-43CD76A12DBF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182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DCC32-3964-4104-AAE3-21A4A0695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D42D3-192A-4E3D-B5F8-D2513C8E3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>
              <a:defRPr sz="1985"/>
            </a:lvl1pPr>
            <a:lvl2pPr>
              <a:defRPr sz="1737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FDD7D4-5D99-4259-BE8E-2218D732E3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2CFBB0-47EA-4440-B49D-5CBCE19B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34F3A0-505A-49F1-88C1-3D5C82DA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49992F-C6EC-4E39-973E-36D2F58A0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2ECB9D-AA9E-4E7B-83AE-2CAD9BC55911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1416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8BE78-5AE9-4CD1-A812-4710C20F1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D8F5DF-E659-41A2-BE6F-6ED0787247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 marL="0" indent="0">
              <a:buNone/>
              <a:defRPr sz="1985"/>
            </a:lvl1pPr>
            <a:lvl2pPr marL="283555" indent="0">
              <a:buNone/>
              <a:defRPr sz="1737"/>
            </a:lvl2pPr>
            <a:lvl3pPr marL="567111" indent="0">
              <a:buNone/>
              <a:defRPr sz="1488"/>
            </a:lvl3pPr>
            <a:lvl4pPr marL="850666" indent="0">
              <a:buNone/>
              <a:defRPr sz="1240"/>
            </a:lvl4pPr>
            <a:lvl5pPr marL="1134222" indent="0">
              <a:buNone/>
              <a:defRPr sz="1240"/>
            </a:lvl5pPr>
            <a:lvl6pPr marL="1417777" indent="0">
              <a:buNone/>
              <a:defRPr sz="1240"/>
            </a:lvl6pPr>
            <a:lvl7pPr marL="1701333" indent="0">
              <a:buNone/>
              <a:defRPr sz="1240"/>
            </a:lvl7pPr>
            <a:lvl8pPr marL="1984888" indent="0">
              <a:buNone/>
              <a:defRPr sz="1240"/>
            </a:lvl8pPr>
            <a:lvl9pPr marL="2268444" indent="0">
              <a:buNone/>
              <a:defRPr sz="124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7BBAB-2ECC-4118-9012-E5D8B6F50A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289B51-B5DA-4CF9-BFA7-16DC7F80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3EDF92-125E-4DD6-B240-FAF7B8C4F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6CBB8C-5CC0-4634-89F9-CED74A1B4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B177E2-430E-4904-87F4-740F58AA2F85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67762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CEBF93-1636-46B6-95DE-97A96847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837" y="569326"/>
            <a:ext cx="6521589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2CFFB-89D6-4F30-ABEE-F18C80CDD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837" y="2846623"/>
            <a:ext cx="6521589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89BDA-DA52-4BB3-A351-4300CBA557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837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AB228-69CE-48D4-B956-3900DAB82F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4669" y="9911198"/>
            <a:ext cx="2551926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1F3D7-C629-42F3-BB4D-AF080053E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40142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39D42F-DFBF-4BA5-9C50-8D27A7638082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3339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</p:sldLayoutIdLst>
  <p:txStyles>
    <p:titleStyle>
      <a:lvl1pPr algn="l" defTabSz="567111" rtl="0" eaLnBrk="1" latinLnBrk="0" hangingPunct="1">
        <a:lnSpc>
          <a:spcPct val="90000"/>
        </a:lnSpc>
        <a:spcBef>
          <a:spcPct val="0"/>
        </a:spcBef>
        <a:buNone/>
        <a:defRPr sz="27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78" indent="-141778" algn="l" defTabSz="567111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737" kern="1200">
          <a:solidFill>
            <a:schemeClr val="tx1"/>
          </a:solidFill>
          <a:latin typeface="+mn-lt"/>
          <a:ea typeface="+mn-ea"/>
          <a:cs typeface="+mn-cs"/>
        </a:defRPr>
      </a:lvl1pPr>
      <a:lvl2pPr marL="425333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88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444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99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555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3110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666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10221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55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111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666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222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777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333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888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444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EF11C3E-11CE-CF0E-444B-838A87D528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2" t="18075" r="7037" b="5768"/>
          <a:stretch/>
        </p:blipFill>
        <p:spPr bwMode="auto">
          <a:xfrm>
            <a:off x="4117945" y="5202684"/>
            <a:ext cx="2831380" cy="250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24"/>
          <p:cNvSpPr>
            <a:spLocks noChangeArrowheads="1"/>
          </p:cNvSpPr>
          <p:nvPr/>
        </p:nvSpPr>
        <p:spPr bwMode="auto">
          <a:xfrm>
            <a:off x="187423" y="997368"/>
            <a:ext cx="7175423" cy="97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Satisfaction questionnaires were given out to every Adult Audiology Service users in Cardiff and the Vale of Glamorgan from </a:t>
            </a:r>
            <a:r>
              <a:rPr lang="en-GB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2024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. We received </a:t>
            </a:r>
            <a:r>
              <a:rPr lang="en-GB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 responses, and the results are shown below. </a:t>
            </a:r>
          </a:p>
          <a:p>
            <a:pPr algn="just">
              <a:lnSpc>
                <a:spcPct val="150000"/>
              </a:lnSpc>
            </a:pP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041" name="Rectangle 1235"/>
          <p:cNvSpPr>
            <a:spLocks noChangeArrowheads="1"/>
          </p:cNvSpPr>
          <p:nvPr/>
        </p:nvSpPr>
        <p:spPr bwMode="auto">
          <a:xfrm>
            <a:off x="189104" y="6066027"/>
            <a:ext cx="356685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GB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ACCESSIBILITY </a:t>
            </a:r>
          </a:p>
          <a:p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The responses were very positive regarding: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Communication with the department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Waiting time for their appointment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Support with communication needs.</a:t>
            </a:r>
            <a:endParaRPr lang="it-I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3" name="Rectangle 1238"/>
          <p:cNvSpPr>
            <a:spLocks noChangeArrowheads="1"/>
          </p:cNvSpPr>
          <p:nvPr/>
        </p:nvSpPr>
        <p:spPr bwMode="auto">
          <a:xfrm>
            <a:off x="14669" y="5605672"/>
            <a:ext cx="756126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30" name="Rectangle 1244"/>
          <p:cNvSpPr>
            <a:spLocks noChangeArrowheads="1"/>
          </p:cNvSpPr>
          <p:nvPr/>
        </p:nvSpPr>
        <p:spPr bwMode="auto">
          <a:xfrm>
            <a:off x="139321" y="7379783"/>
            <a:ext cx="3566852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644525"/>
            <a:r>
              <a:rPr lang="it-IT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SURROUNDINGS</a:t>
            </a:r>
          </a:p>
          <a:p>
            <a:pPr algn="just" defTabSz="644525"/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644525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There was a high level of satisfaction the welcome received at reception and the appearance and comfort of rooms. However, 10% of patients reported at least dissatisfaction with the temperature in the clinic rooms and/or waiting areas. The only other consistent area of dissatisfaction was with parking availability.</a:t>
            </a:r>
          </a:p>
          <a:p>
            <a:pPr algn="just" defTabSz="644525"/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644525"/>
            <a:r>
              <a:rPr lang="it-IT" sz="1100" b="1" dirty="0">
                <a:latin typeface="Arial" panose="020B0604020202020204" pitchFamily="34" charset="0"/>
                <a:cs typeface="Arial" panose="020B0604020202020204" pitchFamily="34" charset="0"/>
              </a:rPr>
              <a:t>Our Response:</a:t>
            </a:r>
          </a:p>
          <a:p>
            <a:pPr marL="171450" indent="-171450" algn="just" defTabSz="644525">
              <a:buFont typeface="Arial" panose="020B0604020202020204" pitchFamily="34" charset="0"/>
              <a:buChar char="•"/>
            </a:pPr>
            <a:r>
              <a:rPr lang="it-IT" sz="1100" b="1" dirty="0">
                <a:latin typeface="Arial" panose="020B0604020202020204" pitchFamily="34" charset="0"/>
                <a:cs typeface="Arial" panose="020B0604020202020204" pitchFamily="34" charset="0"/>
              </a:rPr>
              <a:t>We recognise our service users dissatisfaction and we are constantly working to improve the surroundings of our departments.</a:t>
            </a:r>
          </a:p>
        </p:txBody>
      </p:sp>
      <p:sp>
        <p:nvSpPr>
          <p:cNvPr id="1037" name="Line 1049"/>
          <p:cNvSpPr>
            <a:spLocks noChangeShapeType="1"/>
          </p:cNvSpPr>
          <p:nvPr/>
        </p:nvSpPr>
        <p:spPr bwMode="auto">
          <a:xfrm>
            <a:off x="189687" y="1603039"/>
            <a:ext cx="7180134" cy="1"/>
          </a:xfrm>
          <a:prstGeom prst="line">
            <a:avLst/>
          </a:prstGeom>
          <a:noFill/>
          <a:ln w="19050">
            <a:solidFill>
              <a:srgbClr val="AADBCF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42D019-F68E-459E-9AC6-C280D0033A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376" t="30320" r="54686" b="51528"/>
          <a:stretch/>
        </p:blipFill>
        <p:spPr>
          <a:xfrm>
            <a:off x="5073161" y="9692972"/>
            <a:ext cx="920948" cy="9147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233ED10-5D65-3753-33D8-A39D709C8119}"/>
              </a:ext>
            </a:extLst>
          </p:cNvPr>
          <p:cNvGrpSpPr/>
          <p:nvPr/>
        </p:nvGrpSpPr>
        <p:grpSpPr>
          <a:xfrm>
            <a:off x="424191" y="191678"/>
            <a:ext cx="6581337" cy="952231"/>
            <a:chOff x="197078" y="199120"/>
            <a:chExt cx="6495144" cy="952231"/>
          </a:xfrm>
        </p:grpSpPr>
        <p:sp>
          <p:nvSpPr>
            <p:cNvPr id="1032" name="Text Box 33"/>
            <p:cNvSpPr txBox="1">
              <a:spLocks noChangeArrowheads="1"/>
            </p:cNvSpPr>
            <p:nvPr/>
          </p:nvSpPr>
          <p:spPr bwMode="auto">
            <a:xfrm>
              <a:off x="197078" y="200714"/>
              <a:ext cx="3391420" cy="950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3245" tIns="51622" rIns="103245" bIns="51622">
              <a:spAutoFit/>
            </a:bodyPr>
            <a:lstStyle/>
            <a:p>
              <a:pPr algn="ctr" defTabSz="644525">
                <a:spcBef>
                  <a:spcPct val="50000"/>
                </a:spcBef>
              </a:pPr>
              <a:r>
                <a:rPr lang="en-US" b="1" dirty="0">
                  <a:solidFill>
                    <a:srgbClr val="028CB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Adult Audiology Services</a:t>
              </a:r>
            </a:p>
            <a:p>
              <a:pPr algn="ctr" defTabSz="644525">
                <a:spcBef>
                  <a:spcPct val="50000"/>
                </a:spcBef>
              </a:pPr>
              <a:r>
                <a:rPr lang="en-US" b="1" dirty="0">
                  <a:solidFill>
                    <a:srgbClr val="028CB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Service User Feedback 2025</a:t>
              </a:r>
              <a:br>
                <a:rPr lang="en-GB" sz="1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en-GB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2" name="Rectangle 1236"/>
            <p:cNvSpPr>
              <a:spLocks noChangeArrowheads="1"/>
            </p:cNvSpPr>
            <p:nvPr/>
          </p:nvSpPr>
          <p:spPr bwMode="auto">
            <a:xfrm>
              <a:off x="2802057" y="199120"/>
              <a:ext cx="184150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800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37701AB-FA03-43AC-ACE3-0FAB6C50C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" t="80" r="618" b="787"/>
            <a:stretch>
              <a:fillRect/>
            </a:stretch>
          </p:blipFill>
          <p:spPr>
            <a:xfrm>
              <a:off x="3991638" y="199783"/>
              <a:ext cx="2700584" cy="706069"/>
            </a:xfrm>
            <a:prstGeom prst="rect">
              <a:avLst/>
            </a:prstGeom>
          </p:spPr>
        </p:pic>
      </p:grpSp>
      <p:sp>
        <p:nvSpPr>
          <p:cNvPr id="4" name="Rectangle 1235">
            <a:extLst>
              <a:ext uri="{FF2B5EF4-FFF2-40B4-BE49-F238E27FC236}">
                <a16:creationId xmlns:a16="http://schemas.microsoft.com/office/drawing/2014/main" id="{D7441D45-3DFC-502E-C7A5-CF7C089BD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5091" y="7549060"/>
            <a:ext cx="356685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en-GB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  <a:p>
            <a:pPr algn="just"/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Satisfaction levels were high with the department’s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Delivery of information prior to, at and following appointments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Information available on the website. </a:t>
            </a:r>
          </a:p>
          <a:p>
            <a:pPr algn="just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Service users were very satisfied in the way information was delivered and their involvement in the decision making about their care.</a:t>
            </a:r>
          </a:p>
          <a:p>
            <a:pPr algn="just"/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“Audiologist was very friendly and helped explain hearing loss in a way I could easily understand”</a:t>
            </a:r>
            <a:endParaRPr lang="it-IT" sz="11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235">
            <a:extLst>
              <a:ext uri="{FF2B5EF4-FFF2-40B4-BE49-F238E27FC236}">
                <a16:creationId xmlns:a16="http://schemas.microsoft.com/office/drawing/2014/main" id="{A5252335-DB20-9342-9D7B-1A3AF0721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95" y="3567332"/>
            <a:ext cx="3566852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en-GB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REPAIRS</a:t>
            </a:r>
          </a:p>
          <a:p>
            <a:pPr algn="just"/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Service users were very satisfied with the service provision for open access and postal repairs.</a:t>
            </a:r>
          </a:p>
          <a:p>
            <a:pPr algn="just"/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“The helpfulness of Louise in the drop-in clinic. Very patient and willing to answer all my questions.”</a:t>
            </a:r>
          </a:p>
          <a:p>
            <a:pPr algn="just"/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“Open access and free. Pleasant professional staff - what is not to like?”</a:t>
            </a:r>
          </a:p>
          <a:p>
            <a:pPr algn="just"/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“Rebecca was very helpful and skilfully repaired both of my hearing aids. She explained what was wrong and fixed them both.”</a:t>
            </a:r>
            <a:endParaRPr lang="it-IT" sz="11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244">
            <a:extLst>
              <a:ext uri="{FF2B5EF4-FFF2-40B4-BE49-F238E27FC236}">
                <a16:creationId xmlns:a16="http://schemas.microsoft.com/office/drawing/2014/main" id="{8274F09D-6E03-A494-2E64-D064CC78A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104" y="1692634"/>
            <a:ext cx="7173742" cy="1785104"/>
          </a:xfrm>
          <a:prstGeom prst="rect">
            <a:avLst/>
          </a:prstGeom>
          <a:solidFill>
            <a:srgbClr val="028BB5"/>
          </a:solidFill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/>
          <a:p>
            <a:pPr algn="ctr" defTabSz="644525"/>
            <a:r>
              <a:rPr lang="en-GB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</a:t>
            </a:r>
          </a:p>
          <a:p>
            <a:pPr defTabSz="644525"/>
            <a:endParaRPr lang="en-GB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44525"/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We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were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very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pleased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to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learn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that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overall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responses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for the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department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were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very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postitive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, with 95% of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patients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100" b="1" dirty="0" err="1">
                <a:solidFill>
                  <a:schemeClr val="bg1"/>
                </a:solidFill>
                <a:latin typeface="Arial"/>
                <a:cs typeface="Arial"/>
              </a:rPr>
              <a:t>very</a:t>
            </a:r>
            <a:r>
              <a:rPr lang="it-IT" sz="1100" b="1" dirty="0">
                <a:solidFill>
                  <a:schemeClr val="bg1"/>
                </a:solidFill>
                <a:latin typeface="Arial"/>
                <a:cs typeface="Arial"/>
              </a:rPr>
              <a:t> satisfied with their appointments.</a:t>
            </a:r>
          </a:p>
          <a:p>
            <a:pPr algn="ctr" defTabSz="644525"/>
            <a:endParaRPr lang="it-IT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44525"/>
            <a:r>
              <a:rPr lang="en-GB" sz="11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“Excellent service, we arrived a few minutes early but were then called. Audiologist extremely good and very professional. Here with my mum who was thrilled with the service and care shown”</a:t>
            </a:r>
            <a:endParaRPr lang="it-IT" sz="11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44525"/>
            <a:endParaRPr lang="en-GB" sz="11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44525"/>
            <a:r>
              <a:rPr lang="en-GB" sz="11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“Hannah was kind, efficient, she listened. As a retired nurse what more could I ask from an NHS member of staff? Thank you.”</a:t>
            </a:r>
            <a:endParaRPr lang="it-IT" sz="11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235">
            <a:extLst>
              <a:ext uri="{FF2B5EF4-FFF2-40B4-BE49-F238E27FC236}">
                <a16:creationId xmlns:a16="http://schemas.microsoft.com/office/drawing/2014/main" id="{207D2ED9-E909-1E20-BD99-F68AB67B1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1417" y="3567332"/>
            <a:ext cx="3474359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it-IT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CARE &amp; TREATMENT</a:t>
            </a:r>
          </a:p>
          <a:p>
            <a:pPr algn="just"/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An extremely high level of satisfaction was reported with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The professionalism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of staff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The opportunities to discuss, and help offered with difficulties in appointments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The time waiting to be called into the appointment.</a:t>
            </a:r>
          </a:p>
          <a:p>
            <a:pPr algn="just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The below word cloud highlights the diversity of the complements received.</a:t>
            </a:r>
            <a:endParaRPr lang="it-IT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024">
            <a:extLst>
              <a:ext uri="{FF2B5EF4-FFF2-40B4-BE49-F238E27FC236}">
                <a16:creationId xmlns:a16="http://schemas.microsoft.com/office/drawing/2014/main" id="{01654EDA-9DDE-65B0-7FB1-200FCED92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104" y="9764493"/>
            <a:ext cx="3490743" cy="600164"/>
          </a:xfrm>
          <a:prstGeom prst="rect">
            <a:avLst/>
          </a:prstGeom>
          <a:solidFill>
            <a:srgbClr val="D1AE7E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All negative comments are taken seriously and will form part of next year’s action plan for service improvement. 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32CC353BC0EE489D8559E18D1E1AB0" ma:contentTypeVersion="16" ma:contentTypeDescription="Create a new document." ma:contentTypeScope="" ma:versionID="17b986307ee0d2d649db47d136712cac">
  <xsd:schema xmlns:xsd="http://www.w3.org/2001/XMLSchema" xmlns:xs="http://www.w3.org/2001/XMLSchema" xmlns:p="http://schemas.microsoft.com/office/2006/metadata/properties" xmlns:ns1="http://schemas.microsoft.com/sharepoint/v3" xmlns:ns2="90592447-a011-4733-a787-f40d2d5d95df" xmlns:ns3="68f78f1a-65f6-41b0-bc40-f44371902d0d" targetNamespace="http://schemas.microsoft.com/office/2006/metadata/properties" ma:root="true" ma:fieldsID="5a2d92408c1998c7a2812066b28337d0" ns1:_="" ns2:_="" ns3:_="">
    <xsd:import namespace="http://schemas.microsoft.com/sharepoint/v3"/>
    <xsd:import namespace="90592447-a011-4733-a787-f40d2d5d95df"/>
    <xsd:import namespace="68f78f1a-65f6-41b0-bc40-f44371902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592447-a011-4733-a787-f40d2d5d9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f78f1a-65f6-41b0-bc40-f44371902d0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d36b4f8-657e-4878-be2b-a53141be5b92}" ma:internalName="TaxCatchAll" ma:showField="CatchAllData" ma:web="68f78f1a-65f6-41b0-bc40-f44371902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90592447-a011-4733-a787-f40d2d5d95df">
      <Terms xmlns="http://schemas.microsoft.com/office/infopath/2007/PartnerControls"/>
    </lcf76f155ced4ddcb4097134ff3c332f>
    <TaxCatchAll xmlns="68f78f1a-65f6-41b0-bc40-f44371902d0d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833B09-F4C9-4525-B267-91BD023995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0592447-a011-4733-a787-f40d2d5d95df"/>
    <ds:schemaRef ds:uri="68f78f1a-65f6-41b0-bc40-f44371902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B0DE93-71C5-405E-AD58-4A9A30B76F99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metadata/properties"/>
    <ds:schemaRef ds:uri="http://schemas.microsoft.com/sharepoint/v3"/>
    <ds:schemaRef ds:uri="http://purl.org/dc/dcmitype/"/>
    <ds:schemaRef ds:uri="http://schemas.microsoft.com/office/2006/documentManagement/types"/>
    <ds:schemaRef ds:uri="68f78f1a-65f6-41b0-bc40-f44371902d0d"/>
    <ds:schemaRef ds:uri="90592447-a011-4733-a787-f40d2d5d95df"/>
  </ds:schemaRefs>
</ds:datastoreItem>
</file>

<file path=customXml/itemProps3.xml><?xml version="1.0" encoding="utf-8"?>
<ds:datastoreItem xmlns:ds="http://schemas.openxmlformats.org/officeDocument/2006/customXml" ds:itemID="{166147BE-444E-4AE2-8C28-0CD5E12A11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2653</TotalTime>
  <Words>447</Words>
  <Application>Microsoft Office PowerPoint</Application>
  <PresentationFormat>Custom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Velindre NHS Trust Screening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 Diane Brook</dc:creator>
  <cp:lastModifiedBy>Rhea Dala (Cardiff and Vale UHB - Audiology)</cp:lastModifiedBy>
  <cp:revision>210</cp:revision>
  <dcterms:created xsi:type="dcterms:W3CDTF">2008-03-28T09:33:17Z</dcterms:created>
  <dcterms:modified xsi:type="dcterms:W3CDTF">2025-11-06T12:28:24Z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0x010100EA32CC353BC0EE489D8559E18D1E1AB0</vt:lpwstr>
  </property>
  <property fmtid="{D5CDD505-2E9C-101B-9397-08002B2CF9AE}" pid="3" name="MediaServiceImageTags">
    <vt:lpwstr/>
  </property>
</Properties>
</file>