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66" r:id="rId5"/>
    <p:sldId id="267" r:id="rId6"/>
    <p:sldId id="270" r:id="rId7"/>
    <p:sldId id="269" r:id="rId8"/>
    <p:sldId id="271" r:id="rId9"/>
    <p:sldId id="264" r:id="rId10"/>
    <p:sldId id="265" r:id="rId11"/>
  </p:sldIdLst>
  <p:sldSz cx="12192000" cy="6858000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Calibri Light" charset="0"/>
      <p:regular r:id="rId17"/>
      <p:italic r:id="rId1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187" autoAdjust="0"/>
    <p:restoredTop sz="94660"/>
  </p:normalViewPr>
  <p:slideViewPr>
    <p:cSldViewPr snapToGrid="0">
      <p:cViewPr>
        <p:scale>
          <a:sx n="75" d="100"/>
          <a:sy n="75" d="100"/>
        </p:scale>
        <p:origin x="186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F8892A6-57BE-485A-B3F1-45471AB9CB9C}" type="datetimeFigureOut">
              <a:rPr lang="en-GB"/>
              <a:pPr/>
              <a:t>23/02/2015</a:t>
            </a:fld>
            <a:endParaRPr lang="en-GB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B06B113-D24B-46C5-92F7-3DE2CD3D4CD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E300F-E034-402F-B53C-B51A029E81D9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68A32-CC53-4791-AB28-9795EE0DF1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25817-FBA6-4944-86F6-D19C7BCECB7B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A47E-028C-43A5-87F6-2C607E3ECB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C7B79-F12C-4CAF-891A-E3900370A4A1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80EBB-37F1-43F7-A1FB-15AB31D985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CA1A3-471B-462D-9385-07ABE771A299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75630-FC79-4FED-8D88-CB06A0A602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51CCC-1ECD-49F9-BB75-4E73F1C00BB6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5A82E-A59E-4465-B3C6-9EF3D17592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278B6-DF70-44AC-8316-68EA64B0EACD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1656D-8EEC-4674-AF49-BCBCC54C6A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1B80A-03BB-4302-ADA7-29E2BA996CD5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F5FD3-12AF-4C84-BBEB-96CB6265A7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88F4D-B850-46CD-B2C8-2B87E4DCD31E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EB88F-01A9-4620-9427-FFE161CDC5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FD8C7-269D-4936-BAFB-ECFEFC43ADC0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19F55-1BE0-4179-BBC6-9FDD4E989D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6D619-D2B7-4E5C-95BE-12124FDA3954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8BE2F-6BA5-487A-8F56-6C69DA7CDB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A42F2-1776-48D5-85D0-B33FCDB04442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48DDC-A90C-44AE-AD75-4D167C14F8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3AEA18-2C79-449B-9586-69F7D52B7AF4}" type="datetimeFigureOut">
              <a:rPr lang="en-GB"/>
              <a:pPr>
                <a:defRPr/>
              </a:pPr>
              <a:t>23/02/2015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1433B4-E11D-401B-B5C4-518C52F027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524000" y="620713"/>
            <a:ext cx="9144000" cy="2387600"/>
          </a:xfrm>
        </p:spPr>
        <p:txBody>
          <a:bodyPr/>
          <a:lstStyle/>
          <a:p>
            <a:r>
              <a:rPr lang="en-GB" sz="4400" b="1" smtClean="0"/>
              <a:t>Improving Dual Diagnosis Services: Report to the ESVG Board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2225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sz="3200" dirty="0" smtClean="0"/>
              <a:t>February 25</a:t>
            </a:r>
            <a:r>
              <a:rPr lang="en-GB" sz="3200" baseline="30000" dirty="0" smtClean="0"/>
              <a:t>th</a:t>
            </a:r>
            <a:r>
              <a:rPr lang="en-GB" sz="3200" dirty="0" smtClean="0"/>
              <a:t> 2015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 smtClean="0"/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Conrad Eydmann – Head of substance misuse strategy and delivery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Louise </a:t>
            </a:r>
            <a:r>
              <a:rPr lang="en-GB" dirty="0" err="1" smtClean="0"/>
              <a:t>Poley</a:t>
            </a:r>
            <a:r>
              <a:rPr lang="en-GB" dirty="0" smtClean="0"/>
              <a:t> – Consultant Nurse Substance Misuse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Jill Hawkins – Community Mental Health CPN, &amp; Project Lead Officer</a:t>
            </a:r>
            <a:endParaRPr lang="en-GB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838200" y="1163638"/>
            <a:ext cx="10515600" cy="1325562"/>
          </a:xfrm>
        </p:spPr>
        <p:txBody>
          <a:bodyPr/>
          <a:lstStyle/>
          <a:p>
            <a:pPr algn="ctr"/>
            <a:r>
              <a:rPr lang="en-GB" sz="3600" b="1" smtClean="0"/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16138"/>
            <a:ext cx="10515600" cy="45132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Piloting system navigators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Developing a structured tiered approach to training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Ensuring that interdisciplinary working arrangements within health services are robust enough for external agencies to have a clear line of sight into the organisation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Establishing effective identification and retention systems for high risk individuals in contact with low threshold services</a:t>
            </a:r>
            <a:endParaRPr lang="en-GB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838200" y="1163638"/>
            <a:ext cx="10515600" cy="1325562"/>
          </a:xfrm>
        </p:spPr>
        <p:txBody>
          <a:bodyPr/>
          <a:lstStyle/>
          <a:p>
            <a:pPr algn="ctr"/>
            <a:r>
              <a:rPr lang="en-GB" sz="3600" b="1" smtClean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20950"/>
            <a:ext cx="10515600" cy="365601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BACKGROUND AND INTRODUCTION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IMPLEMENTATION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DELIVERY – LINK WORKERS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DELIVERY – TRAINING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DELIVERY – COHORT STUDY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KEY FINDINGS &amp; LEARNING – STRATEGIC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KEY FINDINGS &amp; LEARNING – OPERATIONAL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RECOMMENDATIONS</a:t>
            </a:r>
            <a:endParaRPr lang="en-GB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838200" y="1163638"/>
            <a:ext cx="10515600" cy="1325562"/>
          </a:xfrm>
        </p:spPr>
        <p:txBody>
          <a:bodyPr/>
          <a:lstStyle/>
          <a:p>
            <a:pPr algn="ctr"/>
            <a:r>
              <a:rPr lang="en-GB" sz="3600" b="1" smtClean="0"/>
              <a:t>BACKGROUND AND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20950"/>
            <a:ext cx="10515600" cy="3656013"/>
          </a:xfrm>
        </p:spPr>
        <p:txBody>
          <a:bodyPr/>
          <a:lstStyle/>
          <a:p>
            <a:r>
              <a:rPr lang="en-GB" smtClean="0"/>
              <a:t>National difficulties in delivering the service framework – X3 iterations</a:t>
            </a:r>
          </a:p>
          <a:p>
            <a:r>
              <a:rPr lang="en-GB" smtClean="0"/>
              <a:t>Local pathway and protocols drawn up</a:t>
            </a:r>
          </a:p>
          <a:p>
            <a:r>
              <a:rPr lang="en-GB" smtClean="0"/>
              <a:t>Involvement of the ESVG</a:t>
            </a:r>
          </a:p>
          <a:p>
            <a:r>
              <a:rPr lang="en-GB" smtClean="0"/>
              <a:t>Assumption that delivering services across disciplines for complex needs would be transferable</a:t>
            </a:r>
          </a:p>
          <a:p>
            <a:r>
              <a:rPr lang="en-GB" smtClean="0"/>
              <a:t>Multi-agency approach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838200" y="1163638"/>
            <a:ext cx="10515600" cy="1008062"/>
          </a:xfrm>
        </p:spPr>
        <p:txBody>
          <a:bodyPr/>
          <a:lstStyle/>
          <a:p>
            <a:pPr algn="ctr"/>
            <a:r>
              <a:rPr lang="en-GB" sz="3600" b="1" smtClean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2190750"/>
            <a:ext cx="10515600" cy="447357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Substance misuse led – contrary to national guidance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APB sponsorship with a line of sight into LMHPB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Multi-agency steering group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Identification of support budget and appointment of project lead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Three strand approach – Training, link workers and cohort study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838200" y="1163638"/>
            <a:ext cx="10515600" cy="1325562"/>
          </a:xfrm>
        </p:spPr>
        <p:txBody>
          <a:bodyPr/>
          <a:lstStyle/>
          <a:p>
            <a:pPr algn="ctr"/>
            <a:r>
              <a:rPr lang="en-GB" sz="3600" b="1" smtClean="0"/>
              <a:t>Delivery 1: Link Workers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2190750"/>
            <a:ext cx="10515600" cy="44735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GB" smtClean="0"/>
              <a:t>Role descriptor agreed</a:t>
            </a:r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GB" smtClean="0"/>
              <a:t>Training delivered – evidence based, manualised interventions</a:t>
            </a:r>
          </a:p>
          <a:p>
            <a:pPr>
              <a:lnSpc>
                <a:spcPct val="80000"/>
              </a:lnSpc>
            </a:pPr>
            <a:endParaRPr lang="en-GB" smtClean="0"/>
          </a:p>
          <a:p>
            <a:endParaRPr lang="en-GB" smtClean="0"/>
          </a:p>
          <a:p>
            <a:r>
              <a:rPr lang="en-GB" smtClean="0"/>
              <a:t>Regular supervision and joint meetings introduced</a:t>
            </a: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>
          <a:xfrm>
            <a:off x="838200" y="1163638"/>
            <a:ext cx="10515600" cy="1325562"/>
          </a:xfrm>
        </p:spPr>
        <p:txBody>
          <a:bodyPr/>
          <a:lstStyle/>
          <a:p>
            <a:pPr algn="ctr"/>
            <a:r>
              <a:rPr lang="en-GB" sz="4000" b="1" smtClean="0"/>
              <a:t>Delivery 2: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2190750"/>
            <a:ext cx="10515600" cy="44735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US" sz="2600" smtClean="0"/>
              <a:t>Multi agency, multi professional training</a:t>
            </a:r>
            <a:r>
              <a:rPr lang="en-GB" sz="2600" smtClean="0"/>
              <a:t>, service user involvement</a:t>
            </a:r>
          </a:p>
          <a:p>
            <a:pPr>
              <a:lnSpc>
                <a:spcPct val="80000"/>
              </a:lnSpc>
            </a:pPr>
            <a:endParaRPr lang="en-GB" sz="2600" smtClean="0"/>
          </a:p>
          <a:p>
            <a:pPr>
              <a:lnSpc>
                <a:spcPct val="80000"/>
              </a:lnSpc>
            </a:pPr>
            <a:r>
              <a:rPr lang="en-GB" sz="2600" smtClean="0"/>
              <a:t>MI /</a:t>
            </a:r>
            <a:r>
              <a:rPr lang="en-US" sz="2600" smtClean="0"/>
              <a:t>Manualised interventions CBT stimulants, cannabis and MET alcohol</a:t>
            </a:r>
            <a:endParaRPr lang="en-GB" smtClean="0"/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GB" smtClean="0"/>
              <a:t>CBT anxiety </a:t>
            </a:r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GB" sz="2600" smtClean="0"/>
              <a:t>Planning – Modular Dual Diagnosis programme including specific Personality Disorder training</a:t>
            </a:r>
            <a:endParaRPr lang="en-GB" smtClean="0"/>
          </a:p>
          <a:p>
            <a:pPr>
              <a:lnSpc>
                <a:spcPct val="80000"/>
              </a:lnSpc>
            </a:pPr>
            <a:endParaRPr lang="en-GB" smtClean="0"/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838200" y="1163638"/>
            <a:ext cx="10515600" cy="1325562"/>
          </a:xfrm>
        </p:spPr>
        <p:txBody>
          <a:bodyPr/>
          <a:lstStyle/>
          <a:p>
            <a:pPr algn="ctr"/>
            <a:r>
              <a:rPr lang="en-GB" sz="3600" b="1" smtClean="0"/>
              <a:t>Delivery 3: Cohort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50900" y="2520950"/>
            <a:ext cx="10515600" cy="36734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mtClean="0"/>
              <a:t>Cohorts identified according to </a:t>
            </a:r>
            <a:r>
              <a:rPr lang="en-GB" smtClean="0"/>
              <a:t>M</a:t>
            </a:r>
            <a:r>
              <a:rPr lang="en-US" smtClean="0"/>
              <a:t>inkoffs model</a:t>
            </a:r>
            <a:endParaRPr lang="en-GB" smtClean="0"/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US" smtClean="0"/>
              <a:t>Baseline data collected</a:t>
            </a:r>
            <a:r>
              <a:rPr lang="en-GB" smtClean="0"/>
              <a:t> – TOPS, HoNOS</a:t>
            </a:r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GB" smtClean="0"/>
              <a:t>Minimal effect noted during pilot period</a:t>
            </a:r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GB" smtClean="0"/>
              <a:t>Multi faceted challenges</a:t>
            </a: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838200" y="1163638"/>
            <a:ext cx="10515600" cy="1325562"/>
          </a:xfrm>
        </p:spPr>
        <p:txBody>
          <a:bodyPr/>
          <a:lstStyle/>
          <a:p>
            <a:pPr algn="ctr"/>
            <a:r>
              <a:rPr lang="en-GB" sz="3600" b="1" smtClean="0"/>
              <a:t>Key findings and learning: Operational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50900" y="2520950"/>
            <a:ext cx="10515600" cy="36734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2600" smtClean="0"/>
              <a:t>Senior management participation required at inception</a:t>
            </a:r>
            <a:endParaRPr lang="en-GB" smtClean="0"/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GB" smtClean="0"/>
              <a:t>Clinical leadership vital</a:t>
            </a:r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GB" sz="2600" smtClean="0"/>
              <a:t>Sustained t</a:t>
            </a:r>
            <a:r>
              <a:rPr lang="en-US" sz="2600" smtClean="0"/>
              <a:t>raining</a:t>
            </a:r>
            <a:r>
              <a:rPr lang="en-GB" sz="2600" smtClean="0"/>
              <a:t> and supervision key to effective implementation</a:t>
            </a:r>
            <a:r>
              <a:rPr lang="en-US" sz="2600" smtClean="0"/>
              <a:t> </a:t>
            </a:r>
            <a:r>
              <a:rPr lang="en-GB" sz="2600" smtClean="0"/>
              <a:t>– challenges of competing priorities, releasing staff etc</a:t>
            </a:r>
            <a:endParaRPr lang="en-GB" smtClean="0"/>
          </a:p>
          <a:p>
            <a:pPr>
              <a:lnSpc>
                <a:spcPct val="80000"/>
              </a:lnSpc>
            </a:pPr>
            <a:endParaRPr lang="en-GB" smtClean="0"/>
          </a:p>
          <a:p>
            <a:pPr>
              <a:lnSpc>
                <a:spcPct val="80000"/>
              </a:lnSpc>
            </a:pPr>
            <a:r>
              <a:rPr lang="en-GB" sz="2600" smtClean="0"/>
              <a:t>Drive to engage and retain organisations in partnership working required – champions identification </a:t>
            </a: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838200" y="1163638"/>
            <a:ext cx="10515600" cy="1325562"/>
          </a:xfrm>
        </p:spPr>
        <p:txBody>
          <a:bodyPr/>
          <a:lstStyle/>
          <a:p>
            <a:pPr algn="ctr"/>
            <a:r>
              <a:rPr lang="en-GB" sz="3600" b="1" smtClean="0"/>
              <a:t>Key findings and learning: Strategic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16138"/>
            <a:ext cx="10515600" cy="4427537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Multi-agency working difficulties can’t be resolved until internal relationships have been addressed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Skills mix in services can be improved to make best use of qualified specialist staff time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The services that identify individuals may not be best placed to meet their needs, but need to prioritise reduced disengagement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Senior management support is critical to success, and the only means of addressing cross-discipline difficulties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Training needs to be undertaken at a whole systems level – from non-specialist staff through to those wanting to champion a specific issue within their services</a:t>
            </a:r>
            <a:endParaRPr lang="en-GB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01613" y="0"/>
            <a:ext cx="2644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9200379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05500" y="28277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394</Words>
  <Application>Microsoft Office PowerPoint</Application>
  <PresentationFormat>Custom</PresentationFormat>
  <Paragraphs>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Arial</vt:lpstr>
      <vt:lpstr>Calibri Light</vt:lpstr>
      <vt:lpstr>Office Theme</vt:lpstr>
      <vt:lpstr>Improving Dual Diagnosis Services: Report to the ESVG Board</vt:lpstr>
      <vt:lpstr>CONTENTS</vt:lpstr>
      <vt:lpstr>BACKGROUND AND INTRODUCTION</vt:lpstr>
      <vt:lpstr>Implementation</vt:lpstr>
      <vt:lpstr>Delivery 1: Link Workers</vt:lpstr>
      <vt:lpstr>Delivery 2: Training</vt:lpstr>
      <vt:lpstr>Delivery 3: Cohort study</vt:lpstr>
      <vt:lpstr>Key findings and learning: Operational</vt:lpstr>
      <vt:lpstr>Key findings and learning: Strategic</vt:lpstr>
      <vt:lpstr>RECOMMENDATIONS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Dual Diagnosis Services: Report to the ESVG Board</dc:title>
  <dc:creator>C Eydmann</dc:creator>
  <cp:lastModifiedBy>co123726</cp:lastModifiedBy>
  <cp:revision>26</cp:revision>
  <dcterms:created xsi:type="dcterms:W3CDTF">2015-02-19T19:51:27Z</dcterms:created>
  <dcterms:modified xsi:type="dcterms:W3CDTF">2015-02-23T09:59:47Z</dcterms:modified>
</cp:coreProperties>
</file>