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4A185-5EA3-433A-A3F3-1BE6AFF3CBA5}" type="datetimeFigureOut">
              <a:rPr lang="en-GB" smtClean="0"/>
              <a:t>08/09/2021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65C963-FCC6-4646-B783-9105599D8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151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A5BB1-9969-4B28-9401-5CDE5BBC76F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431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9311C-33FA-4733-A148-AD5F7F686EF9}" type="datetimeFigureOut">
              <a:rPr lang="en-GB" smtClean="0"/>
              <a:t>08/09/2021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7E421-7763-4117-A1AF-41EEAF8E8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171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9311C-33FA-4733-A148-AD5F7F686EF9}" type="datetimeFigureOut">
              <a:rPr lang="en-GB" smtClean="0"/>
              <a:t>08/09/2021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7E421-7763-4117-A1AF-41EEAF8E8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802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9311C-33FA-4733-A148-AD5F7F686EF9}" type="datetimeFigureOut">
              <a:rPr lang="en-GB" smtClean="0"/>
              <a:t>08/09/2021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7E421-7763-4117-A1AF-41EEAF8E8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283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9311C-33FA-4733-A148-AD5F7F686EF9}" type="datetimeFigureOut">
              <a:rPr lang="en-GB" smtClean="0"/>
              <a:t>08/09/2021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7E421-7763-4117-A1AF-41EEAF8E8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058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9311C-33FA-4733-A148-AD5F7F686EF9}" type="datetimeFigureOut">
              <a:rPr lang="en-GB" smtClean="0"/>
              <a:t>08/09/2021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7E421-7763-4117-A1AF-41EEAF8E8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9311C-33FA-4733-A148-AD5F7F686EF9}" type="datetimeFigureOut">
              <a:rPr lang="en-GB" smtClean="0"/>
              <a:t>08/09/2021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7E421-7763-4117-A1AF-41EEAF8E8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503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9311C-33FA-4733-A148-AD5F7F686EF9}" type="datetimeFigureOut">
              <a:rPr lang="en-GB" smtClean="0"/>
              <a:t>08/09/2021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7E421-7763-4117-A1AF-41EEAF8E8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374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9311C-33FA-4733-A148-AD5F7F686EF9}" type="datetimeFigureOut">
              <a:rPr lang="en-GB" smtClean="0"/>
              <a:t>08/09/2021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7E421-7763-4117-A1AF-41EEAF8E8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479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9311C-33FA-4733-A148-AD5F7F686EF9}" type="datetimeFigureOut">
              <a:rPr lang="en-GB" smtClean="0"/>
              <a:t>08/09/2021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7E421-7763-4117-A1AF-41EEAF8E8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39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9311C-33FA-4733-A148-AD5F7F686EF9}" type="datetimeFigureOut">
              <a:rPr lang="en-GB" smtClean="0"/>
              <a:t>08/09/2021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7E421-7763-4117-A1AF-41EEAF8E8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954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9311C-33FA-4733-A148-AD5F7F686EF9}" type="datetimeFigureOut">
              <a:rPr lang="en-GB" smtClean="0"/>
              <a:t>08/09/2021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7E421-7763-4117-A1AF-41EEAF8E8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432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9311C-33FA-4733-A148-AD5F7F686EF9}" type="datetimeFigureOut">
              <a:rPr lang="en-GB" smtClean="0"/>
              <a:t>08/09/2021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7E421-7763-4117-A1AF-41EEAF8E8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489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Digital and </a:t>
            </a:r>
            <a:r>
              <a:rPr lang="en-GB" dirty="0" smtClean="0">
                <a:solidFill>
                  <a:schemeClr val="tx2"/>
                </a:solidFill>
              </a:rPr>
              <a:t>data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493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465" y="279644"/>
            <a:ext cx="11457069" cy="6689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tx2"/>
                </a:solidFill>
              </a:rPr>
              <a:t>Digital - a learning health and care system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CFD4306-034C-4E69-822E-ABCF4AEA03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87" y="1496445"/>
            <a:ext cx="11723624" cy="491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907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38D526F3-DF0D-467E-AA9A-F1DAE2937CC9}"/>
              </a:ext>
            </a:extLst>
          </p:cNvPr>
          <p:cNvSpPr/>
          <p:nvPr/>
        </p:nvSpPr>
        <p:spPr>
          <a:xfrm>
            <a:off x="4106695" y="4305531"/>
            <a:ext cx="2078050" cy="22720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7ABD1D56-C718-4425-A766-70E369987922}"/>
              </a:ext>
            </a:extLst>
          </p:cNvPr>
          <p:cNvSpPr/>
          <p:nvPr/>
        </p:nvSpPr>
        <p:spPr>
          <a:xfrm>
            <a:off x="11702" y="4305531"/>
            <a:ext cx="2012470" cy="22720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93B3D2B-A57E-44DB-97CD-6709FB2F0B09}"/>
              </a:ext>
            </a:extLst>
          </p:cNvPr>
          <p:cNvSpPr txBox="1"/>
          <p:nvPr/>
        </p:nvSpPr>
        <p:spPr>
          <a:xfrm>
            <a:off x="8406030" y="81501"/>
            <a:ext cx="36295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Performance highlights 2020 - 2021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5D6D9BB2-003C-44CB-9BF0-57702611666C}"/>
              </a:ext>
            </a:extLst>
          </p:cNvPr>
          <p:cNvSpPr/>
          <p:nvPr/>
        </p:nvSpPr>
        <p:spPr>
          <a:xfrm>
            <a:off x="6173135" y="4290829"/>
            <a:ext cx="2055845" cy="2272004"/>
          </a:xfrm>
          <a:prstGeom prst="rect">
            <a:avLst/>
          </a:prstGeom>
          <a:solidFill>
            <a:srgbClr val="BAB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D454F4D-C414-4C55-B866-3A72C747D6EE}"/>
              </a:ext>
            </a:extLst>
          </p:cNvPr>
          <p:cNvSpPr/>
          <p:nvPr/>
        </p:nvSpPr>
        <p:spPr>
          <a:xfrm>
            <a:off x="4066013" y="5575603"/>
            <a:ext cx="212582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050" dirty="0"/>
          </a:p>
          <a:p>
            <a:r>
              <a:rPr lang="en-GB" sz="1050" dirty="0"/>
              <a:t>Virtual consultation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/>
              <a:t>Over 15k consultations since Jan 21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/>
              <a:t>1000’s of hours travel time saved for patients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2DD52AC-FC42-49CB-985C-CA3A62E41C72}"/>
              </a:ext>
            </a:extLst>
          </p:cNvPr>
          <p:cNvSpPr/>
          <p:nvPr/>
        </p:nvSpPr>
        <p:spPr>
          <a:xfrm>
            <a:off x="4101003" y="4305531"/>
            <a:ext cx="2055845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050" dirty="0"/>
              <a:t>Telephone advice &amp; Guidance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050" dirty="0"/>
              <a:t>2,060 calls since 1 Jan 2021 (</a:t>
            </a:r>
            <a:r>
              <a:rPr lang="en-GB" sz="1050" dirty="0" err="1"/>
              <a:t>exc</a:t>
            </a:r>
            <a:r>
              <a:rPr lang="en-GB" sz="1050" dirty="0"/>
              <a:t> EU)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GB" sz="1050" dirty="0"/>
          </a:p>
          <a:p>
            <a:pPr lvl="0"/>
            <a:r>
              <a:rPr lang="en-GB" sz="1050" dirty="0"/>
              <a:t>36% outcomes reported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/>
              <a:t>6% acute admissions avoided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/>
              <a:t>18% pts treated out of hospital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/>
              <a:t>44% referrals avoided (elective)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9D047C9-5B1D-4D20-B8A0-39D14F7D906A}"/>
              </a:ext>
            </a:extLst>
          </p:cNvPr>
          <p:cNvSpPr txBox="1"/>
          <p:nvPr/>
        </p:nvSpPr>
        <p:spPr>
          <a:xfrm>
            <a:off x="4343445" y="4079362"/>
            <a:ext cx="1693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B0F0"/>
                </a:solidFill>
              </a:rPr>
              <a:t>Virtual - secondary care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5A5D1FCB-95AB-4D10-BBE3-AF697A766403}"/>
              </a:ext>
            </a:extLst>
          </p:cNvPr>
          <p:cNvSpPr/>
          <p:nvPr/>
        </p:nvSpPr>
        <p:spPr>
          <a:xfrm>
            <a:off x="2017944" y="4290829"/>
            <a:ext cx="2064892" cy="2272004"/>
          </a:xfrm>
          <a:prstGeom prst="rect">
            <a:avLst/>
          </a:prstGeom>
          <a:solidFill>
            <a:srgbClr val="BAB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D573C612-9680-429A-B8AA-5F670B0BF027}"/>
              </a:ext>
            </a:extLst>
          </p:cNvPr>
          <p:cNvSpPr/>
          <p:nvPr/>
        </p:nvSpPr>
        <p:spPr>
          <a:xfrm>
            <a:off x="138583" y="589735"/>
            <a:ext cx="5124678" cy="30078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21FA7199-E277-4070-ADC3-ECF1FE481445}"/>
              </a:ext>
            </a:extLst>
          </p:cNvPr>
          <p:cNvSpPr txBox="1"/>
          <p:nvPr/>
        </p:nvSpPr>
        <p:spPr>
          <a:xfrm>
            <a:off x="2719753" y="4079362"/>
            <a:ext cx="9943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B0F0"/>
                </a:solidFill>
              </a:rPr>
              <a:t>Mobilisation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4740D033-7F42-481F-8BA3-D9BEF8CFD158}"/>
              </a:ext>
            </a:extLst>
          </p:cNvPr>
          <p:cNvSpPr txBox="1"/>
          <p:nvPr/>
        </p:nvSpPr>
        <p:spPr>
          <a:xfrm>
            <a:off x="1953714" y="4371620"/>
            <a:ext cx="22815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/>
              <a:t>Issued over 6000 devices including laptops, soft/RDS tokens, licenses, monitors and headsets to support home working and video consultations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/>
              <a:t>O365 &amp; Teams rollout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/>
              <a:t>Over 400 </a:t>
            </a:r>
            <a:r>
              <a:rPr lang="en-GB" sz="1050" i="1" dirty="0"/>
              <a:t>smart</a:t>
            </a:r>
            <a:r>
              <a:rPr lang="en-GB" sz="1050" dirty="0"/>
              <a:t> devices issued to community staff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/>
              <a:t>Over 400 devices distributed for patients to communicate with families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/>
              <a:t>Infrastructure upgrades in train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6ABD4E05-A93E-4533-9469-46452D47F9E7}"/>
              </a:ext>
            </a:extLst>
          </p:cNvPr>
          <p:cNvSpPr/>
          <p:nvPr/>
        </p:nvSpPr>
        <p:spPr>
          <a:xfrm>
            <a:off x="-68436" y="4342076"/>
            <a:ext cx="2153528" cy="2139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algn="just">
              <a:lnSpc>
                <a:spcPct val="10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ea typeface="Calibri" panose="020F0502020204030204" pitchFamily="34" charset="0"/>
                <a:cs typeface="Times New Roman" panose="02020603050405020304" pitchFamily="18" charset="0"/>
              </a:rPr>
              <a:t>Show location of suspected &amp; confirmed Covid-19 patients in near real time </a:t>
            </a:r>
            <a:r>
              <a:rPr lang="en-GB" sz="105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across all sites</a:t>
            </a:r>
          </a:p>
          <a:p>
            <a:pPr marL="171450" lvl="0" indent="-171450" algn="just">
              <a:lnSpc>
                <a:spcPct val="10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ea typeface="Calibri" panose="020F0502020204030204" pitchFamily="34" charset="0"/>
                <a:cs typeface="Times New Roman" panose="02020603050405020304" pitchFamily="18" charset="0"/>
              </a:rPr>
              <a:t>Show patients indicating 14+ days since testing, important to inform anticipated flow</a:t>
            </a:r>
          </a:p>
          <a:p>
            <a:pPr marL="171450" lvl="0" indent="-1714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Report bed states in near real time to facilitate a 10 minute flow of data </a:t>
            </a:r>
            <a:endParaRPr lang="en-GB" sz="105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lvl="0" indent="-1714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ea typeface="Calibri" panose="020F0502020204030204" pitchFamily="34" charset="0"/>
                <a:cs typeface="Times New Roman" panose="02020603050405020304" pitchFamily="18" charset="0"/>
              </a:rPr>
              <a:t>Surface data for Signals for Noise (see other slides in pack)</a:t>
            </a:r>
          </a:p>
          <a:p>
            <a:pPr marL="171450" lvl="0" indent="-1714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New dashboards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A8377BA5-CC6E-44AE-8AD6-D62746CE4CB0}"/>
              </a:ext>
            </a:extLst>
          </p:cNvPr>
          <p:cNvSpPr txBox="1"/>
          <p:nvPr/>
        </p:nvSpPr>
        <p:spPr>
          <a:xfrm>
            <a:off x="839207" y="4079362"/>
            <a:ext cx="483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B0F0"/>
                </a:solidFill>
              </a:rPr>
              <a:t>Data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809D464F-6935-4D54-983F-B9E25409970A}"/>
              </a:ext>
            </a:extLst>
          </p:cNvPr>
          <p:cNvSpPr txBox="1"/>
          <p:nvPr/>
        </p:nvSpPr>
        <p:spPr>
          <a:xfrm>
            <a:off x="137567" y="228241"/>
            <a:ext cx="2427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EF63E8"/>
                </a:solidFill>
              </a:rPr>
              <a:t>Strategic developments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623C9B14-CEE7-4D55-A379-F1BC877B537B}"/>
              </a:ext>
            </a:extLst>
          </p:cNvPr>
          <p:cNvSpPr txBox="1"/>
          <p:nvPr/>
        </p:nvSpPr>
        <p:spPr>
          <a:xfrm>
            <a:off x="137567" y="786539"/>
            <a:ext cx="487743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Digital strategy approved by </a:t>
            </a:r>
            <a:r>
              <a:rPr lang="en-GB" sz="1600" dirty="0" smtClean="0">
                <a:solidFill>
                  <a:schemeClr val="bg1"/>
                </a:solidFill>
              </a:rPr>
              <a:t>CAV UHB Board in July 2021</a:t>
            </a:r>
            <a:endParaRPr lang="en-GB" sz="1600" dirty="0">
              <a:solidFill>
                <a:schemeClr val="bg1"/>
              </a:solidFill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CAV committed to becoming a Learning Health and Care System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1"/>
              </a:solidFill>
            </a:endParaRPr>
          </a:p>
          <a:p>
            <a:r>
              <a:rPr lang="en-GB" sz="1600" dirty="0">
                <a:solidFill>
                  <a:schemeClr val="bg1"/>
                </a:solidFill>
              </a:rPr>
              <a:t>Governance structure established – clinically led &amp; chaired by clinicians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Delivery roadmap produced - what we need to do in the next few years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1"/>
              </a:solidFill>
            </a:endParaRPr>
          </a:p>
          <a:p>
            <a:r>
              <a:rPr lang="en-GB" sz="1600" dirty="0">
                <a:solidFill>
                  <a:schemeClr val="bg1"/>
                </a:solidFill>
              </a:rPr>
              <a:t>Grant Thornton praise our digital strategy as part of UHW2 business case planning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5B40DCDC-6DF3-47F5-935C-6DA22B7484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907" y="494133"/>
            <a:ext cx="6624632" cy="3231278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99C0A9A1-9D55-4357-8988-A8A7680F1EA4}"/>
              </a:ext>
            </a:extLst>
          </p:cNvPr>
          <p:cNvSpPr txBox="1"/>
          <p:nvPr/>
        </p:nvSpPr>
        <p:spPr>
          <a:xfrm>
            <a:off x="6551710" y="4079362"/>
            <a:ext cx="1268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B0F0"/>
                </a:solidFill>
              </a:rPr>
              <a:t>Major initiatives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7C81FB0F-D708-4491-A134-BE60C00A8364}"/>
              </a:ext>
            </a:extLst>
          </p:cNvPr>
          <p:cNvSpPr txBox="1"/>
          <p:nvPr/>
        </p:nvSpPr>
        <p:spPr>
          <a:xfrm>
            <a:off x="6162540" y="4251090"/>
            <a:ext cx="2106667" cy="21929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Dragons Heart &amp; Lakeside Wing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50" dirty="0"/>
              <a:t>More than 100km fibre/cable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50" dirty="0"/>
              <a:t>1000’s devices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50" dirty="0"/>
              <a:t>2 fully functional installations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50" dirty="0"/>
              <a:t>DHH decommissioned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05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50" dirty="0"/>
              <a:t>Hospital reconfigurations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05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50" dirty="0"/>
              <a:t>CAV247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05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50" dirty="0" err="1"/>
              <a:t>CAVConvention</a:t>
            </a:r>
            <a:endParaRPr lang="en-GB" sz="105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05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50" dirty="0"/>
              <a:t>All CAVUHB plans &amp; activity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0B8EB497-655E-403D-AC02-B7D6705C24ED}"/>
              </a:ext>
            </a:extLst>
          </p:cNvPr>
          <p:cNvSpPr txBox="1"/>
          <p:nvPr/>
        </p:nvSpPr>
        <p:spPr>
          <a:xfrm>
            <a:off x="95156" y="3732531"/>
            <a:ext cx="3091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EF63E8"/>
                </a:solidFill>
              </a:rPr>
              <a:t>Operational – some highlights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48C95C12-415E-497A-998A-3274CE12B843}"/>
              </a:ext>
            </a:extLst>
          </p:cNvPr>
          <p:cNvSpPr txBox="1"/>
          <p:nvPr/>
        </p:nvSpPr>
        <p:spPr>
          <a:xfrm>
            <a:off x="10174056" y="4285824"/>
            <a:ext cx="1942324" cy="2354491"/>
          </a:xfrm>
          <a:prstGeom prst="rect">
            <a:avLst/>
          </a:prstGeom>
          <a:solidFill>
            <a:srgbClr val="BABABA"/>
          </a:solidFill>
        </p:spPr>
        <p:txBody>
          <a:bodyPr wrap="square" rtlCol="0">
            <a:spAutoFit/>
          </a:bodyPr>
          <a:lstStyle/>
          <a:p>
            <a:r>
              <a:rPr lang="en-GB" sz="1050" dirty="0"/>
              <a:t>Expected benefits - 5 years</a:t>
            </a:r>
          </a:p>
          <a:p>
            <a:endParaRPr lang="en-GB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050" dirty="0">
                <a:cs typeface="Arial" panose="020B0604020202020204" pitchFamily="34" charset="0"/>
              </a:rPr>
              <a:t>£8m time released to care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050" dirty="0">
                <a:cs typeface="Arial" panose="020B0604020202020204" pitchFamily="34" charset="0"/>
              </a:rPr>
              <a:t>24% improvement in safety &amp; quality in prescribing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050" dirty="0">
                <a:cs typeface="Arial" panose="020B0604020202020204" pitchFamily="34" charset="0"/>
              </a:rPr>
              <a:t>Implant traceability &amp; compliance with Medical Device Bill 2021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050" dirty="0">
                <a:cs typeface="Arial" panose="020B0604020202020204" pitchFamily="34" charset="0"/>
              </a:rPr>
              <a:t>Patient choice on comms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050" dirty="0">
                <a:cs typeface="Arial" panose="020B0604020202020204" pitchFamily="34" charset="0"/>
              </a:rPr>
              <a:t>Carbon Emissions reduction (375t over 5 years)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GB" sz="1050" dirty="0"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GB" sz="1050" dirty="0"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GB" sz="1050" dirty="0"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27EA5904-0D9F-4CB1-8B8A-DDBEEFAD4C8A}"/>
              </a:ext>
            </a:extLst>
          </p:cNvPr>
          <p:cNvSpPr txBox="1"/>
          <p:nvPr/>
        </p:nvSpPr>
        <p:spPr>
          <a:xfrm>
            <a:off x="10248487" y="4079362"/>
            <a:ext cx="1767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B0F0"/>
                </a:solidFill>
              </a:rPr>
              <a:t>Approved business cases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CEDA57C1-B6C5-4A4A-A762-1CDDFE043B2B}"/>
              </a:ext>
            </a:extLst>
          </p:cNvPr>
          <p:cNvSpPr/>
          <p:nvPr/>
        </p:nvSpPr>
        <p:spPr>
          <a:xfrm>
            <a:off x="8212693" y="4290829"/>
            <a:ext cx="1942324" cy="22720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69340C4A-6F22-4181-8D64-AED7E9D4C984}"/>
              </a:ext>
            </a:extLst>
          </p:cNvPr>
          <p:cNvSpPr txBox="1"/>
          <p:nvPr/>
        </p:nvSpPr>
        <p:spPr>
          <a:xfrm>
            <a:off x="8757555" y="4079362"/>
            <a:ext cx="8778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B0F0"/>
                </a:solidFill>
              </a:rPr>
              <a:t>Innovation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FEBB1D9C-9629-4983-A125-86788E33A810}"/>
              </a:ext>
            </a:extLst>
          </p:cNvPr>
          <p:cNvSpPr txBox="1"/>
          <p:nvPr/>
        </p:nvSpPr>
        <p:spPr>
          <a:xfrm>
            <a:off x="8223288" y="4371620"/>
            <a:ext cx="2029385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050" dirty="0"/>
              <a:t>MVP Globus in ENT under development for e-triage on </a:t>
            </a:r>
            <a:r>
              <a:rPr lang="en-GB" sz="1050" dirty="0" err="1"/>
              <a:t>SoS</a:t>
            </a:r>
            <a:r>
              <a:rPr lang="en-GB" sz="1050" dirty="0"/>
              <a:t> pathway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GB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050" dirty="0"/>
              <a:t>Automatic discharge from PMS on </a:t>
            </a:r>
            <a:r>
              <a:rPr lang="en-GB" sz="1050" dirty="0" err="1"/>
              <a:t>SoS</a:t>
            </a:r>
            <a:r>
              <a:rPr lang="en-GB" sz="1050" dirty="0"/>
              <a:t> ticket expiry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GB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050" dirty="0"/>
              <a:t>OPFU lists replaced with register in COM2</a:t>
            </a:r>
            <a:endParaRPr lang="en-GB" sz="1050" b="1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50" dirty="0"/>
              <a:t>Saves clinician time - no more excel lists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/>
              <a:t>E-form for Mass </a:t>
            </a:r>
            <a:r>
              <a:rPr lang="en-GB" sz="1050" dirty="0" err="1"/>
              <a:t>Vaccs</a:t>
            </a:r>
            <a:endParaRPr lang="en-GB" sz="1050" dirty="0"/>
          </a:p>
          <a:p>
            <a:endParaRPr lang="en-GB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967610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47671" y="1139643"/>
            <a:ext cx="10972800" cy="5187477"/>
          </a:xfrm>
        </p:spPr>
        <p:txBody>
          <a:bodyPr>
            <a:normAutofit/>
          </a:bodyPr>
          <a:lstStyle/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BA73B4F0-9B07-4333-A3E8-FB81E7D4DED4}"/>
              </a:ext>
            </a:extLst>
          </p:cNvPr>
          <p:cNvGrpSpPr/>
          <p:nvPr/>
        </p:nvGrpSpPr>
        <p:grpSpPr>
          <a:xfrm>
            <a:off x="68936" y="164836"/>
            <a:ext cx="12000312" cy="6085936"/>
            <a:chOff x="68936" y="43534"/>
            <a:chExt cx="12000312" cy="608593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xmlns="" id="{24663A12-69E9-4034-9099-1D4C3C08F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38798" y="43534"/>
              <a:ext cx="2130450" cy="824189"/>
            </a:xfrm>
            <a:prstGeom prst="rect">
              <a:avLst/>
            </a:prstGeom>
          </p:spPr>
        </p:pic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3B85F8F1-3766-4357-B8C0-92B6C76B9672}"/>
                </a:ext>
              </a:extLst>
            </p:cNvPr>
            <p:cNvGrpSpPr/>
            <p:nvPr/>
          </p:nvGrpSpPr>
          <p:grpSpPr>
            <a:xfrm>
              <a:off x="2215573" y="5232180"/>
              <a:ext cx="2219861" cy="897290"/>
              <a:chOff x="895" y="2793772"/>
              <a:chExt cx="1794581" cy="897290"/>
            </a:xfrm>
            <a:solidFill>
              <a:srgbClr val="FF3399"/>
            </a:solidFill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xmlns="" id="{DF04BD9B-8925-473F-A13B-E635A3AB6025}"/>
                  </a:ext>
                </a:extLst>
              </p:cNvPr>
              <p:cNvSpPr/>
              <p:nvPr/>
            </p:nvSpPr>
            <p:spPr>
              <a:xfrm>
                <a:off x="895" y="2793772"/>
                <a:ext cx="1794581" cy="897290"/>
              </a:xfrm>
              <a:prstGeom prst="rect">
                <a:avLst/>
              </a:prstGeom>
              <a:grpFill/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xmlns="" id="{69ADCE23-A8B2-44A2-8FF4-B6B58083F216}"/>
                  </a:ext>
                </a:extLst>
              </p:cNvPr>
              <p:cNvSpPr/>
              <p:nvPr/>
            </p:nvSpPr>
            <p:spPr>
              <a:xfrm>
                <a:off x="895" y="2793772"/>
                <a:ext cx="1794581" cy="897290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2700" tIns="12700" rIns="12700" bIns="12700" numCol="1" spcCol="1270" anchor="ctr" anchorCtr="0">
                <a:noAutofit/>
              </a:bodyPr>
              <a:lstStyle/>
              <a:p>
                <a:pPr lvl="0" algn="ctr" defTabSz="88900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kern="1200" dirty="0"/>
                  <a:t>Patient Channel Programme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0407A3CA-1FDC-4326-8050-679A900E0D15}"/>
                </a:ext>
              </a:extLst>
            </p:cNvPr>
            <p:cNvGrpSpPr/>
            <p:nvPr/>
          </p:nvGrpSpPr>
          <p:grpSpPr>
            <a:xfrm>
              <a:off x="4623497" y="5232180"/>
              <a:ext cx="2285495" cy="897290"/>
              <a:chOff x="2172339" y="2793772"/>
              <a:chExt cx="1794581" cy="897290"/>
            </a:xfrm>
            <a:solidFill>
              <a:srgbClr val="FF3399"/>
            </a:solidFill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xmlns="" id="{7A87FBEA-7F6C-4151-9647-ACDAD3FCA3B7}"/>
                  </a:ext>
                </a:extLst>
              </p:cNvPr>
              <p:cNvSpPr/>
              <p:nvPr/>
            </p:nvSpPr>
            <p:spPr>
              <a:xfrm>
                <a:off x="2172339" y="2793772"/>
                <a:ext cx="1794581" cy="897290"/>
              </a:xfrm>
              <a:prstGeom prst="rect">
                <a:avLst/>
              </a:prstGeom>
              <a:grpFill/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xmlns="" id="{504A6FB1-AC1A-4992-9576-9A3A1BBEC89A}"/>
                  </a:ext>
                </a:extLst>
              </p:cNvPr>
              <p:cNvSpPr/>
              <p:nvPr/>
            </p:nvSpPr>
            <p:spPr>
              <a:xfrm>
                <a:off x="2172339" y="2793772"/>
                <a:ext cx="1794581" cy="897290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2700" tIns="12700" rIns="12700" bIns="12700" numCol="1" spcCol="1270" anchor="ctr" anchorCtr="0">
                <a:noAutofit/>
              </a:bodyPr>
              <a:lstStyle/>
              <a:p>
                <a:pPr lvl="0" algn="ctr" defTabSz="88900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kern="1200" dirty="0"/>
                  <a:t>Clinician Channel Programme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9825B386-7909-440E-B9CB-3CC314D1EC9B}"/>
                </a:ext>
              </a:extLst>
            </p:cNvPr>
            <p:cNvGrpSpPr/>
            <p:nvPr/>
          </p:nvGrpSpPr>
          <p:grpSpPr>
            <a:xfrm>
              <a:off x="7044245" y="5232180"/>
              <a:ext cx="2202450" cy="897290"/>
              <a:chOff x="4343782" y="2793772"/>
              <a:chExt cx="1794581" cy="897290"/>
            </a:xfrm>
            <a:solidFill>
              <a:srgbClr val="FF3399"/>
            </a:solidFill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xmlns="" id="{B28E7116-4EB9-4E0D-831F-701059DC51CD}"/>
                  </a:ext>
                </a:extLst>
              </p:cNvPr>
              <p:cNvSpPr/>
              <p:nvPr/>
            </p:nvSpPr>
            <p:spPr>
              <a:xfrm>
                <a:off x="4343782" y="2793772"/>
                <a:ext cx="1794581" cy="897290"/>
              </a:xfrm>
              <a:prstGeom prst="rect">
                <a:avLst/>
              </a:prstGeom>
              <a:grpFill/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xmlns="" id="{77E3E8B0-1570-4C7E-ABAB-5F79079FAC08}"/>
                  </a:ext>
                </a:extLst>
              </p:cNvPr>
              <p:cNvSpPr/>
              <p:nvPr/>
            </p:nvSpPr>
            <p:spPr>
              <a:xfrm>
                <a:off x="4343782" y="2793772"/>
                <a:ext cx="1794581" cy="897290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2700" tIns="12700" rIns="12700" bIns="12700" numCol="1" spcCol="1270" anchor="ctr" anchorCtr="0">
                <a:noAutofit/>
              </a:bodyPr>
              <a:lstStyle/>
              <a:p>
                <a:pPr lvl="0" algn="ctr" defTabSz="88900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kern="1200" dirty="0"/>
                  <a:t>Analyst &amp; Platform Channel Programme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449F3B99-2E19-4596-A3D4-11ADB48F66A2}"/>
                </a:ext>
              </a:extLst>
            </p:cNvPr>
            <p:cNvGrpSpPr/>
            <p:nvPr/>
          </p:nvGrpSpPr>
          <p:grpSpPr>
            <a:xfrm>
              <a:off x="9419382" y="5232180"/>
              <a:ext cx="2649866" cy="897290"/>
              <a:chOff x="8686669" y="2793772"/>
              <a:chExt cx="1794581" cy="897290"/>
            </a:xfrm>
            <a:solidFill>
              <a:srgbClr val="FF3399"/>
            </a:solidFill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xmlns="" id="{3E177FB0-68A3-41FA-ACF8-29720B6BE737}"/>
                  </a:ext>
                </a:extLst>
              </p:cNvPr>
              <p:cNvSpPr/>
              <p:nvPr/>
            </p:nvSpPr>
            <p:spPr>
              <a:xfrm>
                <a:off x="8686669" y="2793772"/>
                <a:ext cx="1794581" cy="897290"/>
              </a:xfrm>
              <a:prstGeom prst="rect">
                <a:avLst/>
              </a:prstGeom>
              <a:grpFill/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xmlns="" id="{51AD96CC-DD5E-4340-A93D-2476B5790210}"/>
                  </a:ext>
                </a:extLst>
              </p:cNvPr>
              <p:cNvSpPr/>
              <p:nvPr/>
            </p:nvSpPr>
            <p:spPr>
              <a:xfrm>
                <a:off x="8686669" y="2793772"/>
                <a:ext cx="1794581" cy="897290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2700" tIns="12700" rIns="12700" bIns="12700" numCol="1" spcCol="1270" anchor="ctr" anchorCtr="0">
                <a:noAutofit/>
              </a:bodyPr>
              <a:lstStyle/>
              <a:p>
                <a:pPr lvl="0" algn="ctr" defTabSz="88900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kern="1200" dirty="0"/>
                  <a:t>Capabilities</a:t>
                </a:r>
              </a:p>
              <a:p>
                <a:pPr lvl="0" algn="ctr" defTabSz="88900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kern="1200" dirty="0"/>
                  <a:t>Programme</a:t>
                </a:r>
              </a:p>
            </p:txBody>
          </p:sp>
        </p:grp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8D978C84-BA9F-4290-A0D7-B9CCB3F3FE64}"/>
                </a:ext>
              </a:extLst>
            </p:cNvPr>
            <p:cNvCxnSpPr/>
            <p:nvPr/>
          </p:nvCxnSpPr>
          <p:spPr>
            <a:xfrm>
              <a:off x="2215573" y="1103588"/>
              <a:ext cx="0" cy="4128592"/>
            </a:xfrm>
            <a:prstGeom prst="line">
              <a:avLst/>
            </a:prstGeom>
            <a:ln>
              <a:solidFill>
                <a:srgbClr val="FF339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D8EABD0E-1ACA-4740-BE8A-D4C8BDAFD47D}"/>
                </a:ext>
              </a:extLst>
            </p:cNvPr>
            <p:cNvCxnSpPr/>
            <p:nvPr/>
          </p:nvCxnSpPr>
          <p:spPr>
            <a:xfrm>
              <a:off x="7062962" y="1103588"/>
              <a:ext cx="0" cy="4128592"/>
            </a:xfrm>
            <a:prstGeom prst="line">
              <a:avLst/>
            </a:prstGeom>
            <a:ln>
              <a:solidFill>
                <a:srgbClr val="FF339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40DE05C6-C157-422B-B61D-D61E04BB26C4}"/>
                </a:ext>
              </a:extLst>
            </p:cNvPr>
            <p:cNvCxnSpPr/>
            <p:nvPr/>
          </p:nvCxnSpPr>
          <p:spPr>
            <a:xfrm>
              <a:off x="9435148" y="1087825"/>
              <a:ext cx="0" cy="4128592"/>
            </a:xfrm>
            <a:prstGeom prst="line">
              <a:avLst/>
            </a:prstGeom>
            <a:ln>
              <a:solidFill>
                <a:srgbClr val="FF339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FFE01B50-9772-477D-81F5-67A3DE77C93B}"/>
                </a:ext>
              </a:extLst>
            </p:cNvPr>
            <p:cNvCxnSpPr/>
            <p:nvPr/>
          </p:nvCxnSpPr>
          <p:spPr>
            <a:xfrm>
              <a:off x="4658173" y="1103588"/>
              <a:ext cx="0" cy="4128592"/>
            </a:xfrm>
            <a:prstGeom prst="line">
              <a:avLst/>
            </a:prstGeom>
            <a:ln>
              <a:solidFill>
                <a:srgbClr val="FF339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61E5E3AB-AB42-467D-B8B2-BED133AFB1B5}"/>
                </a:ext>
              </a:extLst>
            </p:cNvPr>
            <p:cNvSpPr txBox="1"/>
            <p:nvPr/>
          </p:nvSpPr>
          <p:spPr>
            <a:xfrm>
              <a:off x="2257634" y="895204"/>
              <a:ext cx="2403287" cy="5078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/>
                <a:t>Covid</a:t>
              </a:r>
              <a:r>
                <a:rPr lang="en-GB" sz="1200" dirty="0"/>
                <a:t> response</a:t>
              </a:r>
            </a:p>
            <a:p>
              <a:endParaRPr lang="en-GB" sz="1200" dirty="0"/>
            </a:p>
            <a:p>
              <a:r>
                <a:rPr lang="en-GB" sz="1200" dirty="0"/>
                <a:t>Virtual Consultations </a:t>
              </a:r>
            </a:p>
            <a:p>
              <a:r>
                <a:rPr lang="en-GB" sz="1200" dirty="0"/>
                <a:t>Telemedicine</a:t>
              </a:r>
            </a:p>
            <a:p>
              <a:endParaRPr lang="en-GB" sz="1200" dirty="0"/>
            </a:p>
            <a:p>
              <a:r>
                <a:rPr lang="en-GB" sz="1200" dirty="0"/>
                <a:t>Telecare, assistive technologies</a:t>
              </a:r>
            </a:p>
            <a:p>
              <a:endParaRPr lang="en-GB" sz="1200" dirty="0"/>
            </a:p>
            <a:p>
              <a:r>
                <a:rPr lang="en-GB" sz="1200" dirty="0"/>
                <a:t>E-Consent</a:t>
              </a:r>
            </a:p>
            <a:p>
              <a:endParaRPr lang="en-GB" sz="1200" dirty="0"/>
            </a:p>
            <a:p>
              <a:r>
                <a:rPr lang="en-GB" sz="1200" dirty="0"/>
                <a:t>Patient portal </a:t>
              </a:r>
            </a:p>
            <a:p>
              <a:r>
                <a:rPr lang="en-GB" sz="1200" dirty="0"/>
                <a:t>PREMS/PROMS - Telehealth</a:t>
              </a:r>
            </a:p>
            <a:p>
              <a:endParaRPr lang="en-GB" sz="1200" dirty="0"/>
            </a:p>
            <a:p>
              <a:r>
                <a:rPr lang="en-GB" sz="1200" dirty="0"/>
                <a:t>Choose and Book / e-bookings</a:t>
              </a:r>
            </a:p>
            <a:p>
              <a:r>
                <a:rPr lang="en-GB" sz="1200" dirty="0"/>
                <a:t>Self directed enquiry management</a:t>
              </a:r>
            </a:p>
            <a:p>
              <a:endParaRPr lang="en-GB" sz="1200" dirty="0"/>
            </a:p>
            <a:p>
              <a:r>
                <a:rPr lang="en-GB" sz="1200" dirty="0"/>
                <a:t>Shared health and care record</a:t>
              </a:r>
            </a:p>
            <a:p>
              <a:r>
                <a:rPr lang="en-GB" sz="1200" dirty="0"/>
                <a:t>across multiple agencies</a:t>
              </a:r>
            </a:p>
            <a:p>
              <a:endParaRPr lang="en-GB" sz="1200" dirty="0"/>
            </a:p>
            <a:p>
              <a:r>
                <a:rPr lang="en-GB" sz="1200" dirty="0"/>
                <a:t>Broadcast (film) public meetings </a:t>
              </a:r>
            </a:p>
            <a:p>
              <a:endParaRPr lang="en-GB" sz="1200" dirty="0"/>
            </a:p>
            <a:p>
              <a:r>
                <a:rPr lang="en-GB" sz="1200" dirty="0"/>
                <a:t>Digital communications</a:t>
              </a:r>
            </a:p>
            <a:p>
              <a:pPr>
                <a:buClr>
                  <a:srgbClr val="00B0F0"/>
                </a:buClr>
                <a:buSzPct val="120000"/>
              </a:pPr>
              <a:r>
                <a:rPr lang="en-GB" sz="1200" dirty="0"/>
                <a:t>Letters, Correspondence</a:t>
              </a:r>
            </a:p>
            <a:p>
              <a:pPr>
                <a:buClr>
                  <a:srgbClr val="00B0F0"/>
                </a:buClr>
                <a:buSzPct val="120000"/>
              </a:pPr>
              <a:r>
                <a:rPr lang="en-GB" sz="1200" dirty="0"/>
                <a:t>&amp; Leaflets</a:t>
              </a:r>
            </a:p>
            <a:p>
              <a:pPr>
                <a:buClr>
                  <a:srgbClr val="00B0F0"/>
                </a:buClr>
                <a:buSzPct val="120000"/>
              </a:pPr>
              <a:endParaRPr lang="en-GB" sz="1200" dirty="0"/>
            </a:p>
            <a:p>
              <a:endParaRPr lang="en-GB" sz="1200" dirty="0"/>
            </a:p>
            <a:p>
              <a:endParaRPr lang="en-GB" sz="1200" dirty="0"/>
            </a:p>
            <a:p>
              <a:endParaRPr lang="en-GB" sz="12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80029D52-4DBC-4D5A-BC83-A7DB978E705B}"/>
                </a:ext>
              </a:extLst>
            </p:cNvPr>
            <p:cNvSpPr txBox="1"/>
            <p:nvPr/>
          </p:nvSpPr>
          <p:spPr>
            <a:xfrm>
              <a:off x="9454676" y="1166962"/>
              <a:ext cx="2352695" cy="39703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O365 and </a:t>
              </a:r>
              <a:r>
                <a:rPr lang="en-GB" sz="1200" dirty="0" err="1"/>
                <a:t>MSTeams</a:t>
              </a:r>
              <a:endParaRPr lang="en-GB" sz="1200" dirty="0"/>
            </a:p>
            <a:p>
              <a:pPr marL="285750" indent="-285750">
                <a:buClr>
                  <a:srgbClr val="00B0F0"/>
                </a:buClr>
                <a:buSzPct val="120000"/>
                <a:buFont typeface="Arial" panose="020B0604020202020204" pitchFamily="34" charset="0"/>
                <a:buChar char="•"/>
              </a:pPr>
              <a:r>
                <a:rPr lang="en-GB" sz="1200" dirty="0"/>
                <a:t>chat message video calling</a:t>
              </a:r>
            </a:p>
            <a:p>
              <a:pPr marL="285750" indent="-285750">
                <a:buClr>
                  <a:srgbClr val="00B0F0"/>
                </a:buClr>
                <a:buSzPct val="120000"/>
                <a:buFont typeface="Arial" panose="020B0604020202020204" pitchFamily="34" charset="0"/>
                <a:buChar char="•"/>
              </a:pPr>
              <a:r>
                <a:rPr lang="en-GB" sz="1200" dirty="0"/>
                <a:t> file share (collaborate)</a:t>
              </a:r>
            </a:p>
            <a:p>
              <a:endParaRPr lang="en-GB" sz="1200" dirty="0"/>
            </a:p>
            <a:p>
              <a:r>
                <a:rPr lang="en-GB" sz="1200" dirty="0"/>
                <a:t>Upgrade desktop estate &amp; </a:t>
              </a:r>
            </a:p>
            <a:p>
              <a:r>
                <a:rPr lang="en-GB" sz="1200" dirty="0"/>
                <a:t>Windows 10 upgrade</a:t>
              </a:r>
            </a:p>
            <a:p>
              <a:endParaRPr lang="en-GB" sz="1200" dirty="0"/>
            </a:p>
            <a:p>
              <a:r>
                <a:rPr lang="en-GB" sz="1200" dirty="0"/>
                <a:t>Staff mobilisation </a:t>
              </a:r>
              <a:r>
                <a:rPr lang="en-GB" sz="1200" dirty="0" err="1"/>
                <a:t>inc.</a:t>
              </a:r>
              <a:r>
                <a:rPr lang="en-GB" sz="1200" dirty="0"/>
                <a:t> UYOD</a:t>
              </a:r>
            </a:p>
            <a:p>
              <a:r>
                <a:rPr lang="en-GB" sz="1200" dirty="0"/>
                <a:t>Staff competency – digital</a:t>
              </a:r>
            </a:p>
            <a:p>
              <a:endParaRPr lang="en-GB" sz="1200" dirty="0"/>
            </a:p>
            <a:p>
              <a:r>
                <a:rPr lang="en-GB" sz="1200" dirty="0"/>
                <a:t>Rotas/e-rostering</a:t>
              </a:r>
            </a:p>
            <a:p>
              <a:endParaRPr lang="en-GB" sz="1200" dirty="0"/>
            </a:p>
            <a:p>
              <a:r>
                <a:rPr lang="en-GB" sz="1200" dirty="0"/>
                <a:t>Staff </a:t>
              </a:r>
              <a:r>
                <a:rPr lang="en-GB" sz="1200" dirty="0" err="1"/>
                <a:t>WiFi</a:t>
              </a:r>
              <a:r>
                <a:rPr lang="en-GB" sz="1200" dirty="0"/>
                <a:t> channel with seamless</a:t>
              </a:r>
            </a:p>
            <a:p>
              <a:r>
                <a:rPr lang="en-GB" sz="1200" dirty="0"/>
                <a:t>connectivity throughout the estate</a:t>
              </a:r>
            </a:p>
            <a:p>
              <a:endParaRPr lang="en-GB" sz="1200" dirty="0"/>
            </a:p>
            <a:p>
              <a:r>
                <a:rPr lang="en-GB" sz="1200" dirty="0"/>
                <a:t>All Enablers </a:t>
              </a:r>
              <a:r>
                <a:rPr lang="en-GB" sz="1200" dirty="0" err="1"/>
                <a:t>inc.</a:t>
              </a:r>
              <a:r>
                <a:rPr lang="en-GB" sz="1200" dirty="0"/>
                <a:t> virtual desktop</a:t>
              </a:r>
            </a:p>
            <a:p>
              <a:endParaRPr lang="en-GB" sz="1200" dirty="0"/>
            </a:p>
            <a:p>
              <a:r>
                <a:rPr lang="en-GB" sz="1200" dirty="0"/>
                <a:t>Managed / Follow Me print</a:t>
              </a:r>
            </a:p>
            <a:p>
              <a:endParaRPr lang="en-GB" sz="1200" dirty="0"/>
            </a:p>
            <a:p>
              <a:r>
                <a:rPr lang="en-GB" sz="1200" dirty="0"/>
                <a:t>‘Smart’ staff cards – log-in, </a:t>
              </a:r>
            </a:p>
            <a:p>
              <a:r>
                <a:rPr lang="en-GB" sz="1200" dirty="0"/>
                <a:t>door access, secure print, permits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E9350B68-5F0F-4F54-A7BC-1C66822C0B87}"/>
                </a:ext>
              </a:extLst>
            </p:cNvPr>
            <p:cNvSpPr txBox="1"/>
            <p:nvPr/>
          </p:nvSpPr>
          <p:spPr>
            <a:xfrm>
              <a:off x="4665348" y="969668"/>
              <a:ext cx="2381614" cy="41549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Telephone advice &amp; guidance</a:t>
              </a:r>
            </a:p>
            <a:p>
              <a:endParaRPr lang="en-GB" sz="1200" dirty="0"/>
            </a:p>
            <a:p>
              <a:r>
                <a:rPr lang="en-GB" sz="1200" dirty="0"/>
                <a:t>Digital dictation &amp; Transcription</a:t>
              </a:r>
            </a:p>
            <a:p>
              <a:endParaRPr lang="en-GB" sz="1200" dirty="0"/>
            </a:p>
            <a:p>
              <a:r>
                <a:rPr lang="en-GB" sz="1200" dirty="0"/>
                <a:t>E-Triage front door &amp; </a:t>
              </a:r>
              <a:r>
                <a:rPr lang="en-GB" sz="1200" dirty="0" err="1"/>
                <a:t>SoS</a:t>
              </a:r>
              <a:r>
                <a:rPr lang="en-GB" sz="1200" dirty="0"/>
                <a:t> pathways</a:t>
              </a:r>
            </a:p>
            <a:p>
              <a:r>
                <a:rPr lang="en-GB" sz="1200" dirty="0"/>
                <a:t>Digital front door - </a:t>
              </a:r>
            </a:p>
            <a:p>
              <a:r>
                <a:rPr lang="en-GB" sz="1200" dirty="0"/>
                <a:t>AU/MEACU/MEAU/SAU</a:t>
              </a:r>
            </a:p>
            <a:p>
              <a:endParaRPr lang="en-GB" sz="1200" dirty="0"/>
            </a:p>
            <a:p>
              <a:r>
                <a:rPr lang="en-GB" sz="1200" dirty="0"/>
                <a:t>Digital primary care</a:t>
              </a:r>
            </a:p>
            <a:p>
              <a:endParaRPr lang="en-GB" sz="1200" dirty="0"/>
            </a:p>
            <a:p>
              <a:r>
                <a:rPr lang="en-GB" sz="1200" dirty="0"/>
                <a:t>Scheduling – community nursing</a:t>
              </a:r>
            </a:p>
            <a:p>
              <a:endParaRPr lang="en-GB" sz="1200" dirty="0"/>
            </a:p>
            <a:p>
              <a:r>
                <a:rPr lang="en-GB" sz="1200" dirty="0"/>
                <a:t>EPR &amp; EHR</a:t>
              </a:r>
            </a:p>
            <a:p>
              <a:r>
                <a:rPr lang="en-GB" sz="1200" dirty="0"/>
                <a:t>Clinical / specialty applications</a:t>
              </a:r>
            </a:p>
            <a:p>
              <a:endParaRPr lang="en-GB" sz="1200" dirty="0"/>
            </a:p>
            <a:p>
              <a:r>
                <a:rPr lang="en-GB" sz="1200" dirty="0" err="1"/>
                <a:t>eTR</a:t>
              </a:r>
              <a:r>
                <a:rPr lang="en-GB" sz="1200" dirty="0"/>
                <a:t> - electronic order comms</a:t>
              </a:r>
            </a:p>
            <a:p>
              <a:r>
                <a:rPr lang="en-GB" sz="1200" dirty="0"/>
                <a:t>Electronic observations (e-</a:t>
              </a:r>
              <a:r>
                <a:rPr lang="en-GB" sz="1200" dirty="0" err="1"/>
                <a:t>obs</a:t>
              </a:r>
              <a:r>
                <a:rPr lang="en-GB" sz="1200" dirty="0"/>
                <a:t>)</a:t>
              </a:r>
            </a:p>
            <a:p>
              <a:endParaRPr lang="en-GB" sz="1200" dirty="0"/>
            </a:p>
            <a:p>
              <a:r>
                <a:rPr lang="en-GB" sz="1200" dirty="0" err="1"/>
                <a:t>ePMA</a:t>
              </a:r>
              <a:r>
                <a:rPr lang="en-GB" sz="1200" dirty="0"/>
                <a:t> – electronic prescribing </a:t>
              </a:r>
            </a:p>
            <a:p>
              <a:r>
                <a:rPr lang="en-GB" sz="1200" dirty="0"/>
                <a:t>&amp; medicines administration</a:t>
              </a:r>
            </a:p>
            <a:p>
              <a:endParaRPr lang="en-GB" sz="1200" dirty="0"/>
            </a:p>
            <a:p>
              <a:r>
                <a:rPr lang="en-GB" sz="1200" dirty="0"/>
                <a:t>Single Sign On 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B399AAB2-0F4E-4928-B44A-1113E211C05A}"/>
                </a:ext>
              </a:extLst>
            </p:cNvPr>
            <p:cNvSpPr txBox="1"/>
            <p:nvPr/>
          </p:nvSpPr>
          <p:spPr>
            <a:xfrm>
              <a:off x="7054136" y="1032821"/>
              <a:ext cx="3026979" cy="4154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SNOMED CT – all PAS in UHB</a:t>
              </a:r>
            </a:p>
            <a:p>
              <a:endParaRPr lang="en-GB" sz="1200" dirty="0"/>
            </a:p>
            <a:p>
              <a:r>
                <a:rPr lang="en-GB" sz="1200" dirty="0"/>
                <a:t>Capacity Management – visualise </a:t>
              </a:r>
            </a:p>
            <a:p>
              <a:r>
                <a:rPr lang="en-GB" sz="1200" dirty="0"/>
                <a:t>demand and capacity across the UHB</a:t>
              </a:r>
            </a:p>
            <a:p>
              <a:endParaRPr lang="en-GB" sz="1200" dirty="0"/>
            </a:p>
            <a:p>
              <a:r>
                <a:rPr lang="en-GB" sz="1200" dirty="0"/>
                <a:t>Clinical Data repository (CDR) </a:t>
              </a:r>
            </a:p>
            <a:p>
              <a:r>
                <a:rPr lang="en-GB" sz="1200" dirty="0"/>
                <a:t>/ Local data repository (LDR) </a:t>
              </a:r>
            </a:p>
            <a:p>
              <a:r>
                <a:rPr lang="en-GB" sz="1200" dirty="0"/>
                <a:t>National data repository (NDR)</a:t>
              </a:r>
            </a:p>
            <a:p>
              <a:endParaRPr lang="en-GB" sz="1200" dirty="0"/>
            </a:p>
            <a:p>
              <a:r>
                <a:rPr lang="en-GB" sz="1200" dirty="0"/>
                <a:t>Integrated diagnostics</a:t>
              </a:r>
            </a:p>
            <a:p>
              <a:r>
                <a:rPr lang="en-GB" sz="1200" dirty="0"/>
                <a:t>Extend POCT</a:t>
              </a:r>
            </a:p>
            <a:p>
              <a:endParaRPr lang="en-GB" sz="1200" dirty="0"/>
            </a:p>
            <a:p>
              <a:r>
                <a:rPr lang="en-GB" sz="1200" dirty="0"/>
                <a:t>E-health platform</a:t>
              </a:r>
            </a:p>
            <a:p>
              <a:endParaRPr lang="en-GB" sz="1200" dirty="0"/>
            </a:p>
            <a:p>
              <a:r>
                <a:rPr lang="en-GB" sz="1200" dirty="0"/>
                <a:t>Interoperability internally &amp;</a:t>
              </a:r>
            </a:p>
            <a:p>
              <a:r>
                <a:rPr lang="en-GB" sz="1200" dirty="0"/>
                <a:t>between agencies</a:t>
              </a:r>
            </a:p>
            <a:p>
              <a:endParaRPr lang="en-GB" sz="1200" dirty="0"/>
            </a:p>
            <a:p>
              <a:r>
                <a:rPr lang="en-GB" sz="1200" dirty="0"/>
                <a:t>Scan4Safety </a:t>
              </a:r>
            </a:p>
            <a:p>
              <a:endParaRPr lang="en-GB" sz="1200" dirty="0"/>
            </a:p>
            <a:p>
              <a:r>
                <a:rPr lang="en-GB" sz="1200" dirty="0"/>
                <a:t>Process automation (bots, AI)</a:t>
              </a:r>
            </a:p>
            <a:p>
              <a:endParaRPr lang="en-GB" sz="1200" dirty="0"/>
            </a:p>
            <a:p>
              <a:r>
                <a:rPr lang="en-GB" sz="1200" dirty="0"/>
                <a:t>Signals for Noise data platform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16F03750-22D9-4521-BD50-F848A548309E}"/>
                </a:ext>
              </a:extLst>
            </p:cNvPr>
            <p:cNvSpPr txBox="1"/>
            <p:nvPr/>
          </p:nvSpPr>
          <p:spPr>
            <a:xfrm>
              <a:off x="68936" y="970747"/>
              <a:ext cx="9156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>
                  <a:solidFill>
                    <a:srgbClr val="00B0F0"/>
                  </a:solidFill>
                </a:rPr>
                <a:t>2020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CA662CC4-149F-4679-A78D-1127CB459CE5}"/>
                </a:ext>
              </a:extLst>
            </p:cNvPr>
            <p:cNvSpPr txBox="1"/>
            <p:nvPr/>
          </p:nvSpPr>
          <p:spPr>
            <a:xfrm>
              <a:off x="1166289" y="4934029"/>
              <a:ext cx="9156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>
                  <a:solidFill>
                    <a:srgbClr val="00B0F0"/>
                  </a:solidFill>
                </a:rPr>
                <a:t>2025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44DD4273-1BA4-4E3A-9A98-241607D26369}"/>
                </a:ext>
              </a:extLst>
            </p:cNvPr>
            <p:cNvSpPr/>
            <p:nvPr/>
          </p:nvSpPr>
          <p:spPr>
            <a:xfrm>
              <a:off x="2170027" y="4590976"/>
              <a:ext cx="1847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GB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EF1C615C-70E6-4F92-9E25-CBA6D27D76A1}"/>
                </a:ext>
              </a:extLst>
            </p:cNvPr>
            <p:cNvSpPr/>
            <p:nvPr/>
          </p:nvSpPr>
          <p:spPr>
            <a:xfrm>
              <a:off x="2162514" y="4038926"/>
              <a:ext cx="1847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GB" sz="1400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B3BE963D-950D-4142-8124-E5EF19FC65D6}"/>
                </a:ext>
              </a:extLst>
            </p:cNvPr>
            <p:cNvSpPr/>
            <p:nvPr/>
          </p:nvSpPr>
          <p:spPr>
            <a:xfrm>
              <a:off x="2037950" y="686110"/>
              <a:ext cx="355245" cy="363226"/>
            </a:xfrm>
            <a:prstGeom prst="ellipse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xmlns="" id="{89AA9E6C-D23B-4A28-A4FF-52FDEFFB5570}"/>
                </a:ext>
              </a:extLst>
            </p:cNvPr>
            <p:cNvSpPr/>
            <p:nvPr/>
          </p:nvSpPr>
          <p:spPr>
            <a:xfrm>
              <a:off x="9269066" y="712009"/>
              <a:ext cx="355245" cy="363226"/>
            </a:xfrm>
            <a:prstGeom prst="ellipse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xmlns="" id="{22248C74-ADBB-49A8-9407-806A1BCAF0EE}"/>
                </a:ext>
              </a:extLst>
            </p:cNvPr>
            <p:cNvSpPr/>
            <p:nvPr/>
          </p:nvSpPr>
          <p:spPr>
            <a:xfrm>
              <a:off x="6885339" y="707750"/>
              <a:ext cx="355245" cy="363226"/>
            </a:xfrm>
            <a:prstGeom prst="ellipse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xmlns="" id="{CF37DC14-A880-42EC-8139-022796A13F8E}"/>
                </a:ext>
              </a:extLst>
            </p:cNvPr>
            <p:cNvSpPr/>
            <p:nvPr/>
          </p:nvSpPr>
          <p:spPr>
            <a:xfrm>
              <a:off x="4480550" y="691370"/>
              <a:ext cx="355245" cy="363226"/>
            </a:xfrm>
            <a:prstGeom prst="ellipse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Curved Left Arrow 57">
              <a:extLst>
                <a:ext uri="{FF2B5EF4-FFF2-40B4-BE49-F238E27FC236}">
                  <a16:creationId xmlns:a16="http://schemas.microsoft.com/office/drawing/2014/main" xmlns="" id="{C22B6E2B-9D70-4907-B592-CCBE25DAFEE8}"/>
                </a:ext>
              </a:extLst>
            </p:cNvPr>
            <p:cNvSpPr/>
            <p:nvPr/>
          </p:nvSpPr>
          <p:spPr>
            <a:xfrm>
              <a:off x="1053340" y="1361564"/>
              <a:ext cx="984610" cy="1996491"/>
            </a:xfrm>
            <a:prstGeom prst="curvedLeftArrow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7" name="Curved Right Arrow 58">
              <a:extLst>
                <a:ext uri="{FF2B5EF4-FFF2-40B4-BE49-F238E27FC236}">
                  <a16:creationId xmlns:a16="http://schemas.microsoft.com/office/drawing/2014/main" xmlns="" id="{EFBD680A-BDE4-4880-BAC6-7965C2361689}"/>
                </a:ext>
              </a:extLst>
            </p:cNvPr>
            <p:cNvSpPr/>
            <p:nvPr/>
          </p:nvSpPr>
          <p:spPr>
            <a:xfrm>
              <a:off x="122666" y="3358056"/>
              <a:ext cx="1083651" cy="1920292"/>
            </a:xfrm>
            <a:prstGeom prst="curvedRightArrow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37" name="Title 1"/>
          <p:cNvSpPr>
            <a:spLocks noGrp="1"/>
          </p:cNvSpPr>
          <p:nvPr>
            <p:ph type="title"/>
          </p:nvPr>
        </p:nvSpPr>
        <p:spPr>
          <a:xfrm>
            <a:off x="68936" y="42092"/>
            <a:ext cx="7853464" cy="679432"/>
          </a:xfrm>
        </p:spPr>
        <p:txBody>
          <a:bodyPr>
            <a:normAutofit/>
          </a:bodyPr>
          <a:lstStyle/>
          <a:p>
            <a:pPr algn="l"/>
            <a:r>
              <a:rPr lang="en-GB" sz="2800" b="1" dirty="0">
                <a:solidFill>
                  <a:srgbClr val="002060"/>
                </a:solidFill>
              </a:rPr>
              <a:t>Roadmap - delivering our Digital Strategy </a:t>
            </a:r>
            <a:r>
              <a:rPr lang="en-GB" sz="1200" b="1" dirty="0">
                <a:solidFill>
                  <a:srgbClr val="002060"/>
                </a:solidFill>
              </a:rPr>
              <a:t>BETA </a:t>
            </a:r>
          </a:p>
        </p:txBody>
      </p:sp>
    </p:spTree>
    <p:extLst>
      <p:ext uri="{BB962C8B-B14F-4D97-AF65-F5344CB8AC3E}">
        <p14:creationId xmlns:p14="http://schemas.microsoft.com/office/powerpoint/2010/main" val="2035891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603</Words>
  <Application>Microsoft Office PowerPoint</Application>
  <PresentationFormat>Widescreen</PresentationFormat>
  <Paragraphs>168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Digital and data</vt:lpstr>
      <vt:lpstr>Digital - a learning health and care system</vt:lpstr>
      <vt:lpstr>PowerPoint Presentation</vt:lpstr>
      <vt:lpstr>Roadmap - delivering our Digital Strategy BETA </vt:lpstr>
    </vt:vector>
  </TitlesOfParts>
  <Company>CAV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and data</dc:title>
  <dc:creator>David Thomas (Cardiff and Vale UHB - Digital And Information)</dc:creator>
  <cp:lastModifiedBy>David Thomas (Cardiff and Vale UHB - Digital And Information)</cp:lastModifiedBy>
  <cp:revision>1</cp:revision>
  <dcterms:created xsi:type="dcterms:W3CDTF">2021-09-08T16:00:51Z</dcterms:created>
  <dcterms:modified xsi:type="dcterms:W3CDTF">2021-09-08T16:01:26Z</dcterms:modified>
</cp:coreProperties>
</file>