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1/18/2022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1/18/2022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1/18/2022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39876"/>
              </p:ext>
            </p:extLst>
          </p:nvPr>
        </p:nvGraphicFramePr>
        <p:xfrm>
          <a:off x="423918" y="1855890"/>
          <a:ext cx="11494908" cy="5093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val="1837010367"/>
                    </a:ext>
                  </a:extLst>
                </a:gridCol>
              </a:tblGrid>
              <a:tr h="349398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28218"/>
                  </a:ext>
                </a:extLst>
              </a:tr>
              <a:tr h="483409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Jonathan Pritchard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77797"/>
                  </a:ext>
                </a:extLst>
              </a:tr>
              <a:tr h="336445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Focus to Date: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5774"/>
                  </a:ext>
                </a:extLst>
              </a:tr>
              <a:tr h="2096813">
                <a:tc gridSpan="6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Two Band 5 Workforce Resourcing Officers commenced 29/11/21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Employment Satisfaction Survey for newly qualified nurses developed and will be distributed in December 2021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Plan developed and implemented to recruit additional staff for  expanded vaccination programme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Occupational Health Pre-employment checks have now achieved KPI of 5 days.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Recruitment plan for the second Transitional Care Unit has been implemented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118 staff appointed into Kickstart Scheme with 212 left to recruit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2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Increase capacity for fast tracking recruitment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Increase recruitment for temporary staffing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initiative for Starter questionnaires for newly appointed graduate nurses (to improve retention)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specific career promotion videos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Internship programme for those with learning disabilities and autism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Review job application process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Recruit a further 90 overseas nurses and develop long term </a:t>
                      </a:r>
                      <a:r>
                        <a:rPr lang="en-GB" sz="12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startegy</a:t>
                      </a:r>
                      <a:endParaRPr lang="en-GB" sz="12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2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2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2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0727"/>
                  </a:ext>
                </a:extLst>
              </a:tr>
              <a:tr h="336445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87617"/>
                  </a:ext>
                </a:extLst>
              </a:tr>
              <a:tr h="1133945">
                <a:tc gridSpan="2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WOD team capacity to deliver all of the actions within the plan.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Monthly progress meetings to identify any delays and identify contingency plans.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None at present other than to note the risk in relation to WOD team capacity to deliver.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05138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25614AFA-A7B3-4494-92B7-A19570AAE42A}"/>
              </a:ext>
            </a:extLst>
          </p:cNvPr>
          <p:cNvSpPr/>
          <p:nvPr/>
        </p:nvSpPr>
        <p:spPr>
          <a:xfrm>
            <a:off x="4823335" y="2315272"/>
            <a:ext cx="246412" cy="246412"/>
          </a:xfrm>
          <a:prstGeom prst="ellipse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877213-71BD-4EE3-8C86-24B263326698}"/>
              </a:ext>
            </a:extLst>
          </p:cNvPr>
          <p:cNvGrpSpPr/>
          <p:nvPr/>
        </p:nvGrpSpPr>
        <p:grpSpPr>
          <a:xfrm>
            <a:off x="8483829" y="4830261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95A96D-F016-4DF8-8077-58E700A60D03}"/>
                </a:ext>
              </a:extLst>
            </p:cNvPr>
            <p:cNvSpPr txBox="1"/>
            <p:nvPr/>
          </p:nvSpPr>
          <p:spPr>
            <a:xfrm>
              <a:off x="8075366" y="6467850"/>
              <a:ext cx="774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7/12/21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Attract, Recruit and Retain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AAFFE5-5ED1-4B16-8AC5-D8A3EF9C1FB0}"/>
              </a:ext>
            </a:extLst>
          </p:cNvPr>
          <p:cNvSpPr/>
          <p:nvPr/>
        </p:nvSpPr>
        <p:spPr>
          <a:xfrm>
            <a:off x="423918" y="121605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7" ma:contentTypeDescription="Create a new document." ma:contentTypeScope="" ma:versionID="9845bb4e121dd61d033fd908438ce2b7">
  <xsd:schema xmlns:xsd="http://www.w3.org/2001/XMLSchema" xmlns:xs="http://www.w3.org/2001/XMLSchema" xmlns:p="http://schemas.microsoft.com/office/2006/metadata/properties" xmlns:ns3="c9a6731c-53d6-464c-b253-c810b90fd6a8" xmlns:ns4="7eb3d039-33b6-4495-9bc2-698ff4d5488a" targetNamespace="http://schemas.microsoft.com/office/2006/metadata/properties" ma:root="true" ma:fieldsID="abfbacc40cea6511d8d29bcf7f2ace30" ns3:_="" ns4:_="">
    <xsd:import namespace="c9a6731c-53d6-464c-b253-c810b90fd6a8"/>
    <xsd:import namespace="7eb3d039-33b6-4495-9bc2-698ff4d548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6835AD-4CF3-4690-BF08-9592624F5E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a6731c-53d6-464c-b253-c810b90fd6a8"/>
    <ds:schemaRef ds:uri="7eb3d039-33b6-4495-9bc2-698ff4d548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3C46D6-C4AF-4FF7-955F-3CABF70941DD}">
  <ds:schemaRefs>
    <ds:schemaRef ds:uri="http://purl.org/dc/terms/"/>
    <ds:schemaRef ds:uri="http://www.w3.org/XML/1998/namespace"/>
    <ds:schemaRef ds:uri="7eb3d039-33b6-4495-9bc2-698ff4d5488a"/>
    <ds:schemaRef ds:uri="http://purl.org/dc/elements/1.1/"/>
    <ds:schemaRef ds:uri="http://purl.org/dc/dcmitype/"/>
    <ds:schemaRef ds:uri="http://schemas.openxmlformats.org/package/2006/metadata/core-properties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7772</TotalTime>
  <Words>257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31</cp:revision>
  <cp:lastPrinted>2021-11-10T15:53:29Z</cp:lastPrinted>
  <dcterms:created xsi:type="dcterms:W3CDTF">2021-02-03T15:35:55Z</dcterms:created>
  <dcterms:modified xsi:type="dcterms:W3CDTF">2022-01-18T10:59:21Z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